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8"/>
  </p:notesMasterIdLst>
  <p:handoutMasterIdLst>
    <p:handoutMasterId r:id="rId79"/>
  </p:handoutMasterIdLst>
  <p:sldIdLst>
    <p:sldId id="366" r:id="rId2"/>
    <p:sldId id="289" r:id="rId3"/>
    <p:sldId id="339" r:id="rId4"/>
    <p:sldId id="258" r:id="rId5"/>
    <p:sldId id="261" r:id="rId6"/>
    <p:sldId id="334" r:id="rId7"/>
    <p:sldId id="364" r:id="rId8"/>
    <p:sldId id="363" r:id="rId9"/>
    <p:sldId id="271" r:id="rId10"/>
    <p:sldId id="341" r:id="rId11"/>
    <p:sldId id="342" r:id="rId12"/>
    <p:sldId id="343" r:id="rId13"/>
    <p:sldId id="344" r:id="rId14"/>
    <p:sldId id="345" r:id="rId15"/>
    <p:sldId id="346" r:id="rId16"/>
    <p:sldId id="347" r:id="rId17"/>
    <p:sldId id="348" r:id="rId18"/>
    <p:sldId id="263" r:id="rId19"/>
    <p:sldId id="259" r:id="rId20"/>
    <p:sldId id="264" r:id="rId21"/>
    <p:sldId id="265" r:id="rId22"/>
    <p:sldId id="266" r:id="rId23"/>
    <p:sldId id="267" r:id="rId24"/>
    <p:sldId id="349" r:id="rId25"/>
    <p:sldId id="350" r:id="rId26"/>
    <p:sldId id="351" r:id="rId27"/>
    <p:sldId id="352" r:id="rId28"/>
    <p:sldId id="319" r:id="rId29"/>
    <p:sldId id="333" r:id="rId30"/>
    <p:sldId id="270" r:id="rId31"/>
    <p:sldId id="353" r:id="rId32"/>
    <p:sldId id="278" r:id="rId33"/>
    <p:sldId id="365" r:id="rId34"/>
    <p:sldId id="284" r:id="rId35"/>
    <p:sldId id="318" r:id="rId36"/>
    <p:sldId id="328" r:id="rId37"/>
    <p:sldId id="291" r:id="rId38"/>
    <p:sldId id="357" r:id="rId39"/>
    <p:sldId id="356" r:id="rId40"/>
    <p:sldId id="324" r:id="rId41"/>
    <p:sldId id="323" r:id="rId42"/>
    <p:sldId id="325" r:id="rId43"/>
    <p:sldId id="326" r:id="rId44"/>
    <p:sldId id="274" r:id="rId45"/>
    <p:sldId id="275" r:id="rId46"/>
    <p:sldId id="286" r:id="rId47"/>
    <p:sldId id="360" r:id="rId48"/>
    <p:sldId id="287" r:id="rId49"/>
    <p:sldId id="288" r:id="rId50"/>
    <p:sldId id="361" r:id="rId51"/>
    <p:sldId id="359" r:id="rId52"/>
    <p:sldId id="336" r:id="rId53"/>
    <p:sldId id="335" r:id="rId54"/>
    <p:sldId id="283" r:id="rId55"/>
    <p:sldId id="280" r:id="rId56"/>
    <p:sldId id="282" r:id="rId57"/>
    <p:sldId id="299" r:id="rId58"/>
    <p:sldId id="300" r:id="rId59"/>
    <p:sldId id="298" r:id="rId60"/>
    <p:sldId id="301" r:id="rId61"/>
    <p:sldId id="302" r:id="rId62"/>
    <p:sldId id="303" r:id="rId63"/>
    <p:sldId id="304" r:id="rId64"/>
    <p:sldId id="305" r:id="rId65"/>
    <p:sldId id="306" r:id="rId66"/>
    <p:sldId id="314" r:id="rId67"/>
    <p:sldId id="293" r:id="rId68"/>
    <p:sldId id="295" r:id="rId69"/>
    <p:sldId id="296" r:id="rId70"/>
    <p:sldId id="320" r:id="rId71"/>
    <p:sldId id="310" r:id="rId72"/>
    <p:sldId id="311" r:id="rId73"/>
    <p:sldId id="312" r:id="rId74"/>
    <p:sldId id="313" r:id="rId75"/>
    <p:sldId id="315" r:id="rId76"/>
    <p:sldId id="332" r:id="rId77"/>
  </p:sldIdLst>
  <p:sldSz cx="9144000" cy="6858000" type="screen4x3"/>
  <p:notesSz cx="7010400" cy="9296400"/>
  <p:defaultTextStyle>
    <a:defPPr>
      <a:defRPr lang="en-CA"/>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000000"/>
    <a:srgbClr val="FFFFFF"/>
    <a:srgbClr val="4A3A26"/>
    <a:srgbClr val="EBC047"/>
    <a:srgbClr val="C333AE"/>
    <a:srgbClr val="FFA829"/>
    <a:srgbClr val="00CC00"/>
    <a:srgbClr val="E4391C"/>
    <a:srgbClr val="D534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0432" autoAdjust="0"/>
    <p:restoredTop sz="94660"/>
  </p:normalViewPr>
  <p:slideViewPr>
    <p:cSldViewPr>
      <p:cViewPr>
        <p:scale>
          <a:sx n="60" d="100"/>
          <a:sy n="60" d="100"/>
        </p:scale>
        <p:origin x="-1836" y="-528"/>
      </p:cViewPr>
      <p:guideLst>
        <p:guide orient="horz" pos="2160"/>
        <p:guide pos="2880"/>
      </p:guideLst>
    </p:cSldViewPr>
  </p:slideViewPr>
  <p:notesTextViewPr>
    <p:cViewPr>
      <p:scale>
        <a:sx n="50" d="100"/>
        <a:sy n="50" d="100"/>
      </p:scale>
      <p:origin x="0" y="0"/>
    </p:cViewPr>
  </p:notesTextViewPr>
  <p:sorterViewPr>
    <p:cViewPr>
      <p:scale>
        <a:sx n="66" d="100"/>
        <a:sy n="66" d="100"/>
      </p:scale>
      <p:origin x="0" y="40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2" Type="http://schemas.openxmlformats.org/officeDocument/2006/relationships/oleObject" Target="file:///C:\Users\jmarc\AppData\Local\Microsoft\Windows\Temporary%20Internet%20Files\Content.Outlook\00ET5F0Z\2013%20Visual%20Quality%20Charts.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800" b="1" i="0" u="none" strike="noStrike" kern="1200" baseline="0">
                <a:solidFill>
                  <a:schemeClr val="tx1"/>
                </a:solidFill>
                <a:latin typeface="+mn-lt"/>
                <a:ea typeface="+mn-ea"/>
                <a:cs typeface="+mn-cs"/>
              </a:defRPr>
            </a:pPr>
            <a:r>
              <a:rPr lang="en-US" sz="800" b="1" i="0" baseline="0" dirty="0">
                <a:solidFill>
                  <a:schemeClr val="tx1"/>
                </a:solidFill>
              </a:rPr>
              <a:t>Visual Quality Ratings Under Forest &amp; Range Practices Act by VQO (N=407)</a:t>
            </a:r>
            <a:endParaRPr lang="en-CA" sz="800" b="1" i="0" baseline="0" dirty="0">
              <a:solidFill>
                <a:schemeClr val="tx1"/>
              </a:solidFill>
            </a:endParaRPr>
          </a:p>
        </c:rich>
      </c:tx>
      <c:layout>
        <c:manualLayout>
          <c:xMode val="edge"/>
          <c:yMode val="edge"/>
          <c:x val="0.12005818591836952"/>
          <c:y val="0"/>
        </c:manualLayout>
      </c:layout>
      <c:overlay val="0"/>
    </c:title>
    <c:autoTitleDeleted val="0"/>
    <c:plotArea>
      <c:layout>
        <c:manualLayout>
          <c:layoutTarget val="inner"/>
          <c:xMode val="edge"/>
          <c:yMode val="edge"/>
          <c:x val="0.24980374219489801"/>
          <c:y val="0.21047866842034599"/>
          <c:w val="0.62424847620973634"/>
          <c:h val="0.62878919219083385"/>
        </c:manualLayout>
      </c:layout>
      <c:barChart>
        <c:barDir val="col"/>
        <c:grouping val="clustered"/>
        <c:varyColors val="0"/>
        <c:ser>
          <c:idx val="0"/>
          <c:order val="0"/>
          <c:tx>
            <c:strRef>
              <c:f>'No Target Pivots'!$I$10</c:f>
              <c:strCache>
                <c:ptCount val="1"/>
                <c:pt idx="0">
                  <c:v>Met</c:v>
                </c:pt>
              </c:strCache>
            </c:strRef>
          </c:tx>
          <c:spPr>
            <a:solidFill>
              <a:schemeClr val="tx2">
                <a:lumMod val="40000"/>
                <a:lumOff val="60000"/>
              </a:schemeClr>
            </a:solidFill>
            <a:ln>
              <a:solidFill>
                <a:schemeClr val="tx1"/>
              </a:solidFill>
            </a:ln>
          </c:spPr>
          <c:invertIfNegative val="0"/>
          <c:dLbls>
            <c:txPr>
              <a:bodyPr/>
              <a:lstStyle/>
              <a:p>
                <a:pPr>
                  <a:defRPr sz="800"/>
                </a:pPr>
                <a:endParaRPr lang="en-US"/>
              </a:p>
            </c:txPr>
            <c:showLegendKey val="0"/>
            <c:showVal val="1"/>
            <c:showCatName val="0"/>
            <c:showSerName val="0"/>
            <c:showPercent val="0"/>
            <c:showBubbleSize val="0"/>
            <c:showLeaderLines val="0"/>
          </c:dLbls>
          <c:cat>
            <c:strRef>
              <c:f>'No Target Pivots'!$H$11:$H$14</c:f>
              <c:strCache>
                <c:ptCount val="4"/>
                <c:pt idx="0">
                  <c:v>Retention</c:v>
                </c:pt>
                <c:pt idx="1">
                  <c:v>Partial Retention</c:v>
                </c:pt>
                <c:pt idx="2">
                  <c:v>Modification</c:v>
                </c:pt>
                <c:pt idx="3">
                  <c:v>Maximum Modification</c:v>
                </c:pt>
              </c:strCache>
            </c:strRef>
          </c:cat>
          <c:val>
            <c:numRef>
              <c:f>'No Target Pivots'!$I$11:$I$14</c:f>
              <c:numCache>
                <c:formatCode>0%</c:formatCode>
                <c:ptCount val="4"/>
                <c:pt idx="0">
                  <c:v>0.5588235294117645</c:v>
                </c:pt>
                <c:pt idx="1">
                  <c:v>0.64435146443515234</c:v>
                </c:pt>
                <c:pt idx="2">
                  <c:v>0.80451127819548873</c:v>
                </c:pt>
                <c:pt idx="3">
                  <c:v>1</c:v>
                </c:pt>
              </c:numCache>
            </c:numRef>
          </c:val>
        </c:ser>
        <c:ser>
          <c:idx val="1"/>
          <c:order val="1"/>
          <c:tx>
            <c:strRef>
              <c:f>'No Target Pivots'!$J$10</c:f>
              <c:strCache>
                <c:ptCount val="1"/>
                <c:pt idx="0">
                  <c:v>Borderline </c:v>
                </c:pt>
              </c:strCache>
            </c:strRef>
          </c:tx>
          <c:spPr>
            <a:solidFill>
              <a:schemeClr val="accent2">
                <a:lumMod val="75000"/>
              </a:schemeClr>
            </a:solidFill>
            <a:ln>
              <a:solidFill>
                <a:schemeClr val="tx1"/>
              </a:solidFill>
            </a:ln>
          </c:spPr>
          <c:invertIfNegative val="0"/>
          <c:dLbls>
            <c:dLbl>
              <c:idx val="3"/>
              <c:delete val="1"/>
            </c:dLbl>
            <c:txPr>
              <a:bodyPr/>
              <a:lstStyle/>
              <a:p>
                <a:pPr>
                  <a:defRPr sz="800"/>
                </a:pPr>
                <a:endParaRPr lang="en-US"/>
              </a:p>
            </c:txPr>
            <c:showLegendKey val="0"/>
            <c:showVal val="1"/>
            <c:showCatName val="0"/>
            <c:showSerName val="0"/>
            <c:showPercent val="0"/>
            <c:showBubbleSize val="0"/>
            <c:showLeaderLines val="0"/>
          </c:dLbls>
          <c:cat>
            <c:strRef>
              <c:f>'No Target Pivots'!$H$11:$H$14</c:f>
              <c:strCache>
                <c:ptCount val="4"/>
                <c:pt idx="0">
                  <c:v>Retention</c:v>
                </c:pt>
                <c:pt idx="1">
                  <c:v>Partial Retention</c:v>
                </c:pt>
                <c:pt idx="2">
                  <c:v>Modification</c:v>
                </c:pt>
                <c:pt idx="3">
                  <c:v>Maximum Modification</c:v>
                </c:pt>
              </c:strCache>
            </c:strRef>
          </c:cat>
          <c:val>
            <c:numRef>
              <c:f>'No Target Pivots'!$J$11:$J$14</c:f>
              <c:numCache>
                <c:formatCode>0%</c:formatCode>
                <c:ptCount val="4"/>
                <c:pt idx="0">
                  <c:v>0.11764705882352962</c:v>
                </c:pt>
                <c:pt idx="1">
                  <c:v>0.12133891213389095</c:v>
                </c:pt>
                <c:pt idx="2">
                  <c:v>8.2706766917294047E-2</c:v>
                </c:pt>
                <c:pt idx="3">
                  <c:v>0</c:v>
                </c:pt>
              </c:numCache>
            </c:numRef>
          </c:val>
        </c:ser>
        <c:ser>
          <c:idx val="2"/>
          <c:order val="2"/>
          <c:tx>
            <c:strRef>
              <c:f>'No Target Pivots'!$K$10</c:f>
              <c:strCache>
                <c:ptCount val="1"/>
                <c:pt idx="0">
                  <c:v>Not Met</c:v>
                </c:pt>
              </c:strCache>
            </c:strRef>
          </c:tx>
          <c:spPr>
            <a:solidFill>
              <a:srgbClr val="FFFF99"/>
            </a:solidFill>
            <a:ln>
              <a:solidFill>
                <a:schemeClr val="tx1"/>
              </a:solidFill>
            </a:ln>
          </c:spPr>
          <c:invertIfNegative val="0"/>
          <c:dLbls>
            <c:dLbl>
              <c:idx val="3"/>
              <c:delete val="1"/>
            </c:dLbl>
            <c:txPr>
              <a:bodyPr/>
              <a:lstStyle/>
              <a:p>
                <a:pPr>
                  <a:defRPr sz="800"/>
                </a:pPr>
                <a:endParaRPr lang="en-US"/>
              </a:p>
            </c:txPr>
            <c:showLegendKey val="0"/>
            <c:showVal val="1"/>
            <c:showCatName val="0"/>
            <c:showSerName val="0"/>
            <c:showPercent val="0"/>
            <c:showBubbleSize val="0"/>
            <c:showLeaderLines val="0"/>
          </c:dLbls>
          <c:cat>
            <c:strRef>
              <c:f>'No Target Pivots'!$H$11:$H$14</c:f>
              <c:strCache>
                <c:ptCount val="4"/>
                <c:pt idx="0">
                  <c:v>Retention</c:v>
                </c:pt>
                <c:pt idx="1">
                  <c:v>Partial Retention</c:v>
                </c:pt>
                <c:pt idx="2">
                  <c:v>Modification</c:v>
                </c:pt>
                <c:pt idx="3">
                  <c:v>Maximum Modification</c:v>
                </c:pt>
              </c:strCache>
            </c:strRef>
          </c:cat>
          <c:val>
            <c:numRef>
              <c:f>'No Target Pivots'!$K$11:$K$14</c:f>
              <c:numCache>
                <c:formatCode>0%</c:formatCode>
                <c:ptCount val="4"/>
                <c:pt idx="0">
                  <c:v>0.32352941176471162</c:v>
                </c:pt>
                <c:pt idx="1">
                  <c:v>0.23430962343096234</c:v>
                </c:pt>
                <c:pt idx="2">
                  <c:v>0.11278195488721826</c:v>
                </c:pt>
                <c:pt idx="3">
                  <c:v>0</c:v>
                </c:pt>
              </c:numCache>
            </c:numRef>
          </c:val>
        </c:ser>
        <c:dLbls>
          <c:showLegendKey val="0"/>
          <c:showVal val="0"/>
          <c:showCatName val="0"/>
          <c:showSerName val="0"/>
          <c:showPercent val="0"/>
          <c:showBubbleSize val="0"/>
        </c:dLbls>
        <c:gapWidth val="150"/>
        <c:axId val="152771200"/>
        <c:axId val="152785664"/>
      </c:barChart>
      <c:catAx>
        <c:axId val="152771200"/>
        <c:scaling>
          <c:orientation val="minMax"/>
        </c:scaling>
        <c:delete val="0"/>
        <c:axPos val="b"/>
        <c:title>
          <c:tx>
            <c:rich>
              <a:bodyPr/>
              <a:lstStyle/>
              <a:p>
                <a:pPr>
                  <a:defRPr sz="800"/>
                </a:pPr>
                <a:r>
                  <a:rPr lang="en-US" sz="800" dirty="0"/>
                  <a:t>VQO</a:t>
                </a:r>
              </a:p>
            </c:rich>
          </c:tx>
          <c:layout/>
          <c:overlay val="0"/>
        </c:title>
        <c:majorTickMark val="out"/>
        <c:minorTickMark val="none"/>
        <c:tickLblPos val="nextTo"/>
        <c:txPr>
          <a:bodyPr/>
          <a:lstStyle/>
          <a:p>
            <a:pPr>
              <a:defRPr sz="800"/>
            </a:pPr>
            <a:endParaRPr lang="en-US"/>
          </a:p>
        </c:txPr>
        <c:crossAx val="152785664"/>
        <c:crosses val="autoZero"/>
        <c:auto val="1"/>
        <c:lblAlgn val="ctr"/>
        <c:lblOffset val="100"/>
        <c:noMultiLvlLbl val="0"/>
      </c:catAx>
      <c:valAx>
        <c:axId val="152785664"/>
        <c:scaling>
          <c:orientation val="minMax"/>
          <c:max val="1"/>
        </c:scaling>
        <c:delete val="0"/>
        <c:axPos val="l"/>
        <c:title>
          <c:tx>
            <c:rich>
              <a:bodyPr rot="-5400000" vert="horz"/>
              <a:lstStyle/>
              <a:p>
                <a:pPr>
                  <a:defRPr/>
                </a:pPr>
                <a:r>
                  <a:rPr lang="en-US" dirty="0"/>
                  <a:t>% of Samples</a:t>
                </a:r>
              </a:p>
            </c:rich>
          </c:tx>
          <c:layout/>
          <c:overlay val="0"/>
        </c:title>
        <c:numFmt formatCode="0%" sourceLinked="1"/>
        <c:majorTickMark val="out"/>
        <c:minorTickMark val="none"/>
        <c:tickLblPos val="nextTo"/>
        <c:crossAx val="152771200"/>
        <c:crosses val="autoZero"/>
        <c:crossBetween val="between"/>
      </c:valAx>
    </c:plotArea>
    <c:legend>
      <c:legendPos val="r"/>
      <c:layout>
        <c:manualLayout>
          <c:xMode val="edge"/>
          <c:yMode val="edge"/>
          <c:x val="0.84229337999416742"/>
          <c:y val="0.38520881471012702"/>
          <c:w val="0.14126388047648208"/>
          <c:h val="0.20607308701797059"/>
        </c:manualLayout>
      </c:layout>
      <c:overlay val="0"/>
    </c:legend>
    <c:plotVisOnly val="1"/>
    <c:dispBlanksAs val="gap"/>
    <c:showDLblsOverMax val="0"/>
  </c:chart>
  <c:spPr>
    <a:ln w="12700">
      <a:solidFill>
        <a:srgbClr val="FFFFFF"/>
      </a:solidFill>
    </a:ln>
  </c:spPr>
  <c:externalData r:id="rId2">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bwMode="auto">
          <a:xfrm>
            <a:off x="0" y="0"/>
            <a:ext cx="3039219" cy="465774"/>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bodyPr>
          <a:lstStyle>
            <a:lvl1pPr>
              <a:defRPr sz="1200">
                <a:latin typeface="Arial" charset="0"/>
              </a:defRPr>
            </a:lvl1pPr>
          </a:lstStyle>
          <a:p>
            <a:pPr>
              <a:defRPr/>
            </a:pPr>
            <a:endParaRPr lang="en-CA" dirty="0"/>
          </a:p>
        </p:txBody>
      </p:sp>
      <p:sp>
        <p:nvSpPr>
          <p:cNvPr id="123907" name="Rectangle 3"/>
          <p:cNvSpPr>
            <a:spLocks noGrp="1" noChangeArrowheads="1"/>
          </p:cNvSpPr>
          <p:nvPr>
            <p:ph type="dt" sz="quarter" idx="1"/>
          </p:nvPr>
        </p:nvSpPr>
        <p:spPr bwMode="auto">
          <a:xfrm>
            <a:off x="3969592" y="0"/>
            <a:ext cx="3039219" cy="465774"/>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bodyPr>
          <a:lstStyle>
            <a:lvl1pPr algn="r">
              <a:defRPr sz="1200">
                <a:latin typeface="Arial" charset="0"/>
              </a:defRPr>
            </a:lvl1pPr>
          </a:lstStyle>
          <a:p>
            <a:pPr>
              <a:defRPr/>
            </a:pPr>
            <a:endParaRPr lang="en-CA" dirty="0"/>
          </a:p>
        </p:txBody>
      </p:sp>
      <p:sp>
        <p:nvSpPr>
          <p:cNvPr id="123908" name="Rectangle 4"/>
          <p:cNvSpPr>
            <a:spLocks noGrp="1" noChangeArrowheads="1"/>
          </p:cNvSpPr>
          <p:nvPr>
            <p:ph type="ftr" sz="quarter" idx="2"/>
          </p:nvPr>
        </p:nvSpPr>
        <p:spPr bwMode="auto">
          <a:xfrm>
            <a:off x="0" y="8829037"/>
            <a:ext cx="3039219" cy="465774"/>
          </a:xfrm>
          <a:prstGeom prst="rect">
            <a:avLst/>
          </a:prstGeom>
          <a:noFill/>
          <a:ln w="9525">
            <a:noFill/>
            <a:miter lim="800000"/>
            <a:headEnd/>
            <a:tailEnd/>
          </a:ln>
          <a:effectLst/>
        </p:spPr>
        <p:txBody>
          <a:bodyPr vert="horz" wrap="square" lIns="91577" tIns="45789" rIns="91577" bIns="45789" numCol="1" anchor="b" anchorCtr="0" compatLnSpc="1">
            <a:prstTxWarp prst="textNoShape">
              <a:avLst/>
            </a:prstTxWarp>
          </a:bodyPr>
          <a:lstStyle>
            <a:lvl1pPr>
              <a:defRPr sz="1200">
                <a:latin typeface="Arial" charset="0"/>
              </a:defRPr>
            </a:lvl1pPr>
          </a:lstStyle>
          <a:p>
            <a:pPr>
              <a:defRPr/>
            </a:pPr>
            <a:endParaRPr lang="en-CA" dirty="0"/>
          </a:p>
        </p:txBody>
      </p:sp>
      <p:sp>
        <p:nvSpPr>
          <p:cNvPr id="123909" name="Rectangle 5"/>
          <p:cNvSpPr>
            <a:spLocks noGrp="1" noChangeArrowheads="1"/>
          </p:cNvSpPr>
          <p:nvPr>
            <p:ph type="sldNum" sz="quarter" idx="3"/>
          </p:nvPr>
        </p:nvSpPr>
        <p:spPr bwMode="auto">
          <a:xfrm>
            <a:off x="3969592" y="8829037"/>
            <a:ext cx="3039219" cy="465774"/>
          </a:xfrm>
          <a:prstGeom prst="rect">
            <a:avLst/>
          </a:prstGeom>
          <a:noFill/>
          <a:ln w="9525">
            <a:noFill/>
            <a:miter lim="800000"/>
            <a:headEnd/>
            <a:tailEnd/>
          </a:ln>
          <a:effectLst/>
        </p:spPr>
        <p:txBody>
          <a:bodyPr vert="horz" wrap="square" lIns="91577" tIns="45789" rIns="91577" bIns="45789" numCol="1" anchor="b" anchorCtr="0" compatLnSpc="1">
            <a:prstTxWarp prst="textNoShape">
              <a:avLst/>
            </a:prstTxWarp>
          </a:bodyPr>
          <a:lstStyle>
            <a:lvl1pPr algn="r">
              <a:defRPr sz="1200">
                <a:latin typeface="Arial" charset="0"/>
              </a:defRPr>
            </a:lvl1pPr>
          </a:lstStyle>
          <a:p>
            <a:pPr>
              <a:defRPr/>
            </a:pPr>
            <a:fld id="{7405B9BE-AC90-40A1-AF5E-6A6BBD2E42F1}" type="slidenum">
              <a:rPr lang="en-CA"/>
              <a:pPr>
                <a:defRPr/>
              </a:pPr>
              <a:t>‹#›</a:t>
            </a:fld>
            <a:endParaRPr lang="en-CA" dirty="0"/>
          </a:p>
        </p:txBody>
      </p:sp>
    </p:spTree>
    <p:extLst>
      <p:ext uri="{BB962C8B-B14F-4D97-AF65-F5344CB8AC3E}">
        <p14:creationId xmlns:p14="http://schemas.microsoft.com/office/powerpoint/2010/main" val="131684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hdr" sz="quarter"/>
          </p:nvPr>
        </p:nvSpPr>
        <p:spPr bwMode="auto">
          <a:xfrm>
            <a:off x="0" y="0"/>
            <a:ext cx="3039219" cy="465774"/>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bodyPr>
          <a:lstStyle>
            <a:lvl1pPr>
              <a:defRPr sz="1200">
                <a:latin typeface="Arial" charset="0"/>
              </a:defRPr>
            </a:lvl1pPr>
          </a:lstStyle>
          <a:p>
            <a:pPr>
              <a:defRPr/>
            </a:pPr>
            <a:endParaRPr lang="en-CA" dirty="0"/>
          </a:p>
        </p:txBody>
      </p:sp>
      <p:sp>
        <p:nvSpPr>
          <p:cNvPr id="134147" name="Rectangle 3"/>
          <p:cNvSpPr>
            <a:spLocks noGrp="1" noChangeArrowheads="1"/>
          </p:cNvSpPr>
          <p:nvPr>
            <p:ph type="dt" idx="1"/>
          </p:nvPr>
        </p:nvSpPr>
        <p:spPr bwMode="auto">
          <a:xfrm>
            <a:off x="3969592" y="0"/>
            <a:ext cx="3039219" cy="465774"/>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bodyPr>
          <a:lstStyle>
            <a:lvl1pPr algn="r">
              <a:defRPr sz="1200">
                <a:latin typeface="Arial" charset="0"/>
              </a:defRPr>
            </a:lvl1pPr>
          </a:lstStyle>
          <a:p>
            <a:pPr>
              <a:defRPr/>
            </a:pPr>
            <a:endParaRPr lang="en-CA" dirty="0"/>
          </a:p>
        </p:txBody>
      </p:sp>
      <p:sp>
        <p:nvSpPr>
          <p:cNvPr id="75780" name="Rectangle 4"/>
          <p:cNvSpPr>
            <a:spLocks noGrp="1" noRot="1" noChangeAspect="1" noChangeArrowheads="1" noTextEdit="1"/>
          </p:cNvSpPr>
          <p:nvPr>
            <p:ph type="sldImg" idx="2"/>
          </p:nvPr>
        </p:nvSpPr>
        <p:spPr bwMode="auto">
          <a:xfrm>
            <a:off x="1181100" y="696913"/>
            <a:ext cx="4649788" cy="3486150"/>
          </a:xfrm>
          <a:prstGeom prst="rect">
            <a:avLst/>
          </a:prstGeom>
          <a:noFill/>
          <a:ln w="9525">
            <a:solidFill>
              <a:srgbClr val="000000"/>
            </a:solidFill>
            <a:miter lim="800000"/>
            <a:headEnd/>
            <a:tailEnd/>
          </a:ln>
        </p:spPr>
      </p:sp>
      <p:sp>
        <p:nvSpPr>
          <p:cNvPr id="134149" name="Rectangle 5"/>
          <p:cNvSpPr>
            <a:spLocks noGrp="1" noChangeArrowheads="1"/>
          </p:cNvSpPr>
          <p:nvPr>
            <p:ph type="body" sz="quarter" idx="3"/>
          </p:nvPr>
        </p:nvSpPr>
        <p:spPr bwMode="auto">
          <a:xfrm>
            <a:off x="701359" y="4416108"/>
            <a:ext cx="5607684" cy="4184016"/>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134150" name="Rectangle 6"/>
          <p:cNvSpPr>
            <a:spLocks noGrp="1" noChangeArrowheads="1"/>
          </p:cNvSpPr>
          <p:nvPr>
            <p:ph type="ftr" sz="quarter" idx="4"/>
          </p:nvPr>
        </p:nvSpPr>
        <p:spPr bwMode="auto">
          <a:xfrm>
            <a:off x="0" y="8829037"/>
            <a:ext cx="3039219" cy="465774"/>
          </a:xfrm>
          <a:prstGeom prst="rect">
            <a:avLst/>
          </a:prstGeom>
          <a:noFill/>
          <a:ln w="9525">
            <a:noFill/>
            <a:miter lim="800000"/>
            <a:headEnd/>
            <a:tailEnd/>
          </a:ln>
          <a:effectLst/>
        </p:spPr>
        <p:txBody>
          <a:bodyPr vert="horz" wrap="square" lIns="91577" tIns="45789" rIns="91577" bIns="45789" numCol="1" anchor="b" anchorCtr="0" compatLnSpc="1">
            <a:prstTxWarp prst="textNoShape">
              <a:avLst/>
            </a:prstTxWarp>
          </a:bodyPr>
          <a:lstStyle>
            <a:lvl1pPr>
              <a:defRPr sz="1200">
                <a:latin typeface="Arial" charset="0"/>
              </a:defRPr>
            </a:lvl1pPr>
          </a:lstStyle>
          <a:p>
            <a:pPr>
              <a:defRPr/>
            </a:pPr>
            <a:endParaRPr lang="en-CA" dirty="0"/>
          </a:p>
        </p:txBody>
      </p:sp>
      <p:sp>
        <p:nvSpPr>
          <p:cNvPr id="134151" name="Rectangle 7"/>
          <p:cNvSpPr>
            <a:spLocks noGrp="1" noChangeArrowheads="1"/>
          </p:cNvSpPr>
          <p:nvPr>
            <p:ph type="sldNum" sz="quarter" idx="5"/>
          </p:nvPr>
        </p:nvSpPr>
        <p:spPr bwMode="auto">
          <a:xfrm>
            <a:off x="3969592" y="8829037"/>
            <a:ext cx="3039219" cy="465774"/>
          </a:xfrm>
          <a:prstGeom prst="rect">
            <a:avLst/>
          </a:prstGeom>
          <a:noFill/>
          <a:ln w="9525">
            <a:noFill/>
            <a:miter lim="800000"/>
            <a:headEnd/>
            <a:tailEnd/>
          </a:ln>
          <a:effectLst/>
        </p:spPr>
        <p:txBody>
          <a:bodyPr vert="horz" wrap="square" lIns="91577" tIns="45789" rIns="91577" bIns="45789" numCol="1" anchor="b" anchorCtr="0" compatLnSpc="1">
            <a:prstTxWarp prst="textNoShape">
              <a:avLst/>
            </a:prstTxWarp>
          </a:bodyPr>
          <a:lstStyle>
            <a:lvl1pPr algn="r">
              <a:defRPr sz="1200">
                <a:latin typeface="Arial" charset="0"/>
              </a:defRPr>
            </a:lvl1pPr>
          </a:lstStyle>
          <a:p>
            <a:pPr>
              <a:defRPr/>
            </a:pPr>
            <a:fld id="{08943E5B-C096-4325-8869-E9696E0F6DED}" type="slidenum">
              <a:rPr lang="en-CA"/>
              <a:pPr>
                <a:defRPr/>
              </a:pPr>
              <a:t>‹#›</a:t>
            </a:fld>
            <a:endParaRPr lang="en-CA" dirty="0"/>
          </a:p>
        </p:txBody>
      </p:sp>
    </p:spTree>
    <p:extLst>
      <p:ext uri="{BB962C8B-B14F-4D97-AF65-F5344CB8AC3E}">
        <p14:creationId xmlns:p14="http://schemas.microsoft.com/office/powerpoint/2010/main" val="31299072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dirty="0" smtClean="0"/>
          </a:p>
        </p:txBody>
      </p:sp>
      <p:sp>
        <p:nvSpPr>
          <p:cNvPr id="77828" name="Slide Number Placeholder 3"/>
          <p:cNvSpPr>
            <a:spLocks noGrp="1"/>
          </p:cNvSpPr>
          <p:nvPr>
            <p:ph type="sldNum" sz="quarter" idx="5"/>
          </p:nvPr>
        </p:nvSpPr>
        <p:spPr>
          <a:noFill/>
        </p:spPr>
        <p:txBody>
          <a:bodyPr/>
          <a:lstStyle/>
          <a:p>
            <a:fld id="{7DFA9DF7-2B74-462F-8F1D-864BFA2D9B98}" type="slidenum">
              <a:rPr lang="en-CA" smtClean="0"/>
              <a:pPr/>
              <a:t>3</a:t>
            </a:fld>
            <a:endParaRPr lang="en-CA"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08943E5B-C096-4325-8869-E9696E0F6DED}" type="slidenum">
              <a:rPr lang="en-CA" smtClean="0"/>
              <a:pPr>
                <a:defRPr/>
              </a:pPr>
              <a:t>11</a:t>
            </a:fld>
            <a:endParaRPr lang="en-C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4716463" y="5345113"/>
            <a:ext cx="4427537" cy="1512887"/>
            <a:chOff x="2971" y="3367"/>
            <a:chExt cx="2789" cy="953"/>
          </a:xfrm>
        </p:grpSpPr>
        <p:sp>
          <p:nvSpPr>
            <p:cNvPr id="5"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pPr>
                <a:defRPr/>
              </a:pPr>
              <a:endParaRPr lang="en-CA" dirty="0"/>
            </a:p>
          </p:txBody>
        </p:sp>
        <p:sp>
          <p:nvSpPr>
            <p:cNvPr id="6"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7"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8"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9"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10"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11"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12"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13"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14"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15"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16"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17"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18"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19"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grpSp>
      <p:sp>
        <p:nvSpPr>
          <p:cNvPr id="57362" name="Rectangle 18"/>
          <p:cNvSpPr>
            <a:spLocks noGrp="1" noChangeArrowheads="1"/>
          </p:cNvSpPr>
          <p:nvPr>
            <p:ph type="ctrTitle" sz="quarter"/>
          </p:nvPr>
        </p:nvSpPr>
        <p:spPr>
          <a:xfrm>
            <a:off x="685800" y="1600200"/>
            <a:ext cx="7772400" cy="1828800"/>
          </a:xfrm>
        </p:spPr>
        <p:txBody>
          <a:bodyPr anchor="b"/>
          <a:lstStyle>
            <a:lvl1pPr>
              <a:defRPr sz="5700"/>
            </a:lvl1pPr>
          </a:lstStyle>
          <a:p>
            <a:r>
              <a:rPr lang="en-CA"/>
              <a:t>Click to edit Master title style</a:t>
            </a:r>
          </a:p>
        </p:txBody>
      </p:sp>
      <p:sp>
        <p:nvSpPr>
          <p:cNvPr id="57363"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r>
              <a:rPr lang="en-CA"/>
              <a:t>Click to edit Master subtitle style</a:t>
            </a:r>
          </a:p>
        </p:txBody>
      </p:sp>
      <p:sp>
        <p:nvSpPr>
          <p:cNvPr id="20" name="Rectangle 20"/>
          <p:cNvSpPr>
            <a:spLocks noGrp="1" noChangeArrowheads="1"/>
          </p:cNvSpPr>
          <p:nvPr>
            <p:ph type="dt" sz="quarter" idx="10"/>
          </p:nvPr>
        </p:nvSpPr>
        <p:spPr/>
        <p:txBody>
          <a:bodyPr/>
          <a:lstStyle>
            <a:lvl1pPr>
              <a:defRPr/>
            </a:lvl1pPr>
          </a:lstStyle>
          <a:p>
            <a:pPr>
              <a:defRPr/>
            </a:pPr>
            <a:endParaRPr lang="en-CA" dirty="0"/>
          </a:p>
        </p:txBody>
      </p:sp>
      <p:sp>
        <p:nvSpPr>
          <p:cNvPr id="21" name="Rectangle 21"/>
          <p:cNvSpPr>
            <a:spLocks noGrp="1" noChangeArrowheads="1"/>
          </p:cNvSpPr>
          <p:nvPr>
            <p:ph type="ftr" sz="quarter" idx="11"/>
          </p:nvPr>
        </p:nvSpPr>
        <p:spPr/>
        <p:txBody>
          <a:bodyPr/>
          <a:lstStyle>
            <a:lvl1pPr>
              <a:defRPr/>
            </a:lvl1pPr>
          </a:lstStyle>
          <a:p>
            <a:pPr>
              <a:defRPr/>
            </a:pPr>
            <a:endParaRPr lang="en-CA" dirty="0"/>
          </a:p>
        </p:txBody>
      </p:sp>
      <p:sp>
        <p:nvSpPr>
          <p:cNvPr id="22" name="Rectangle 22"/>
          <p:cNvSpPr>
            <a:spLocks noGrp="1" noChangeArrowheads="1"/>
          </p:cNvSpPr>
          <p:nvPr>
            <p:ph type="sldNum" sz="quarter" idx="12"/>
          </p:nvPr>
        </p:nvSpPr>
        <p:spPr/>
        <p:txBody>
          <a:bodyPr/>
          <a:lstStyle>
            <a:lvl1pPr>
              <a:defRPr/>
            </a:lvl1pPr>
          </a:lstStyle>
          <a:p>
            <a:pPr>
              <a:defRPr/>
            </a:pPr>
            <a:fld id="{4786E3DF-6FFB-4D86-BD96-DDE2FF354A6B}" type="slidenum">
              <a:rPr lang="en-CA"/>
              <a:pPr>
                <a:defRPr/>
              </a:pPr>
              <a:t>‹#›</a:t>
            </a:fld>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19"/>
          <p:cNvSpPr>
            <a:spLocks noGrp="1" noChangeArrowheads="1"/>
          </p:cNvSpPr>
          <p:nvPr>
            <p:ph type="dt" sz="half" idx="10"/>
          </p:nvPr>
        </p:nvSpPr>
        <p:spPr>
          <a:ln/>
        </p:spPr>
        <p:txBody>
          <a:bodyPr/>
          <a:lstStyle>
            <a:lvl1pPr>
              <a:defRPr/>
            </a:lvl1pPr>
          </a:lstStyle>
          <a:p>
            <a:pPr>
              <a:defRPr/>
            </a:pPr>
            <a:endParaRPr lang="en-CA" dirty="0"/>
          </a:p>
        </p:txBody>
      </p:sp>
      <p:sp>
        <p:nvSpPr>
          <p:cNvPr id="5" name="Rectangle 20"/>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21"/>
          <p:cNvSpPr>
            <a:spLocks noGrp="1" noChangeArrowheads="1"/>
          </p:cNvSpPr>
          <p:nvPr>
            <p:ph type="sldNum" sz="quarter" idx="12"/>
          </p:nvPr>
        </p:nvSpPr>
        <p:spPr>
          <a:ln/>
        </p:spPr>
        <p:txBody>
          <a:bodyPr/>
          <a:lstStyle>
            <a:lvl1pPr>
              <a:defRPr/>
            </a:lvl1pPr>
          </a:lstStyle>
          <a:p>
            <a:pPr>
              <a:defRPr/>
            </a:pPr>
            <a:fld id="{E04B6273-428F-48BA-9E4F-84428BF57A69}" type="slidenum">
              <a:rPr lang="en-CA"/>
              <a:pPr>
                <a:defRPr/>
              </a:pPr>
              <a:t>‹#›</a:t>
            </a:fld>
            <a:endParaRPr lang="en-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9"/>
          <p:cNvSpPr>
            <a:spLocks noGrp="1" noChangeArrowheads="1"/>
          </p:cNvSpPr>
          <p:nvPr>
            <p:ph type="dt" sz="half" idx="10"/>
          </p:nvPr>
        </p:nvSpPr>
        <p:spPr>
          <a:ln/>
        </p:spPr>
        <p:txBody>
          <a:bodyPr/>
          <a:lstStyle>
            <a:lvl1pPr>
              <a:defRPr/>
            </a:lvl1pPr>
          </a:lstStyle>
          <a:p>
            <a:pPr>
              <a:defRPr/>
            </a:pPr>
            <a:endParaRPr lang="en-CA" dirty="0"/>
          </a:p>
        </p:txBody>
      </p:sp>
      <p:sp>
        <p:nvSpPr>
          <p:cNvPr id="5" name="Rectangle 20"/>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21"/>
          <p:cNvSpPr>
            <a:spLocks noGrp="1" noChangeArrowheads="1"/>
          </p:cNvSpPr>
          <p:nvPr>
            <p:ph type="sldNum" sz="quarter" idx="12"/>
          </p:nvPr>
        </p:nvSpPr>
        <p:spPr>
          <a:ln/>
        </p:spPr>
        <p:txBody>
          <a:bodyPr/>
          <a:lstStyle>
            <a:lvl1pPr>
              <a:defRPr/>
            </a:lvl1pPr>
          </a:lstStyle>
          <a:p>
            <a:pPr>
              <a:defRPr/>
            </a:pPr>
            <a:fld id="{1FB3D98A-0E29-43AF-BE19-9311DF9AA928}" type="slidenum">
              <a:rPr lang="en-CA"/>
              <a:pPr>
                <a:defRPr/>
              </a:pPr>
              <a:t>‹#›</a:t>
            </a:fld>
            <a:endParaRPr lang="en-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19"/>
          <p:cNvSpPr>
            <a:spLocks noGrp="1" noChangeArrowheads="1"/>
          </p:cNvSpPr>
          <p:nvPr>
            <p:ph type="dt" sz="half" idx="10"/>
          </p:nvPr>
        </p:nvSpPr>
        <p:spPr>
          <a:ln/>
        </p:spPr>
        <p:txBody>
          <a:bodyPr/>
          <a:lstStyle>
            <a:lvl1pPr>
              <a:defRPr/>
            </a:lvl1pPr>
          </a:lstStyle>
          <a:p>
            <a:pPr>
              <a:defRPr/>
            </a:pPr>
            <a:endParaRPr lang="en-CA" dirty="0"/>
          </a:p>
        </p:txBody>
      </p:sp>
      <p:sp>
        <p:nvSpPr>
          <p:cNvPr id="6" name="Rectangle 20"/>
          <p:cNvSpPr>
            <a:spLocks noGrp="1" noChangeArrowheads="1"/>
          </p:cNvSpPr>
          <p:nvPr>
            <p:ph type="ftr" sz="quarter" idx="11"/>
          </p:nvPr>
        </p:nvSpPr>
        <p:spPr>
          <a:ln/>
        </p:spPr>
        <p:txBody>
          <a:bodyPr/>
          <a:lstStyle>
            <a:lvl1pPr>
              <a:defRPr/>
            </a:lvl1pPr>
          </a:lstStyle>
          <a:p>
            <a:pPr>
              <a:defRPr/>
            </a:pPr>
            <a:endParaRPr lang="en-CA" dirty="0"/>
          </a:p>
        </p:txBody>
      </p:sp>
      <p:sp>
        <p:nvSpPr>
          <p:cNvPr id="7" name="Rectangle 21"/>
          <p:cNvSpPr>
            <a:spLocks noGrp="1" noChangeArrowheads="1"/>
          </p:cNvSpPr>
          <p:nvPr>
            <p:ph type="sldNum" sz="quarter" idx="12"/>
          </p:nvPr>
        </p:nvSpPr>
        <p:spPr>
          <a:ln/>
        </p:spPr>
        <p:txBody>
          <a:bodyPr/>
          <a:lstStyle>
            <a:lvl1pPr>
              <a:defRPr/>
            </a:lvl1pPr>
          </a:lstStyle>
          <a:p>
            <a:pPr>
              <a:defRPr/>
            </a:pPr>
            <a:fld id="{DD498F54-A852-42E5-8239-2058C949F52C}" type="slidenum">
              <a:rPr lang="en-CA"/>
              <a:pPr>
                <a:defRPr/>
              </a:pPr>
              <a:t>‹#›</a:t>
            </a:fld>
            <a:endParaRPr lang="en-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19"/>
          <p:cNvSpPr>
            <a:spLocks noGrp="1" noChangeArrowheads="1"/>
          </p:cNvSpPr>
          <p:nvPr>
            <p:ph type="dt" sz="half" idx="10"/>
          </p:nvPr>
        </p:nvSpPr>
        <p:spPr>
          <a:ln/>
        </p:spPr>
        <p:txBody>
          <a:bodyPr/>
          <a:lstStyle>
            <a:lvl1pPr>
              <a:defRPr/>
            </a:lvl1pPr>
          </a:lstStyle>
          <a:p>
            <a:pPr>
              <a:defRPr/>
            </a:pPr>
            <a:endParaRPr lang="en-CA" dirty="0"/>
          </a:p>
        </p:txBody>
      </p:sp>
      <p:sp>
        <p:nvSpPr>
          <p:cNvPr id="8" name="Rectangle 20"/>
          <p:cNvSpPr>
            <a:spLocks noGrp="1" noChangeArrowheads="1"/>
          </p:cNvSpPr>
          <p:nvPr>
            <p:ph type="ftr" sz="quarter" idx="11"/>
          </p:nvPr>
        </p:nvSpPr>
        <p:spPr>
          <a:ln/>
        </p:spPr>
        <p:txBody>
          <a:bodyPr/>
          <a:lstStyle>
            <a:lvl1pPr>
              <a:defRPr/>
            </a:lvl1pPr>
          </a:lstStyle>
          <a:p>
            <a:pPr>
              <a:defRPr/>
            </a:pPr>
            <a:endParaRPr lang="en-CA" dirty="0"/>
          </a:p>
        </p:txBody>
      </p:sp>
      <p:sp>
        <p:nvSpPr>
          <p:cNvPr id="9" name="Rectangle 21"/>
          <p:cNvSpPr>
            <a:spLocks noGrp="1" noChangeArrowheads="1"/>
          </p:cNvSpPr>
          <p:nvPr>
            <p:ph type="sldNum" sz="quarter" idx="12"/>
          </p:nvPr>
        </p:nvSpPr>
        <p:spPr>
          <a:ln/>
        </p:spPr>
        <p:txBody>
          <a:bodyPr/>
          <a:lstStyle>
            <a:lvl1pPr>
              <a:defRPr/>
            </a:lvl1pPr>
          </a:lstStyle>
          <a:p>
            <a:pPr>
              <a:defRPr/>
            </a:pPr>
            <a:fld id="{265C662F-56FF-41B7-9B54-C5B5BFF0DAFD}" type="slidenum">
              <a:rPr lang="en-CA"/>
              <a:pPr>
                <a:defRPr/>
              </a:pPr>
              <a:t>‹#›</a:t>
            </a:fld>
            <a:endParaRPr lang="en-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19"/>
          <p:cNvSpPr>
            <a:spLocks noGrp="1" noChangeArrowheads="1"/>
          </p:cNvSpPr>
          <p:nvPr>
            <p:ph type="dt" sz="half" idx="10"/>
          </p:nvPr>
        </p:nvSpPr>
        <p:spPr>
          <a:ln/>
        </p:spPr>
        <p:txBody>
          <a:bodyPr/>
          <a:lstStyle>
            <a:lvl1pPr>
              <a:defRPr/>
            </a:lvl1pPr>
          </a:lstStyle>
          <a:p>
            <a:pPr>
              <a:defRPr/>
            </a:pPr>
            <a:endParaRPr lang="en-CA" dirty="0"/>
          </a:p>
        </p:txBody>
      </p:sp>
      <p:sp>
        <p:nvSpPr>
          <p:cNvPr id="4" name="Rectangle 20"/>
          <p:cNvSpPr>
            <a:spLocks noGrp="1" noChangeArrowheads="1"/>
          </p:cNvSpPr>
          <p:nvPr>
            <p:ph type="ftr" sz="quarter" idx="11"/>
          </p:nvPr>
        </p:nvSpPr>
        <p:spPr>
          <a:ln/>
        </p:spPr>
        <p:txBody>
          <a:bodyPr/>
          <a:lstStyle>
            <a:lvl1pPr>
              <a:defRPr/>
            </a:lvl1pPr>
          </a:lstStyle>
          <a:p>
            <a:pPr>
              <a:defRPr/>
            </a:pPr>
            <a:endParaRPr lang="en-CA" dirty="0"/>
          </a:p>
        </p:txBody>
      </p:sp>
      <p:sp>
        <p:nvSpPr>
          <p:cNvPr id="5" name="Rectangle 21"/>
          <p:cNvSpPr>
            <a:spLocks noGrp="1" noChangeArrowheads="1"/>
          </p:cNvSpPr>
          <p:nvPr>
            <p:ph type="sldNum" sz="quarter" idx="12"/>
          </p:nvPr>
        </p:nvSpPr>
        <p:spPr>
          <a:ln/>
        </p:spPr>
        <p:txBody>
          <a:bodyPr/>
          <a:lstStyle>
            <a:lvl1pPr>
              <a:defRPr/>
            </a:lvl1pPr>
          </a:lstStyle>
          <a:p>
            <a:pPr>
              <a:defRPr/>
            </a:pPr>
            <a:fld id="{80806429-96AE-406F-9A63-527FFE53878C}" type="slidenum">
              <a:rPr lang="en-CA"/>
              <a:pPr>
                <a:defRPr/>
              </a:pPr>
              <a:t>‹#›</a:t>
            </a:fld>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n-CA" dirty="0"/>
          </a:p>
        </p:txBody>
      </p:sp>
      <p:sp>
        <p:nvSpPr>
          <p:cNvPr id="3" name="Rectangle 20"/>
          <p:cNvSpPr>
            <a:spLocks noGrp="1" noChangeArrowheads="1"/>
          </p:cNvSpPr>
          <p:nvPr>
            <p:ph type="ftr" sz="quarter" idx="11"/>
          </p:nvPr>
        </p:nvSpPr>
        <p:spPr>
          <a:ln/>
        </p:spPr>
        <p:txBody>
          <a:bodyPr/>
          <a:lstStyle>
            <a:lvl1pPr>
              <a:defRPr/>
            </a:lvl1pPr>
          </a:lstStyle>
          <a:p>
            <a:pPr>
              <a:defRPr/>
            </a:pPr>
            <a:endParaRPr lang="en-CA" dirty="0"/>
          </a:p>
        </p:txBody>
      </p:sp>
      <p:sp>
        <p:nvSpPr>
          <p:cNvPr id="4" name="Rectangle 21"/>
          <p:cNvSpPr>
            <a:spLocks noGrp="1" noChangeArrowheads="1"/>
          </p:cNvSpPr>
          <p:nvPr>
            <p:ph type="sldNum" sz="quarter" idx="12"/>
          </p:nvPr>
        </p:nvSpPr>
        <p:spPr>
          <a:ln/>
        </p:spPr>
        <p:txBody>
          <a:bodyPr/>
          <a:lstStyle>
            <a:lvl1pPr>
              <a:defRPr/>
            </a:lvl1pPr>
          </a:lstStyle>
          <a:p>
            <a:pPr>
              <a:defRPr/>
            </a:pPr>
            <a:fld id="{A4FBBD4F-258C-4B6F-B99F-8162DEC97A5A}" type="slidenum">
              <a:rPr lang="en-CA"/>
              <a:pPr>
                <a:defRPr/>
              </a:pPr>
              <a:t>‹#›</a:t>
            </a:fld>
            <a:endParaRPr lang="en-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CA" dirty="0"/>
          </a:p>
        </p:txBody>
      </p:sp>
      <p:sp>
        <p:nvSpPr>
          <p:cNvPr id="6" name="Rectangle 20"/>
          <p:cNvSpPr>
            <a:spLocks noGrp="1" noChangeArrowheads="1"/>
          </p:cNvSpPr>
          <p:nvPr>
            <p:ph type="ftr" sz="quarter" idx="11"/>
          </p:nvPr>
        </p:nvSpPr>
        <p:spPr>
          <a:ln/>
        </p:spPr>
        <p:txBody>
          <a:bodyPr/>
          <a:lstStyle>
            <a:lvl1pPr>
              <a:defRPr/>
            </a:lvl1pPr>
          </a:lstStyle>
          <a:p>
            <a:pPr>
              <a:defRPr/>
            </a:pPr>
            <a:endParaRPr lang="en-CA" dirty="0"/>
          </a:p>
        </p:txBody>
      </p:sp>
      <p:sp>
        <p:nvSpPr>
          <p:cNvPr id="7" name="Rectangle 21"/>
          <p:cNvSpPr>
            <a:spLocks noGrp="1" noChangeArrowheads="1"/>
          </p:cNvSpPr>
          <p:nvPr>
            <p:ph type="sldNum" sz="quarter" idx="12"/>
          </p:nvPr>
        </p:nvSpPr>
        <p:spPr>
          <a:ln/>
        </p:spPr>
        <p:txBody>
          <a:bodyPr/>
          <a:lstStyle>
            <a:lvl1pPr>
              <a:defRPr/>
            </a:lvl1pPr>
          </a:lstStyle>
          <a:p>
            <a:pPr>
              <a:defRPr/>
            </a:pPr>
            <a:fld id="{33450547-53C9-4E9D-9ABF-34BA98D6183D}" type="slidenum">
              <a:rPr lang="en-CA"/>
              <a:pPr>
                <a:defRPr/>
              </a:pPr>
              <a:t>‹#›</a:t>
            </a:fld>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9"/>
          <p:cNvSpPr>
            <a:spLocks noGrp="1" noChangeArrowheads="1"/>
          </p:cNvSpPr>
          <p:nvPr>
            <p:ph type="dt" sz="half" idx="10"/>
          </p:nvPr>
        </p:nvSpPr>
        <p:spPr>
          <a:ln/>
        </p:spPr>
        <p:txBody>
          <a:bodyPr/>
          <a:lstStyle>
            <a:lvl1pPr>
              <a:defRPr/>
            </a:lvl1pPr>
          </a:lstStyle>
          <a:p>
            <a:pPr>
              <a:defRPr/>
            </a:pPr>
            <a:endParaRPr lang="en-CA" dirty="0"/>
          </a:p>
        </p:txBody>
      </p:sp>
      <p:sp>
        <p:nvSpPr>
          <p:cNvPr id="6" name="Rectangle 20"/>
          <p:cNvSpPr>
            <a:spLocks noGrp="1" noChangeArrowheads="1"/>
          </p:cNvSpPr>
          <p:nvPr>
            <p:ph type="ftr" sz="quarter" idx="11"/>
          </p:nvPr>
        </p:nvSpPr>
        <p:spPr>
          <a:ln/>
        </p:spPr>
        <p:txBody>
          <a:bodyPr/>
          <a:lstStyle>
            <a:lvl1pPr>
              <a:defRPr/>
            </a:lvl1pPr>
          </a:lstStyle>
          <a:p>
            <a:pPr>
              <a:defRPr/>
            </a:pPr>
            <a:endParaRPr lang="en-CA" dirty="0"/>
          </a:p>
        </p:txBody>
      </p:sp>
      <p:sp>
        <p:nvSpPr>
          <p:cNvPr id="7" name="Rectangle 21"/>
          <p:cNvSpPr>
            <a:spLocks noGrp="1" noChangeArrowheads="1"/>
          </p:cNvSpPr>
          <p:nvPr>
            <p:ph type="sldNum" sz="quarter" idx="12"/>
          </p:nvPr>
        </p:nvSpPr>
        <p:spPr>
          <a:ln/>
        </p:spPr>
        <p:txBody>
          <a:bodyPr/>
          <a:lstStyle>
            <a:lvl1pPr>
              <a:defRPr/>
            </a:lvl1pPr>
          </a:lstStyle>
          <a:p>
            <a:pPr>
              <a:defRPr/>
            </a:pPr>
            <a:fld id="{D7DD451B-D07C-4F4E-8120-408F99B96ADE}" type="slidenum">
              <a:rPr lang="en-CA"/>
              <a:pPr>
                <a:defRPr/>
              </a:pPr>
              <a:t>‹#›</a:t>
            </a:fld>
            <a:endParaRPr lang="en-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19"/>
          <p:cNvSpPr>
            <a:spLocks noGrp="1" noChangeArrowheads="1"/>
          </p:cNvSpPr>
          <p:nvPr>
            <p:ph type="dt" sz="half" idx="10"/>
          </p:nvPr>
        </p:nvSpPr>
        <p:spPr>
          <a:ln/>
        </p:spPr>
        <p:txBody>
          <a:bodyPr/>
          <a:lstStyle>
            <a:lvl1pPr>
              <a:defRPr/>
            </a:lvl1pPr>
          </a:lstStyle>
          <a:p>
            <a:pPr>
              <a:defRPr/>
            </a:pPr>
            <a:endParaRPr lang="en-CA" dirty="0"/>
          </a:p>
        </p:txBody>
      </p:sp>
      <p:sp>
        <p:nvSpPr>
          <p:cNvPr id="5" name="Rectangle 20"/>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21"/>
          <p:cNvSpPr>
            <a:spLocks noGrp="1" noChangeArrowheads="1"/>
          </p:cNvSpPr>
          <p:nvPr>
            <p:ph type="sldNum" sz="quarter" idx="12"/>
          </p:nvPr>
        </p:nvSpPr>
        <p:spPr>
          <a:ln/>
        </p:spPr>
        <p:txBody>
          <a:bodyPr/>
          <a:lstStyle>
            <a:lvl1pPr>
              <a:defRPr/>
            </a:lvl1pPr>
          </a:lstStyle>
          <a:p>
            <a:pPr>
              <a:defRPr/>
            </a:pPr>
            <a:fld id="{506533FB-1FD9-4EC2-9429-E10CF222772A}" type="slidenum">
              <a:rPr lang="en-CA"/>
              <a:pPr>
                <a:defRPr/>
              </a:pPr>
              <a:t>‹#›</a:t>
            </a:fld>
            <a:endParaRPr lang="en-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19"/>
          <p:cNvSpPr>
            <a:spLocks noGrp="1" noChangeArrowheads="1"/>
          </p:cNvSpPr>
          <p:nvPr>
            <p:ph type="dt" sz="half" idx="10"/>
          </p:nvPr>
        </p:nvSpPr>
        <p:spPr>
          <a:ln/>
        </p:spPr>
        <p:txBody>
          <a:bodyPr/>
          <a:lstStyle>
            <a:lvl1pPr>
              <a:defRPr/>
            </a:lvl1pPr>
          </a:lstStyle>
          <a:p>
            <a:pPr>
              <a:defRPr/>
            </a:pPr>
            <a:endParaRPr lang="en-CA" dirty="0"/>
          </a:p>
        </p:txBody>
      </p:sp>
      <p:sp>
        <p:nvSpPr>
          <p:cNvPr id="5" name="Rectangle 20"/>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21"/>
          <p:cNvSpPr>
            <a:spLocks noGrp="1" noChangeArrowheads="1"/>
          </p:cNvSpPr>
          <p:nvPr>
            <p:ph type="sldNum" sz="quarter" idx="12"/>
          </p:nvPr>
        </p:nvSpPr>
        <p:spPr>
          <a:ln/>
        </p:spPr>
        <p:txBody>
          <a:bodyPr/>
          <a:lstStyle>
            <a:lvl1pPr>
              <a:defRPr/>
            </a:lvl1pPr>
          </a:lstStyle>
          <a:p>
            <a:pPr>
              <a:defRPr/>
            </a:pPr>
            <a:fld id="{7C59AB6E-8264-42E1-8714-45997AF3F75C}" type="slidenum">
              <a:rPr lang="en-CA"/>
              <a:pPr>
                <a:defRPr/>
              </a:pPr>
              <a:t>‹#›</a:t>
            </a:fld>
            <a:endParaRPr lang="en-CA"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3" name="Rectangle 19"/>
          <p:cNvSpPr>
            <a:spLocks noGrp="1" noChangeArrowheads="1"/>
          </p:cNvSpPr>
          <p:nvPr>
            <p:ph type="dt" sz="half" idx="10"/>
          </p:nvPr>
        </p:nvSpPr>
        <p:spPr>
          <a:ln/>
        </p:spPr>
        <p:txBody>
          <a:bodyPr/>
          <a:lstStyle>
            <a:lvl1pPr>
              <a:defRPr/>
            </a:lvl1pPr>
          </a:lstStyle>
          <a:p>
            <a:pPr>
              <a:defRPr/>
            </a:pPr>
            <a:endParaRPr lang="en-CA" dirty="0"/>
          </a:p>
        </p:txBody>
      </p:sp>
      <p:sp>
        <p:nvSpPr>
          <p:cNvPr id="4" name="Rectangle 20"/>
          <p:cNvSpPr>
            <a:spLocks noGrp="1" noChangeArrowheads="1"/>
          </p:cNvSpPr>
          <p:nvPr>
            <p:ph type="ftr" sz="quarter" idx="11"/>
          </p:nvPr>
        </p:nvSpPr>
        <p:spPr>
          <a:ln/>
        </p:spPr>
        <p:txBody>
          <a:bodyPr/>
          <a:lstStyle>
            <a:lvl1pPr>
              <a:defRPr/>
            </a:lvl1pPr>
          </a:lstStyle>
          <a:p>
            <a:pPr>
              <a:defRPr/>
            </a:pPr>
            <a:endParaRPr lang="en-CA" dirty="0"/>
          </a:p>
        </p:txBody>
      </p:sp>
      <p:sp>
        <p:nvSpPr>
          <p:cNvPr id="5" name="Rectangle 21"/>
          <p:cNvSpPr>
            <a:spLocks noGrp="1" noChangeArrowheads="1"/>
          </p:cNvSpPr>
          <p:nvPr>
            <p:ph type="sldNum" sz="quarter" idx="12"/>
          </p:nvPr>
        </p:nvSpPr>
        <p:spPr>
          <a:ln/>
        </p:spPr>
        <p:txBody>
          <a:bodyPr/>
          <a:lstStyle>
            <a:lvl1pPr>
              <a:defRPr/>
            </a:lvl1pPr>
          </a:lstStyle>
          <a:p>
            <a:pPr>
              <a:defRPr/>
            </a:pPr>
            <a:fld id="{1EEA107A-55E1-40A9-9CB0-7EE789BAA3B6}" type="slidenum">
              <a:rPr lang="en-CA"/>
              <a:pPr>
                <a:defRPr/>
              </a:pPr>
              <a:t>‹#›</a:t>
            </a:fld>
            <a:endParaRPr lang="en-CA"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57200" y="1600200"/>
            <a:ext cx="8229600" cy="4530725"/>
          </a:xfrm>
        </p:spPr>
        <p:txBody>
          <a:bodyPr/>
          <a:lstStyle/>
          <a:p>
            <a:pPr lvl="0"/>
            <a:endParaRPr lang="en-CA" noProof="0" dirty="0" smtClean="0"/>
          </a:p>
        </p:txBody>
      </p:sp>
      <p:sp>
        <p:nvSpPr>
          <p:cNvPr id="4" name="Rectangle 19"/>
          <p:cNvSpPr>
            <a:spLocks noGrp="1" noChangeArrowheads="1"/>
          </p:cNvSpPr>
          <p:nvPr>
            <p:ph type="dt" sz="half" idx="10"/>
          </p:nvPr>
        </p:nvSpPr>
        <p:spPr>
          <a:ln/>
        </p:spPr>
        <p:txBody>
          <a:bodyPr/>
          <a:lstStyle>
            <a:lvl1pPr>
              <a:defRPr/>
            </a:lvl1pPr>
          </a:lstStyle>
          <a:p>
            <a:pPr>
              <a:defRPr/>
            </a:pPr>
            <a:endParaRPr lang="en-CA" dirty="0"/>
          </a:p>
        </p:txBody>
      </p:sp>
      <p:sp>
        <p:nvSpPr>
          <p:cNvPr id="5" name="Rectangle 20"/>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21"/>
          <p:cNvSpPr>
            <a:spLocks noGrp="1" noChangeArrowheads="1"/>
          </p:cNvSpPr>
          <p:nvPr>
            <p:ph type="sldNum" sz="quarter" idx="12"/>
          </p:nvPr>
        </p:nvSpPr>
        <p:spPr>
          <a:ln/>
        </p:spPr>
        <p:txBody>
          <a:bodyPr/>
          <a:lstStyle>
            <a:lvl1pPr>
              <a:defRPr/>
            </a:lvl1pPr>
          </a:lstStyle>
          <a:p>
            <a:pPr>
              <a:defRPr/>
            </a:pPr>
            <a:fld id="{C3A177FE-9D64-428C-84C8-9A5D39BA2E66}" type="slidenum">
              <a:rPr lang="en-CA"/>
              <a:pPr>
                <a:defRPr/>
              </a:pPr>
              <a:t>‹#›</a:t>
            </a:fld>
            <a:endParaRPr lang="en-CA"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Rectangle 19"/>
          <p:cNvSpPr>
            <a:spLocks noGrp="1" noChangeArrowheads="1"/>
          </p:cNvSpPr>
          <p:nvPr>
            <p:ph type="dt" sz="half" idx="10"/>
          </p:nvPr>
        </p:nvSpPr>
        <p:spPr>
          <a:ln/>
        </p:spPr>
        <p:txBody>
          <a:bodyPr/>
          <a:lstStyle>
            <a:lvl1pPr>
              <a:defRPr/>
            </a:lvl1pPr>
          </a:lstStyle>
          <a:p>
            <a:pPr>
              <a:defRPr/>
            </a:pPr>
            <a:endParaRPr lang="en-CA" dirty="0"/>
          </a:p>
        </p:txBody>
      </p:sp>
      <p:sp>
        <p:nvSpPr>
          <p:cNvPr id="7" name="Rectangle 20"/>
          <p:cNvSpPr>
            <a:spLocks noGrp="1" noChangeArrowheads="1"/>
          </p:cNvSpPr>
          <p:nvPr>
            <p:ph type="ftr" sz="quarter" idx="11"/>
          </p:nvPr>
        </p:nvSpPr>
        <p:spPr>
          <a:ln/>
        </p:spPr>
        <p:txBody>
          <a:bodyPr/>
          <a:lstStyle>
            <a:lvl1pPr>
              <a:defRPr/>
            </a:lvl1pPr>
          </a:lstStyle>
          <a:p>
            <a:pPr>
              <a:defRPr/>
            </a:pPr>
            <a:endParaRPr lang="en-CA" dirty="0"/>
          </a:p>
        </p:txBody>
      </p:sp>
      <p:sp>
        <p:nvSpPr>
          <p:cNvPr id="8" name="Rectangle 21"/>
          <p:cNvSpPr>
            <a:spLocks noGrp="1" noChangeArrowheads="1"/>
          </p:cNvSpPr>
          <p:nvPr>
            <p:ph type="sldNum" sz="quarter" idx="12"/>
          </p:nvPr>
        </p:nvSpPr>
        <p:spPr>
          <a:ln/>
        </p:spPr>
        <p:txBody>
          <a:bodyPr/>
          <a:lstStyle>
            <a:lvl1pPr>
              <a:defRPr/>
            </a:lvl1pPr>
          </a:lstStyle>
          <a:p>
            <a:pPr>
              <a:defRPr/>
            </a:pPr>
            <a:fld id="{8E6682D1-3D63-4B1D-BB70-0DB9F95A3539}" type="slidenum">
              <a:rPr lang="en-CA"/>
              <a:pPr>
                <a:defRPr/>
              </a:pPr>
              <a:t>‹#›</a:t>
            </a:fld>
            <a:endParaRPr lang="en-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4716463" y="5345113"/>
            <a:ext cx="4427537" cy="1512887"/>
            <a:chOff x="2971" y="3367"/>
            <a:chExt cx="2789" cy="953"/>
          </a:xfrm>
        </p:grpSpPr>
        <p:sp>
          <p:nvSpPr>
            <p:cNvPr id="56323" name="Freeform 3"/>
            <p:cNvSpPr>
              <a:spLocks/>
            </p:cNvSpPr>
            <p:nvPr/>
          </p:nvSpPr>
          <p:spPr bwMode="ltGray">
            <a:xfrm>
              <a:off x="2971" y="3367"/>
              <a:ext cx="2789" cy="953"/>
            </a:xfrm>
            <a:custGeom>
              <a:avLst/>
              <a:gdLst/>
              <a:ahLst/>
              <a:cxnLst>
                <a:cxn ang="0">
                  <a:pos x="2768" y="18"/>
                </a:cxn>
                <a:cxn ang="0">
                  <a:pos x="2678" y="24"/>
                </a:cxn>
                <a:cxn ang="0">
                  <a:pos x="2613" y="102"/>
                </a:cxn>
                <a:cxn ang="0">
                  <a:pos x="2511" y="156"/>
                </a:cxn>
                <a:cxn ang="0">
                  <a:pos x="2505" y="222"/>
                </a:cxn>
                <a:cxn ang="0">
                  <a:pos x="2487" y="246"/>
                </a:cxn>
                <a:cxn ang="0">
                  <a:pos x="2469" y="252"/>
                </a:cxn>
                <a:cxn ang="0">
                  <a:pos x="2397" y="210"/>
                </a:cxn>
                <a:cxn ang="0">
                  <a:pos x="2260" y="192"/>
                </a:cxn>
                <a:cxn ang="0">
                  <a:pos x="2236" y="186"/>
                </a:cxn>
                <a:cxn ang="0">
                  <a:pos x="2218" y="192"/>
                </a:cxn>
                <a:cxn ang="0">
                  <a:pos x="2146" y="228"/>
                </a:cxn>
                <a:cxn ang="0">
                  <a:pos x="2110" y="240"/>
                </a:cxn>
                <a:cxn ang="0">
                  <a:pos x="2086" y="246"/>
                </a:cxn>
                <a:cxn ang="0">
                  <a:pos x="2074" y="258"/>
                </a:cxn>
                <a:cxn ang="0">
                  <a:pos x="2074" y="276"/>
                </a:cxn>
                <a:cxn ang="0">
                  <a:pos x="2051" y="300"/>
                </a:cxn>
                <a:cxn ang="0">
                  <a:pos x="2033" y="312"/>
                </a:cxn>
                <a:cxn ang="0">
                  <a:pos x="2021" y="324"/>
                </a:cxn>
                <a:cxn ang="0">
                  <a:pos x="2009" y="336"/>
                </a:cxn>
                <a:cxn ang="0">
                  <a:pos x="1979" y="342"/>
                </a:cxn>
                <a:cxn ang="0">
                  <a:pos x="1913" y="336"/>
                </a:cxn>
                <a:cxn ang="0">
                  <a:pos x="1877" y="330"/>
                </a:cxn>
                <a:cxn ang="0">
                  <a:pos x="1865" y="342"/>
                </a:cxn>
                <a:cxn ang="0">
                  <a:pos x="1853" y="354"/>
                </a:cxn>
                <a:cxn ang="0">
                  <a:pos x="1823" y="360"/>
                </a:cxn>
                <a:cxn ang="0">
                  <a:pos x="1764" y="342"/>
                </a:cxn>
                <a:cxn ang="0">
                  <a:pos x="1740" y="342"/>
                </a:cxn>
                <a:cxn ang="0">
                  <a:pos x="1716" y="354"/>
                </a:cxn>
                <a:cxn ang="0">
                  <a:pos x="1656" y="425"/>
                </a:cxn>
                <a:cxn ang="0">
                  <a:pos x="1614" y="569"/>
                </a:cxn>
                <a:cxn ang="0">
                  <a:pos x="1614" y="593"/>
                </a:cxn>
                <a:cxn ang="0">
                  <a:pos x="1620" y="641"/>
                </a:cxn>
                <a:cxn ang="0">
                  <a:pos x="1638" y="659"/>
                </a:cxn>
                <a:cxn ang="0">
                  <a:pos x="1632" y="671"/>
                </a:cxn>
                <a:cxn ang="0">
                  <a:pos x="1620" y="683"/>
                </a:cxn>
                <a:cxn ang="0">
                  <a:pos x="1542" y="689"/>
                </a:cxn>
                <a:cxn ang="0">
                  <a:pos x="1465" y="629"/>
                </a:cxn>
                <a:cxn ang="0">
                  <a:pos x="1333" y="587"/>
                </a:cxn>
                <a:cxn ang="0">
                  <a:pos x="1184" y="671"/>
                </a:cxn>
                <a:cxn ang="0">
                  <a:pos x="1016" y="731"/>
                </a:cxn>
                <a:cxn ang="0">
                  <a:pos x="813" y="743"/>
                </a:cxn>
                <a:cxn ang="0">
                  <a:pos x="628" y="701"/>
                </a:cxn>
                <a:cxn ang="0">
                  <a:pos x="568" y="695"/>
                </a:cxn>
                <a:cxn ang="0">
                  <a:pos x="556" y="701"/>
                </a:cxn>
                <a:cxn ang="0">
                  <a:pos x="520" y="731"/>
                </a:cxn>
                <a:cxn ang="0">
                  <a:pos x="436" y="809"/>
                </a:cxn>
                <a:cxn ang="0">
                  <a:pos x="406" y="821"/>
                </a:cxn>
                <a:cxn ang="0">
                  <a:pos x="382" y="821"/>
                </a:cxn>
                <a:cxn ang="0">
                  <a:pos x="335" y="827"/>
                </a:cxn>
                <a:cxn ang="0">
                  <a:pos x="209" y="851"/>
                </a:cxn>
                <a:cxn ang="0">
                  <a:pos x="173" y="857"/>
                </a:cxn>
                <a:cxn ang="0">
                  <a:pos x="125" y="851"/>
                </a:cxn>
                <a:cxn ang="0">
                  <a:pos x="107" y="857"/>
                </a:cxn>
                <a:cxn ang="0">
                  <a:pos x="101" y="875"/>
                </a:cxn>
                <a:cxn ang="0">
                  <a:pos x="83" y="887"/>
                </a:cxn>
                <a:cxn ang="0">
                  <a:pos x="48" y="899"/>
                </a:cxn>
                <a:cxn ang="0">
                  <a:pos x="2780" y="24"/>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60" y="192"/>
                  </a:lnTo>
                  <a:lnTo>
                    <a:pt x="2248" y="186"/>
                  </a:lnTo>
                  <a:lnTo>
                    <a:pt x="2242" y="186"/>
                  </a:lnTo>
                  <a:lnTo>
                    <a:pt x="2236" y="186"/>
                  </a:lnTo>
                  <a:lnTo>
                    <a:pt x="2230" y="186"/>
                  </a:lnTo>
                  <a:lnTo>
                    <a:pt x="2224" y="192"/>
                  </a:lnTo>
                  <a:lnTo>
                    <a:pt x="2224" y="192"/>
                  </a:lnTo>
                  <a:lnTo>
                    <a:pt x="2218" y="192"/>
                  </a:lnTo>
                  <a:lnTo>
                    <a:pt x="2212" y="198"/>
                  </a:lnTo>
                  <a:lnTo>
                    <a:pt x="2194" y="204"/>
                  </a:lnTo>
                  <a:lnTo>
                    <a:pt x="2170" y="210"/>
                  </a:lnTo>
                  <a:lnTo>
                    <a:pt x="2146" y="228"/>
                  </a:lnTo>
                  <a:lnTo>
                    <a:pt x="2122" y="240"/>
                  </a:lnTo>
                  <a:lnTo>
                    <a:pt x="2116" y="240"/>
                  </a:lnTo>
                  <a:lnTo>
                    <a:pt x="2110" y="240"/>
                  </a:lnTo>
                  <a:lnTo>
                    <a:pt x="2110" y="240"/>
                  </a:lnTo>
                  <a:lnTo>
                    <a:pt x="2104" y="240"/>
                  </a:lnTo>
                  <a:lnTo>
                    <a:pt x="2098" y="246"/>
                  </a:lnTo>
                  <a:lnTo>
                    <a:pt x="2092" y="246"/>
                  </a:lnTo>
                  <a:lnTo>
                    <a:pt x="2086" y="246"/>
                  </a:lnTo>
                  <a:lnTo>
                    <a:pt x="2080" y="252"/>
                  </a:lnTo>
                  <a:lnTo>
                    <a:pt x="2080" y="258"/>
                  </a:lnTo>
                  <a:lnTo>
                    <a:pt x="2074" y="258"/>
                  </a:lnTo>
                  <a:lnTo>
                    <a:pt x="2074" y="258"/>
                  </a:lnTo>
                  <a:lnTo>
                    <a:pt x="2074" y="264"/>
                  </a:lnTo>
                  <a:lnTo>
                    <a:pt x="2074" y="264"/>
                  </a:lnTo>
                  <a:lnTo>
                    <a:pt x="2074" y="270"/>
                  </a:lnTo>
                  <a:lnTo>
                    <a:pt x="2074" y="276"/>
                  </a:lnTo>
                  <a:lnTo>
                    <a:pt x="2069" y="288"/>
                  </a:lnTo>
                  <a:lnTo>
                    <a:pt x="2057" y="300"/>
                  </a:lnTo>
                  <a:lnTo>
                    <a:pt x="2057" y="300"/>
                  </a:lnTo>
                  <a:lnTo>
                    <a:pt x="2051" y="300"/>
                  </a:lnTo>
                  <a:lnTo>
                    <a:pt x="2045" y="300"/>
                  </a:lnTo>
                  <a:lnTo>
                    <a:pt x="2039" y="306"/>
                  </a:lnTo>
                  <a:lnTo>
                    <a:pt x="2033" y="306"/>
                  </a:lnTo>
                  <a:lnTo>
                    <a:pt x="2033" y="312"/>
                  </a:lnTo>
                  <a:lnTo>
                    <a:pt x="2027" y="312"/>
                  </a:lnTo>
                  <a:lnTo>
                    <a:pt x="2027" y="318"/>
                  </a:lnTo>
                  <a:lnTo>
                    <a:pt x="2027" y="318"/>
                  </a:lnTo>
                  <a:lnTo>
                    <a:pt x="2021" y="324"/>
                  </a:lnTo>
                  <a:lnTo>
                    <a:pt x="2021" y="324"/>
                  </a:lnTo>
                  <a:lnTo>
                    <a:pt x="2015" y="330"/>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7" y="330"/>
                  </a:lnTo>
                  <a:lnTo>
                    <a:pt x="1871" y="336"/>
                  </a:lnTo>
                  <a:lnTo>
                    <a:pt x="1871" y="336"/>
                  </a:lnTo>
                  <a:lnTo>
                    <a:pt x="1865" y="342"/>
                  </a:lnTo>
                  <a:lnTo>
                    <a:pt x="1865" y="342"/>
                  </a:lnTo>
                  <a:lnTo>
                    <a:pt x="1859" y="348"/>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65"/>
                  </a:lnTo>
                  <a:lnTo>
                    <a:pt x="1638" y="671"/>
                  </a:lnTo>
                  <a:lnTo>
                    <a:pt x="1632" y="671"/>
                  </a:lnTo>
                  <a:lnTo>
                    <a:pt x="1632" y="677"/>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8" y="695"/>
                  </a:lnTo>
                  <a:lnTo>
                    <a:pt x="562" y="701"/>
                  </a:lnTo>
                  <a:lnTo>
                    <a:pt x="556" y="701"/>
                  </a:lnTo>
                  <a:lnTo>
                    <a:pt x="556"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7" y="857"/>
                  </a:lnTo>
                  <a:lnTo>
                    <a:pt x="101" y="863"/>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lnTo>
                    <a:pt x="2780" y="24"/>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pPr>
                <a:defRPr/>
              </a:pPr>
              <a:endParaRPr lang="en-CA" dirty="0"/>
            </a:p>
          </p:txBody>
        </p:sp>
        <p:sp>
          <p:nvSpPr>
            <p:cNvPr id="56324" name="Freeform 4"/>
            <p:cNvSpPr>
              <a:spLocks/>
            </p:cNvSpPr>
            <p:nvPr/>
          </p:nvSpPr>
          <p:spPr bwMode="ltGray">
            <a:xfrm>
              <a:off x="4602" y="4014"/>
              <a:ext cx="12" cy="18"/>
            </a:xfrm>
            <a:custGeom>
              <a:avLst/>
              <a:gdLst/>
              <a:ahLst/>
              <a:cxnLst>
                <a:cxn ang="0">
                  <a:pos x="12" y="18"/>
                </a:cxn>
                <a:cxn ang="0">
                  <a:pos x="12" y="12"/>
                </a:cxn>
                <a:cxn ang="0">
                  <a:pos x="6" y="6"/>
                </a:cxn>
                <a:cxn ang="0">
                  <a:pos x="6" y="6"/>
                </a:cxn>
                <a:cxn ang="0">
                  <a:pos x="0" y="0"/>
                </a:cxn>
                <a:cxn ang="0">
                  <a:pos x="12" y="18"/>
                </a:cxn>
                <a:cxn ang="0">
                  <a:pos x="12" y="18"/>
                </a:cxn>
                <a:cxn ang="0">
                  <a:pos x="12" y="18"/>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56325" name="Freeform 5"/>
            <p:cNvSpPr>
              <a:spLocks/>
            </p:cNvSpPr>
            <p:nvPr/>
          </p:nvSpPr>
          <p:spPr bwMode="ltGray">
            <a:xfrm>
              <a:off x="4596" y="3996"/>
              <a:ext cx="6" cy="18"/>
            </a:xfrm>
            <a:custGeom>
              <a:avLst/>
              <a:gdLst/>
              <a:ahLst/>
              <a:cxnLst>
                <a:cxn ang="0">
                  <a:pos x="0" y="12"/>
                </a:cxn>
                <a:cxn ang="0">
                  <a:pos x="6" y="18"/>
                </a:cxn>
                <a:cxn ang="0">
                  <a:pos x="0" y="0"/>
                </a:cxn>
                <a:cxn ang="0">
                  <a:pos x="0" y="12"/>
                </a:cxn>
                <a:cxn ang="0">
                  <a:pos x="0" y="12"/>
                </a:cxn>
                <a:cxn ang="0">
                  <a:pos x="0" y="12"/>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56326" name="Freeform 6"/>
            <p:cNvSpPr>
              <a:spLocks/>
            </p:cNvSpPr>
            <p:nvPr/>
          </p:nvSpPr>
          <p:spPr bwMode="ltGray">
            <a:xfrm>
              <a:off x="5180" y="3577"/>
              <a:ext cx="304" cy="741"/>
            </a:xfrm>
            <a:custGeom>
              <a:avLst/>
              <a:gdLst/>
              <a:ahLst/>
              <a:cxnLst>
                <a:cxn ang="0">
                  <a:pos x="280" y="42"/>
                </a:cxn>
                <a:cxn ang="0">
                  <a:pos x="274" y="42"/>
                </a:cxn>
                <a:cxn ang="0">
                  <a:pos x="268" y="42"/>
                </a:cxn>
                <a:cxn ang="0">
                  <a:pos x="256" y="42"/>
                </a:cxn>
                <a:cxn ang="0">
                  <a:pos x="238" y="48"/>
                </a:cxn>
                <a:cxn ang="0">
                  <a:pos x="214" y="12"/>
                </a:cxn>
                <a:cxn ang="0">
                  <a:pos x="196" y="0"/>
                </a:cxn>
                <a:cxn ang="0">
                  <a:pos x="196" y="0"/>
                </a:cxn>
                <a:cxn ang="0">
                  <a:pos x="164" y="167"/>
                </a:cxn>
                <a:cxn ang="0">
                  <a:pos x="144" y="217"/>
                </a:cxn>
                <a:cxn ang="0">
                  <a:pos x="110" y="281"/>
                </a:cxn>
                <a:cxn ang="0">
                  <a:pos x="96" y="327"/>
                </a:cxn>
                <a:cxn ang="0">
                  <a:pos x="124" y="405"/>
                </a:cxn>
                <a:cxn ang="0">
                  <a:pos x="100" y="463"/>
                </a:cxn>
                <a:cxn ang="0">
                  <a:pos x="68" y="503"/>
                </a:cxn>
                <a:cxn ang="0">
                  <a:pos x="30" y="539"/>
                </a:cxn>
                <a:cxn ang="0">
                  <a:pos x="24" y="613"/>
                </a:cxn>
                <a:cxn ang="0">
                  <a:pos x="0" y="741"/>
                </a:cxn>
                <a:cxn ang="0">
                  <a:pos x="202" y="741"/>
                </a:cxn>
                <a:cxn ang="0">
                  <a:pos x="180" y="639"/>
                </a:cxn>
                <a:cxn ang="0">
                  <a:pos x="192" y="589"/>
                </a:cxn>
                <a:cxn ang="0">
                  <a:pos x="178" y="539"/>
                </a:cxn>
                <a:cxn ang="0">
                  <a:pos x="190" y="499"/>
                </a:cxn>
                <a:cxn ang="0">
                  <a:pos x="184" y="465"/>
                </a:cxn>
                <a:cxn ang="0">
                  <a:pos x="192" y="391"/>
                </a:cxn>
                <a:cxn ang="0">
                  <a:pos x="216" y="313"/>
                </a:cxn>
                <a:cxn ang="0">
                  <a:pos x="238" y="249"/>
                </a:cxn>
                <a:cxn ang="0">
                  <a:pos x="268" y="185"/>
                </a:cxn>
                <a:cxn ang="0">
                  <a:pos x="284" y="159"/>
                </a:cxn>
                <a:cxn ang="0">
                  <a:pos x="304" y="12"/>
                </a:cxn>
                <a:cxn ang="0">
                  <a:pos x="298" y="24"/>
                </a:cxn>
                <a:cxn ang="0">
                  <a:pos x="292" y="30"/>
                </a:cxn>
                <a:cxn ang="0">
                  <a:pos x="292" y="36"/>
                </a:cxn>
                <a:cxn ang="0">
                  <a:pos x="286" y="36"/>
                </a:cxn>
                <a:cxn ang="0">
                  <a:pos x="286" y="42"/>
                </a:cxn>
                <a:cxn ang="0">
                  <a:pos x="280" y="42"/>
                </a:cxn>
                <a:cxn ang="0">
                  <a:pos x="280" y="42"/>
                </a:cxn>
                <a:cxn ang="0">
                  <a:pos x="280" y="42"/>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56327" name="Freeform 7"/>
            <p:cNvSpPr>
              <a:spLocks/>
            </p:cNvSpPr>
            <p:nvPr/>
          </p:nvSpPr>
          <p:spPr bwMode="ltGray">
            <a:xfrm>
              <a:off x="4918" y="3553"/>
              <a:ext cx="314" cy="767"/>
            </a:xfrm>
            <a:custGeom>
              <a:avLst/>
              <a:gdLst/>
              <a:ahLst/>
              <a:cxnLst>
                <a:cxn ang="0">
                  <a:pos x="284" y="6"/>
                </a:cxn>
                <a:cxn ang="0">
                  <a:pos x="278" y="6"/>
                </a:cxn>
                <a:cxn ang="0">
                  <a:pos x="272" y="12"/>
                </a:cxn>
                <a:cxn ang="0">
                  <a:pos x="254" y="18"/>
                </a:cxn>
                <a:cxn ang="0">
                  <a:pos x="230" y="24"/>
                </a:cxn>
                <a:cxn ang="0">
                  <a:pos x="206" y="42"/>
                </a:cxn>
                <a:cxn ang="0">
                  <a:pos x="188" y="48"/>
                </a:cxn>
                <a:cxn ang="0">
                  <a:pos x="176" y="54"/>
                </a:cxn>
                <a:cxn ang="0">
                  <a:pos x="170" y="54"/>
                </a:cxn>
                <a:cxn ang="0">
                  <a:pos x="150" y="169"/>
                </a:cxn>
                <a:cxn ang="0">
                  <a:pos x="110" y="225"/>
                </a:cxn>
                <a:cxn ang="0">
                  <a:pos x="54" y="383"/>
                </a:cxn>
                <a:cxn ang="0">
                  <a:pos x="82" y="555"/>
                </a:cxn>
                <a:cxn ang="0">
                  <a:pos x="40" y="679"/>
                </a:cxn>
                <a:cxn ang="0">
                  <a:pos x="0" y="767"/>
                </a:cxn>
                <a:cxn ang="0">
                  <a:pos x="108" y="767"/>
                </a:cxn>
                <a:cxn ang="0">
                  <a:pos x="120" y="611"/>
                </a:cxn>
                <a:cxn ang="0">
                  <a:pos x="148" y="499"/>
                </a:cxn>
                <a:cxn ang="0">
                  <a:pos x="160" y="367"/>
                </a:cxn>
                <a:cxn ang="0">
                  <a:pos x="218" y="327"/>
                </a:cxn>
                <a:cxn ang="0">
                  <a:pos x="238" y="221"/>
                </a:cxn>
                <a:cxn ang="0">
                  <a:pos x="296" y="135"/>
                </a:cxn>
                <a:cxn ang="0">
                  <a:pos x="314" y="0"/>
                </a:cxn>
                <a:cxn ang="0">
                  <a:pos x="302" y="0"/>
                </a:cxn>
                <a:cxn ang="0">
                  <a:pos x="296" y="0"/>
                </a:cxn>
                <a:cxn ang="0">
                  <a:pos x="290" y="0"/>
                </a:cxn>
                <a:cxn ang="0">
                  <a:pos x="284" y="6"/>
                </a:cxn>
                <a:cxn ang="0">
                  <a:pos x="284" y="6"/>
                </a:cxn>
                <a:cxn ang="0">
                  <a:pos x="284" y="6"/>
                </a:cxn>
                <a:cxn ang="0">
                  <a:pos x="284" y="6"/>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56328" name="Freeform 8"/>
            <p:cNvSpPr>
              <a:spLocks/>
            </p:cNvSpPr>
            <p:nvPr/>
          </p:nvSpPr>
          <p:spPr bwMode="ltGray">
            <a:xfrm>
              <a:off x="4700" y="3697"/>
              <a:ext cx="275" cy="623"/>
            </a:xfrm>
            <a:custGeom>
              <a:avLst/>
              <a:gdLst/>
              <a:ahLst/>
              <a:cxnLst>
                <a:cxn ang="0">
                  <a:pos x="257" y="12"/>
                </a:cxn>
                <a:cxn ang="0">
                  <a:pos x="239" y="6"/>
                </a:cxn>
                <a:cxn ang="0">
                  <a:pos x="203" y="6"/>
                </a:cxn>
                <a:cxn ang="0">
                  <a:pos x="203" y="6"/>
                </a:cxn>
                <a:cxn ang="0">
                  <a:pos x="197" y="6"/>
                </a:cxn>
                <a:cxn ang="0">
                  <a:pos x="185" y="0"/>
                </a:cxn>
                <a:cxn ang="0">
                  <a:pos x="173" y="0"/>
                </a:cxn>
                <a:cxn ang="0">
                  <a:pos x="166" y="0"/>
                </a:cxn>
                <a:cxn ang="0">
                  <a:pos x="160" y="0"/>
                </a:cxn>
                <a:cxn ang="0">
                  <a:pos x="144" y="117"/>
                </a:cxn>
                <a:cxn ang="0">
                  <a:pos x="128" y="185"/>
                </a:cxn>
                <a:cxn ang="0">
                  <a:pos x="58" y="299"/>
                </a:cxn>
                <a:cxn ang="0">
                  <a:pos x="54" y="441"/>
                </a:cxn>
                <a:cxn ang="0">
                  <a:pos x="24" y="523"/>
                </a:cxn>
                <a:cxn ang="0">
                  <a:pos x="0" y="623"/>
                </a:cxn>
                <a:cxn ang="0">
                  <a:pos x="78" y="623"/>
                </a:cxn>
                <a:cxn ang="0">
                  <a:pos x="92" y="555"/>
                </a:cxn>
                <a:cxn ang="0">
                  <a:pos x="134" y="447"/>
                </a:cxn>
                <a:cxn ang="0">
                  <a:pos x="158" y="315"/>
                </a:cxn>
                <a:cxn ang="0">
                  <a:pos x="184" y="257"/>
                </a:cxn>
                <a:cxn ang="0">
                  <a:pos x="216" y="211"/>
                </a:cxn>
                <a:cxn ang="0">
                  <a:pos x="222" y="145"/>
                </a:cxn>
                <a:cxn ang="0">
                  <a:pos x="240" y="111"/>
                </a:cxn>
                <a:cxn ang="0">
                  <a:pos x="262" y="79"/>
                </a:cxn>
                <a:cxn ang="0">
                  <a:pos x="275" y="6"/>
                </a:cxn>
                <a:cxn ang="0">
                  <a:pos x="263" y="12"/>
                </a:cxn>
                <a:cxn ang="0">
                  <a:pos x="257" y="12"/>
                </a:cxn>
                <a:cxn ang="0">
                  <a:pos x="257" y="12"/>
                </a:cxn>
                <a:cxn ang="0">
                  <a:pos x="257" y="12"/>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56329" name="Freeform 9"/>
            <p:cNvSpPr>
              <a:spLocks/>
            </p:cNvSpPr>
            <p:nvPr/>
          </p:nvSpPr>
          <p:spPr bwMode="ltGray">
            <a:xfrm>
              <a:off x="4522" y="3709"/>
              <a:ext cx="213" cy="611"/>
            </a:xfrm>
            <a:custGeom>
              <a:avLst/>
              <a:gdLst/>
              <a:ahLst/>
              <a:cxnLst>
                <a:cxn ang="0">
                  <a:pos x="171" y="12"/>
                </a:cxn>
                <a:cxn ang="0">
                  <a:pos x="159" y="24"/>
                </a:cxn>
                <a:cxn ang="0">
                  <a:pos x="153" y="36"/>
                </a:cxn>
                <a:cxn ang="0">
                  <a:pos x="128" y="60"/>
                </a:cxn>
                <a:cxn ang="0">
                  <a:pos x="110" y="83"/>
                </a:cxn>
                <a:cxn ang="0">
                  <a:pos x="86" y="119"/>
                </a:cxn>
                <a:cxn ang="0">
                  <a:pos x="68" y="167"/>
                </a:cxn>
                <a:cxn ang="0">
                  <a:pos x="68" y="221"/>
                </a:cxn>
                <a:cxn ang="0">
                  <a:pos x="68" y="227"/>
                </a:cxn>
                <a:cxn ang="0">
                  <a:pos x="68" y="233"/>
                </a:cxn>
                <a:cxn ang="0">
                  <a:pos x="68" y="239"/>
                </a:cxn>
                <a:cxn ang="0">
                  <a:pos x="68" y="245"/>
                </a:cxn>
                <a:cxn ang="0">
                  <a:pos x="68" y="251"/>
                </a:cxn>
                <a:cxn ang="0">
                  <a:pos x="68" y="251"/>
                </a:cxn>
                <a:cxn ang="0">
                  <a:pos x="68" y="257"/>
                </a:cxn>
                <a:cxn ang="0">
                  <a:pos x="68" y="269"/>
                </a:cxn>
                <a:cxn ang="0">
                  <a:pos x="74" y="287"/>
                </a:cxn>
                <a:cxn ang="0">
                  <a:pos x="80" y="305"/>
                </a:cxn>
                <a:cxn ang="0">
                  <a:pos x="86" y="311"/>
                </a:cxn>
                <a:cxn ang="0">
                  <a:pos x="86" y="311"/>
                </a:cxn>
                <a:cxn ang="0">
                  <a:pos x="92" y="317"/>
                </a:cxn>
                <a:cxn ang="0">
                  <a:pos x="92" y="323"/>
                </a:cxn>
                <a:cxn ang="0">
                  <a:pos x="92" y="323"/>
                </a:cxn>
                <a:cxn ang="0">
                  <a:pos x="24" y="437"/>
                </a:cxn>
                <a:cxn ang="0">
                  <a:pos x="18" y="471"/>
                </a:cxn>
                <a:cxn ang="0">
                  <a:pos x="0" y="547"/>
                </a:cxn>
                <a:cxn ang="0">
                  <a:pos x="50" y="611"/>
                </a:cxn>
                <a:cxn ang="0">
                  <a:pos x="114" y="611"/>
                </a:cxn>
                <a:cxn ang="0">
                  <a:pos x="104" y="555"/>
                </a:cxn>
                <a:cxn ang="0">
                  <a:pos x="120" y="515"/>
                </a:cxn>
                <a:cxn ang="0">
                  <a:pos x="150" y="449"/>
                </a:cxn>
                <a:cxn ang="0">
                  <a:pos x="166" y="377"/>
                </a:cxn>
                <a:cxn ang="0">
                  <a:pos x="156" y="295"/>
                </a:cxn>
                <a:cxn ang="0">
                  <a:pos x="170" y="203"/>
                </a:cxn>
                <a:cxn ang="0">
                  <a:pos x="212" y="95"/>
                </a:cxn>
                <a:cxn ang="0">
                  <a:pos x="213" y="0"/>
                </a:cxn>
                <a:cxn ang="0">
                  <a:pos x="207" y="0"/>
                </a:cxn>
                <a:cxn ang="0">
                  <a:pos x="201" y="0"/>
                </a:cxn>
                <a:cxn ang="0">
                  <a:pos x="195" y="0"/>
                </a:cxn>
                <a:cxn ang="0">
                  <a:pos x="189" y="0"/>
                </a:cxn>
                <a:cxn ang="0">
                  <a:pos x="183" y="6"/>
                </a:cxn>
                <a:cxn ang="0">
                  <a:pos x="177" y="6"/>
                </a:cxn>
                <a:cxn ang="0">
                  <a:pos x="171" y="12"/>
                </a:cxn>
                <a:cxn ang="0">
                  <a:pos x="171" y="12"/>
                </a:cxn>
                <a:cxn ang="0">
                  <a:pos x="171" y="12"/>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56330" name="Freeform 10"/>
            <p:cNvSpPr>
              <a:spLocks/>
            </p:cNvSpPr>
            <p:nvPr/>
          </p:nvSpPr>
          <p:spPr bwMode="ltGray">
            <a:xfrm>
              <a:off x="4292" y="3936"/>
              <a:ext cx="167" cy="384"/>
            </a:xfrm>
            <a:custGeom>
              <a:avLst/>
              <a:gdLst/>
              <a:ahLst/>
              <a:cxnLst>
                <a:cxn ang="0">
                  <a:pos x="149" y="60"/>
                </a:cxn>
                <a:cxn ang="0">
                  <a:pos x="119" y="30"/>
                </a:cxn>
                <a:cxn ang="0">
                  <a:pos x="89" y="12"/>
                </a:cxn>
                <a:cxn ang="0">
                  <a:pos x="59" y="0"/>
                </a:cxn>
                <a:cxn ang="0">
                  <a:pos x="54" y="70"/>
                </a:cxn>
                <a:cxn ang="0">
                  <a:pos x="46" y="112"/>
                </a:cxn>
                <a:cxn ang="0">
                  <a:pos x="52" y="168"/>
                </a:cxn>
                <a:cxn ang="0">
                  <a:pos x="24" y="194"/>
                </a:cxn>
                <a:cxn ang="0">
                  <a:pos x="16" y="258"/>
                </a:cxn>
                <a:cxn ang="0">
                  <a:pos x="2" y="300"/>
                </a:cxn>
                <a:cxn ang="0">
                  <a:pos x="0" y="352"/>
                </a:cxn>
                <a:cxn ang="0">
                  <a:pos x="47" y="384"/>
                </a:cxn>
                <a:cxn ang="0">
                  <a:pos x="149" y="384"/>
                </a:cxn>
                <a:cxn ang="0">
                  <a:pos x="134" y="350"/>
                </a:cxn>
                <a:cxn ang="0">
                  <a:pos x="104" y="324"/>
                </a:cxn>
                <a:cxn ang="0">
                  <a:pos x="138" y="274"/>
                </a:cxn>
                <a:cxn ang="0">
                  <a:pos x="122" y="220"/>
                </a:cxn>
                <a:cxn ang="0">
                  <a:pos x="132" y="186"/>
                </a:cxn>
                <a:cxn ang="0">
                  <a:pos x="140" y="154"/>
                </a:cxn>
                <a:cxn ang="0">
                  <a:pos x="167" y="90"/>
                </a:cxn>
                <a:cxn ang="0">
                  <a:pos x="149" y="60"/>
                </a:cxn>
                <a:cxn ang="0">
                  <a:pos x="149" y="60"/>
                </a:cxn>
                <a:cxn ang="0">
                  <a:pos x="149" y="60"/>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56331" name="Freeform 11"/>
            <p:cNvSpPr>
              <a:spLocks/>
            </p:cNvSpPr>
            <p:nvPr/>
          </p:nvSpPr>
          <p:spPr bwMode="ltGray">
            <a:xfrm>
              <a:off x="4100" y="4020"/>
              <a:ext cx="166" cy="300"/>
            </a:xfrm>
            <a:custGeom>
              <a:avLst/>
              <a:gdLst/>
              <a:ahLst/>
              <a:cxnLst>
                <a:cxn ang="0">
                  <a:pos x="136" y="12"/>
                </a:cxn>
                <a:cxn ang="0">
                  <a:pos x="100" y="0"/>
                </a:cxn>
                <a:cxn ang="0">
                  <a:pos x="78" y="64"/>
                </a:cxn>
                <a:cxn ang="0">
                  <a:pos x="70" y="126"/>
                </a:cxn>
                <a:cxn ang="0">
                  <a:pos x="46" y="184"/>
                </a:cxn>
                <a:cxn ang="0">
                  <a:pos x="58" y="232"/>
                </a:cxn>
                <a:cxn ang="0">
                  <a:pos x="38" y="268"/>
                </a:cxn>
                <a:cxn ang="0">
                  <a:pos x="0" y="300"/>
                </a:cxn>
                <a:cxn ang="0">
                  <a:pos x="160" y="300"/>
                </a:cxn>
                <a:cxn ang="0">
                  <a:pos x="136" y="272"/>
                </a:cxn>
                <a:cxn ang="0">
                  <a:pos x="98" y="234"/>
                </a:cxn>
                <a:cxn ang="0">
                  <a:pos x="130" y="188"/>
                </a:cxn>
                <a:cxn ang="0">
                  <a:pos x="138" y="134"/>
                </a:cxn>
                <a:cxn ang="0">
                  <a:pos x="144" y="94"/>
                </a:cxn>
                <a:cxn ang="0">
                  <a:pos x="164" y="60"/>
                </a:cxn>
                <a:cxn ang="0">
                  <a:pos x="166" y="0"/>
                </a:cxn>
                <a:cxn ang="0">
                  <a:pos x="136" y="12"/>
                </a:cxn>
                <a:cxn ang="0">
                  <a:pos x="136" y="12"/>
                </a:cxn>
                <a:cxn ang="0">
                  <a:pos x="136" y="12"/>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56332" name="Freeform 12"/>
            <p:cNvSpPr>
              <a:spLocks/>
            </p:cNvSpPr>
            <p:nvPr/>
          </p:nvSpPr>
          <p:spPr bwMode="ltGray">
            <a:xfrm>
              <a:off x="3910" y="4038"/>
              <a:ext cx="237" cy="282"/>
            </a:xfrm>
            <a:custGeom>
              <a:avLst/>
              <a:gdLst/>
              <a:ahLst/>
              <a:cxnLst>
                <a:cxn ang="0">
                  <a:pos x="201" y="0"/>
                </a:cxn>
                <a:cxn ang="0">
                  <a:pos x="183" y="0"/>
                </a:cxn>
                <a:cxn ang="0">
                  <a:pos x="158" y="50"/>
                </a:cxn>
                <a:cxn ang="0">
                  <a:pos x="148" y="92"/>
                </a:cxn>
                <a:cxn ang="0">
                  <a:pos x="120" y="144"/>
                </a:cxn>
                <a:cxn ang="0">
                  <a:pos x="82" y="182"/>
                </a:cxn>
                <a:cxn ang="0">
                  <a:pos x="60" y="232"/>
                </a:cxn>
                <a:cxn ang="0">
                  <a:pos x="0" y="282"/>
                </a:cxn>
                <a:cxn ang="0">
                  <a:pos x="128" y="282"/>
                </a:cxn>
                <a:cxn ang="0">
                  <a:pos x="154" y="254"/>
                </a:cxn>
                <a:cxn ang="0">
                  <a:pos x="158" y="196"/>
                </a:cxn>
                <a:cxn ang="0">
                  <a:pos x="188" y="148"/>
                </a:cxn>
                <a:cxn ang="0">
                  <a:pos x="196" y="70"/>
                </a:cxn>
                <a:cxn ang="0">
                  <a:pos x="237" y="0"/>
                </a:cxn>
                <a:cxn ang="0">
                  <a:pos x="201" y="0"/>
                </a:cxn>
                <a:cxn ang="0">
                  <a:pos x="201" y="0"/>
                </a:cxn>
                <a:cxn ang="0">
                  <a:pos x="201" y="0"/>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56333" name="Freeform 13"/>
            <p:cNvSpPr>
              <a:spLocks/>
            </p:cNvSpPr>
            <p:nvPr/>
          </p:nvSpPr>
          <p:spPr bwMode="ltGray">
            <a:xfrm>
              <a:off x="3674" y="4086"/>
              <a:ext cx="196" cy="234"/>
            </a:xfrm>
            <a:custGeom>
              <a:avLst/>
              <a:gdLst/>
              <a:ahLst/>
              <a:cxnLst>
                <a:cxn ang="0">
                  <a:pos x="167" y="54"/>
                </a:cxn>
                <a:cxn ang="0">
                  <a:pos x="113" y="24"/>
                </a:cxn>
                <a:cxn ang="0">
                  <a:pos x="83" y="0"/>
                </a:cxn>
                <a:cxn ang="0">
                  <a:pos x="80" y="62"/>
                </a:cxn>
                <a:cxn ang="0">
                  <a:pos x="58" y="100"/>
                </a:cxn>
                <a:cxn ang="0">
                  <a:pos x="54" y="160"/>
                </a:cxn>
                <a:cxn ang="0">
                  <a:pos x="36" y="202"/>
                </a:cxn>
                <a:cxn ang="0">
                  <a:pos x="0" y="234"/>
                </a:cxn>
                <a:cxn ang="0">
                  <a:pos x="146" y="234"/>
                </a:cxn>
                <a:cxn ang="0">
                  <a:pos x="170" y="198"/>
                </a:cxn>
                <a:cxn ang="0">
                  <a:pos x="158" y="138"/>
                </a:cxn>
                <a:cxn ang="0">
                  <a:pos x="196" y="100"/>
                </a:cxn>
                <a:cxn ang="0">
                  <a:pos x="191" y="54"/>
                </a:cxn>
                <a:cxn ang="0">
                  <a:pos x="167" y="54"/>
                </a:cxn>
                <a:cxn ang="0">
                  <a:pos x="167" y="54"/>
                </a:cxn>
                <a:cxn ang="0">
                  <a:pos x="167" y="54"/>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56334" name="Freeform 14"/>
            <p:cNvSpPr>
              <a:spLocks/>
            </p:cNvSpPr>
            <p:nvPr/>
          </p:nvSpPr>
          <p:spPr bwMode="ltGray">
            <a:xfrm>
              <a:off x="3476" y="4068"/>
              <a:ext cx="190" cy="252"/>
            </a:xfrm>
            <a:custGeom>
              <a:avLst/>
              <a:gdLst/>
              <a:ahLst/>
              <a:cxnLst>
                <a:cxn ang="0">
                  <a:pos x="190" y="0"/>
                </a:cxn>
                <a:cxn ang="0">
                  <a:pos x="166" y="0"/>
                </a:cxn>
                <a:cxn ang="0">
                  <a:pos x="158" y="38"/>
                </a:cxn>
                <a:cxn ang="0">
                  <a:pos x="138" y="120"/>
                </a:cxn>
                <a:cxn ang="0">
                  <a:pos x="94" y="180"/>
                </a:cxn>
                <a:cxn ang="0">
                  <a:pos x="62" y="234"/>
                </a:cxn>
                <a:cxn ang="0">
                  <a:pos x="0" y="252"/>
                </a:cxn>
                <a:cxn ang="0">
                  <a:pos x="128" y="252"/>
                </a:cxn>
                <a:cxn ang="0">
                  <a:pos x="142" y="188"/>
                </a:cxn>
                <a:cxn ang="0">
                  <a:pos x="186" y="90"/>
                </a:cxn>
                <a:cxn ang="0">
                  <a:pos x="190" y="38"/>
                </a:cxn>
                <a:cxn ang="0">
                  <a:pos x="190" y="0"/>
                </a:cxn>
                <a:cxn ang="0">
                  <a:pos x="190" y="0"/>
                </a:cxn>
                <a:cxn ang="0">
                  <a:pos x="190" y="0"/>
                </a:cxn>
                <a:cxn ang="0">
                  <a:pos x="190" y="0"/>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56335" name="Freeform 15"/>
            <p:cNvSpPr>
              <a:spLocks/>
            </p:cNvSpPr>
            <p:nvPr/>
          </p:nvSpPr>
          <p:spPr bwMode="ltGray">
            <a:xfrm>
              <a:off x="3170" y="4188"/>
              <a:ext cx="230" cy="132"/>
            </a:xfrm>
            <a:custGeom>
              <a:avLst/>
              <a:gdLst/>
              <a:ahLst/>
              <a:cxnLst>
                <a:cxn ang="0">
                  <a:pos x="197" y="0"/>
                </a:cxn>
                <a:cxn ang="0">
                  <a:pos x="191" y="0"/>
                </a:cxn>
                <a:cxn ang="0">
                  <a:pos x="185" y="0"/>
                </a:cxn>
                <a:cxn ang="0">
                  <a:pos x="173" y="0"/>
                </a:cxn>
                <a:cxn ang="0">
                  <a:pos x="161" y="0"/>
                </a:cxn>
                <a:cxn ang="0">
                  <a:pos x="155" y="0"/>
                </a:cxn>
                <a:cxn ang="0">
                  <a:pos x="138" y="6"/>
                </a:cxn>
                <a:cxn ang="0">
                  <a:pos x="132" y="6"/>
                </a:cxn>
                <a:cxn ang="0">
                  <a:pos x="35" y="18"/>
                </a:cxn>
                <a:cxn ang="0">
                  <a:pos x="11" y="30"/>
                </a:cxn>
                <a:cxn ang="0">
                  <a:pos x="23" y="54"/>
                </a:cxn>
                <a:cxn ang="0">
                  <a:pos x="0" y="100"/>
                </a:cxn>
                <a:cxn ang="0">
                  <a:pos x="0" y="132"/>
                </a:cxn>
                <a:cxn ang="0">
                  <a:pos x="162" y="132"/>
                </a:cxn>
                <a:cxn ang="0">
                  <a:pos x="204" y="88"/>
                </a:cxn>
                <a:cxn ang="0">
                  <a:pos x="230" y="46"/>
                </a:cxn>
                <a:cxn ang="0">
                  <a:pos x="214" y="24"/>
                </a:cxn>
                <a:cxn ang="0">
                  <a:pos x="215" y="0"/>
                </a:cxn>
                <a:cxn ang="0">
                  <a:pos x="209" y="0"/>
                </a:cxn>
                <a:cxn ang="0">
                  <a:pos x="203" y="0"/>
                </a:cxn>
                <a:cxn ang="0">
                  <a:pos x="203" y="0"/>
                </a:cxn>
                <a:cxn ang="0">
                  <a:pos x="197" y="0"/>
                </a:cxn>
                <a:cxn ang="0">
                  <a:pos x="197" y="0"/>
                </a:cxn>
                <a:cxn ang="0">
                  <a:pos x="197" y="0"/>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56336" name="Freeform 16"/>
            <p:cNvSpPr>
              <a:spLocks/>
            </p:cNvSpPr>
            <p:nvPr/>
          </p:nvSpPr>
          <p:spPr bwMode="ltGray">
            <a:xfrm>
              <a:off x="3044" y="4218"/>
              <a:ext cx="89" cy="102"/>
            </a:xfrm>
            <a:custGeom>
              <a:avLst/>
              <a:gdLst/>
              <a:ahLst/>
              <a:cxnLst>
                <a:cxn ang="0">
                  <a:pos x="71" y="0"/>
                </a:cxn>
                <a:cxn ang="0">
                  <a:pos x="66" y="48"/>
                </a:cxn>
                <a:cxn ang="0">
                  <a:pos x="30" y="72"/>
                </a:cxn>
                <a:cxn ang="0">
                  <a:pos x="0" y="102"/>
                </a:cxn>
                <a:cxn ang="0">
                  <a:pos x="66" y="102"/>
                </a:cxn>
                <a:cxn ang="0">
                  <a:pos x="88" y="56"/>
                </a:cxn>
                <a:cxn ang="0">
                  <a:pos x="89" y="6"/>
                </a:cxn>
                <a:cxn ang="0">
                  <a:pos x="71" y="0"/>
                </a:cxn>
                <a:cxn ang="0">
                  <a:pos x="71" y="0"/>
                </a:cxn>
                <a:cxn ang="0">
                  <a:pos x="71" y="0"/>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sp>
          <p:nvSpPr>
            <p:cNvPr id="56337" name="Freeform 17"/>
            <p:cNvSpPr>
              <a:spLocks/>
            </p:cNvSpPr>
            <p:nvPr/>
          </p:nvSpPr>
          <p:spPr bwMode="ltGray">
            <a:xfrm>
              <a:off x="5482" y="3367"/>
              <a:ext cx="278" cy="953"/>
            </a:xfrm>
            <a:custGeom>
              <a:avLst/>
              <a:gdLst/>
              <a:ahLst/>
              <a:cxnLst>
                <a:cxn ang="0">
                  <a:pos x="278" y="24"/>
                </a:cxn>
                <a:cxn ang="0">
                  <a:pos x="272" y="24"/>
                </a:cxn>
                <a:cxn ang="0">
                  <a:pos x="272" y="18"/>
                </a:cxn>
                <a:cxn ang="0">
                  <a:pos x="266" y="18"/>
                </a:cxn>
                <a:cxn ang="0">
                  <a:pos x="254" y="12"/>
                </a:cxn>
                <a:cxn ang="0">
                  <a:pos x="236" y="6"/>
                </a:cxn>
                <a:cxn ang="0">
                  <a:pos x="212" y="0"/>
                </a:cxn>
                <a:cxn ang="0">
                  <a:pos x="206" y="6"/>
                </a:cxn>
                <a:cxn ang="0">
                  <a:pos x="198" y="129"/>
                </a:cxn>
                <a:cxn ang="0">
                  <a:pos x="184" y="209"/>
                </a:cxn>
                <a:cxn ang="0">
                  <a:pos x="182" y="249"/>
                </a:cxn>
                <a:cxn ang="0">
                  <a:pos x="200" y="339"/>
                </a:cxn>
                <a:cxn ang="0">
                  <a:pos x="186" y="481"/>
                </a:cxn>
                <a:cxn ang="0">
                  <a:pos x="176" y="521"/>
                </a:cxn>
                <a:cxn ang="0">
                  <a:pos x="156" y="601"/>
                </a:cxn>
                <a:cxn ang="0">
                  <a:pos x="172" y="681"/>
                </a:cxn>
                <a:cxn ang="0">
                  <a:pos x="138" y="765"/>
                </a:cxn>
                <a:cxn ang="0">
                  <a:pos x="96" y="847"/>
                </a:cxn>
                <a:cxn ang="0">
                  <a:pos x="50" y="899"/>
                </a:cxn>
                <a:cxn ang="0">
                  <a:pos x="0" y="953"/>
                </a:cxn>
                <a:cxn ang="0">
                  <a:pos x="278" y="953"/>
                </a:cxn>
                <a:cxn ang="0">
                  <a:pos x="278" y="24"/>
                </a:cxn>
                <a:cxn ang="0">
                  <a:pos x="278" y="24"/>
                </a:cxn>
                <a:cxn ang="0">
                  <a:pos x="278" y="24"/>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w="9525">
              <a:noFill/>
              <a:prstDash val="solid"/>
              <a:round/>
              <a:headEnd/>
              <a:tailEnd/>
            </a:ln>
          </p:spPr>
          <p:txBody>
            <a:bodyPr/>
            <a:lstStyle/>
            <a:p>
              <a:pPr>
                <a:defRPr/>
              </a:pPr>
              <a:endParaRPr lang="en-CA" dirty="0"/>
            </a:p>
          </p:txBody>
        </p:sp>
      </p:grpSp>
      <p:sp>
        <p:nvSpPr>
          <p:cNvPr id="56338" name="Rectangle 18"/>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CA" smtClean="0"/>
              <a:t>Click to edit Master title style</a:t>
            </a:r>
          </a:p>
        </p:txBody>
      </p:sp>
      <p:sp>
        <p:nvSpPr>
          <p:cNvPr id="56339" name="Rectangle 19"/>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pPr>
              <a:defRPr/>
            </a:pPr>
            <a:endParaRPr lang="en-CA" dirty="0"/>
          </a:p>
        </p:txBody>
      </p:sp>
      <p:sp>
        <p:nvSpPr>
          <p:cNvPr id="56340"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pPr>
              <a:defRPr/>
            </a:pPr>
            <a:endParaRPr lang="en-CA" dirty="0"/>
          </a:p>
        </p:txBody>
      </p:sp>
      <p:sp>
        <p:nvSpPr>
          <p:cNvPr id="56341" name="Rectangle 21"/>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pPr>
              <a:defRPr/>
            </a:pPr>
            <a:fld id="{541E1F49-E1DA-4947-B9A7-42BC88FF031E}" type="slidenum">
              <a:rPr lang="en-CA"/>
              <a:pPr>
                <a:defRPr/>
              </a:pPr>
              <a:t>‹#›</a:t>
            </a:fld>
            <a:endParaRPr lang="en-CA" dirty="0"/>
          </a:p>
        </p:txBody>
      </p:sp>
      <p:sp>
        <p:nvSpPr>
          <p:cNvPr id="56342"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Tree>
  </p:cSld>
  <p:clrMap bg1="dk2" tx1="lt1" bg2="dk1" tx2="lt2" accent1="accent1" accent2="accent2" accent3="accent3" accent4="accent4" accent5="accent5" accent6="accent6" hlink="hlink" folHlink="folHlink"/>
  <p:sldLayoutIdLst>
    <p:sldLayoutId id="2147483774"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Lst>
  <p:hf sldNum="0"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tif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image" Target="../media/image23.wmf"/><Relationship Id="rId5" Type="http://schemas.openxmlformats.org/officeDocument/2006/relationships/oleObject" Target="../embeddings/oleObject2.bin"/><Relationship Id="rId4" Type="http://schemas.openxmlformats.org/officeDocument/2006/relationships/image" Target="../media/image22.wmf"/></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image" Target="../media/image24.wmf"/></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w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www.panavue.com/" TargetMode="External"/><Relationship Id="rId2" Type="http://schemas.openxmlformats.org/officeDocument/2006/relationships/image" Target="../media/image26.wmf"/><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panoguide.com/" TargetMode="External"/><Relationship Id="rId4" Type="http://schemas.openxmlformats.org/officeDocument/2006/relationships/hyperlink" Target="http://cs.ubc.ca/~mbrown/autostitch/autostitch.htm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2.png"/><Relationship Id="rId2" Type="http://schemas.openxmlformats.org/officeDocument/2006/relationships/image" Target="../media/image27.jpeg"/><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maps.gov.bc.ca/ess/sv/visinv/" TargetMode="External"/><Relationship Id="rId1" Type="http://schemas.openxmlformats.org/officeDocument/2006/relationships/slideLayout" Target="../slideLayouts/slideLayout1.xml"/><Relationship Id="rId5" Type="http://schemas.openxmlformats.org/officeDocument/2006/relationships/hyperlink" Target="https://arcmaps.gov.bc.ca/ess/sv/mapview/" TargetMode="Externa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hyperlink" Target="http://www.randomizer.org/form.htm" TargetMode="External"/><Relationship Id="rId2" Type="http://schemas.openxmlformats.org/officeDocument/2006/relationships/image" Target="../media/image60.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5.wmf"/><Relationship Id="rId4" Type="http://schemas.openxmlformats.org/officeDocument/2006/relationships/image" Target="../media/image64.wmf"/></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7.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9.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0.wmf"/><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69.png"/><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0.wmf"/><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74.png"/></Relationships>
</file>

<file path=ppt/slides/_rels/slide7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1.wmf"/><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76.png"/></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lstStyle/>
          <a:p>
            <a:endParaRPr lang="en-CA" dirty="0"/>
          </a:p>
        </p:txBody>
      </p:sp>
      <p:pic>
        <p:nvPicPr>
          <p:cNvPr id="3074" name="Picture 2" descr="H:\My Pictures\Brochure Images\Opening ID 1153030 Near Burton_Faquier-1585_reduced.jpg"/>
          <p:cNvPicPr>
            <a:picLocks noChangeAspect="1" noChangeArrowheads="1"/>
          </p:cNvPicPr>
          <p:nvPr/>
        </p:nvPicPr>
        <p:blipFill rotWithShape="1">
          <a:blip r:embed="rId2">
            <a:extLst>
              <a:ext uri="{28A0092B-C50C-407E-A947-70E740481C1C}">
                <a14:useLocalDpi xmlns:a14="http://schemas.microsoft.com/office/drawing/2010/main" val="0"/>
              </a:ext>
            </a:extLst>
          </a:blip>
          <a:srcRect l="6245" r="7589" b="4603"/>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1601450"/>
            <a:ext cx="9144000" cy="1446550"/>
          </a:xfrm>
          <a:prstGeom prst="rect">
            <a:avLst/>
          </a:prstGeom>
        </p:spPr>
        <p:txBody>
          <a:bodyPr>
            <a:spAutoFit/>
          </a:bodyPr>
          <a:lstStyle/>
          <a:p>
            <a:pPr algn="ctr">
              <a:defRPr/>
            </a:pPr>
            <a:r>
              <a:rPr lang="en-GB" sz="4400" b="1" kern="0" dirty="0">
                <a:solidFill>
                  <a:srgbClr val="FFC000"/>
                </a:solidFill>
                <a:effectLst>
                  <a:outerShdw blurRad="38100" dist="38100" dir="2700000" algn="tl">
                    <a:srgbClr val="000000"/>
                  </a:outerShdw>
                </a:effectLst>
                <a:latin typeface="Times New Roman" pitchFamily="18" charset="0"/>
              </a:rPr>
              <a:t>Visual </a:t>
            </a:r>
            <a:r>
              <a:rPr lang="en-GB" sz="4400" b="1" kern="0" dirty="0" smtClean="0">
                <a:solidFill>
                  <a:srgbClr val="FFC000"/>
                </a:solidFill>
                <a:effectLst>
                  <a:outerShdw blurRad="38100" dist="38100" dir="2700000" algn="tl">
                    <a:srgbClr val="000000"/>
                  </a:outerShdw>
                </a:effectLst>
                <a:latin typeface="Times New Roman" pitchFamily="18" charset="0"/>
              </a:rPr>
              <a:t>Quality</a:t>
            </a:r>
          </a:p>
          <a:p>
            <a:pPr algn="ctr">
              <a:defRPr/>
            </a:pPr>
            <a:r>
              <a:rPr lang="en-GB" sz="4400" b="1" kern="0" dirty="0" smtClean="0">
                <a:solidFill>
                  <a:srgbClr val="FFC000"/>
                </a:solidFill>
                <a:effectLst>
                  <a:outerShdw blurRad="38100" dist="38100" dir="2700000" algn="tl">
                    <a:srgbClr val="000000"/>
                  </a:outerShdw>
                </a:effectLst>
                <a:latin typeface="Times New Roman" pitchFamily="18" charset="0"/>
              </a:rPr>
              <a:t>FREP Evaluation Training </a:t>
            </a:r>
            <a:endParaRPr lang="en-CA" sz="4400" dirty="0"/>
          </a:p>
        </p:txBody>
      </p:sp>
      <p:sp>
        <p:nvSpPr>
          <p:cNvPr id="11" name="TextBox 82"/>
          <p:cNvSpPr txBox="1">
            <a:spLocks noChangeArrowheads="1"/>
          </p:cNvSpPr>
          <p:nvPr/>
        </p:nvSpPr>
        <p:spPr bwMode="auto">
          <a:xfrm>
            <a:off x="304800" y="6022975"/>
            <a:ext cx="2438400" cy="646113"/>
          </a:xfrm>
          <a:prstGeom prst="rect">
            <a:avLst/>
          </a:prstGeom>
          <a:noFill/>
          <a:ln w="9525">
            <a:noFill/>
            <a:miter lim="800000"/>
            <a:headEnd/>
            <a:tailEnd/>
          </a:ln>
        </p:spPr>
        <p:txBody>
          <a:bodyPr>
            <a:spAutoFit/>
          </a:bodyPr>
          <a:lstStyle/>
          <a:p>
            <a:r>
              <a:rPr lang="en-CA" sz="1200" b="1" dirty="0">
                <a:latin typeface="Times New Roman" pitchFamily="18" charset="0"/>
                <a:cs typeface="Times New Roman" pitchFamily="18" charset="0"/>
              </a:rPr>
              <a:t>Ministry of </a:t>
            </a:r>
          </a:p>
          <a:p>
            <a:r>
              <a:rPr lang="en-CA" sz="1200" b="1" dirty="0">
                <a:latin typeface="Times New Roman" pitchFamily="18" charset="0"/>
                <a:cs typeface="Times New Roman" pitchFamily="18" charset="0"/>
              </a:rPr>
              <a:t>Forests, Lands and </a:t>
            </a:r>
          </a:p>
          <a:p>
            <a:r>
              <a:rPr lang="en-CA" sz="1200" b="1" dirty="0">
                <a:latin typeface="Times New Roman" pitchFamily="18" charset="0"/>
                <a:cs typeface="Times New Roman" pitchFamily="18" charset="0"/>
              </a:rPr>
              <a:t>Natural Resource Operations</a:t>
            </a:r>
          </a:p>
        </p:txBody>
      </p:sp>
      <p:pic>
        <p:nvPicPr>
          <p:cNvPr id="12"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101013" y="5948363"/>
            <a:ext cx="860425" cy="763587"/>
          </a:xfrm>
          <a:prstGeom prst="rect">
            <a:avLst/>
          </a:prstGeom>
          <a:noFill/>
          <a:ln w="9525">
            <a:noFill/>
            <a:miter lim="800000"/>
            <a:headEnd/>
            <a:tailEnd/>
          </a:ln>
        </p:spPr>
      </p:pic>
    </p:spTree>
    <p:extLst>
      <p:ext uri="{BB962C8B-B14F-4D97-AF65-F5344CB8AC3E}">
        <p14:creationId xmlns:p14="http://schemas.microsoft.com/office/powerpoint/2010/main" val="1816058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214" name="Rectangle 78"/>
          <p:cNvSpPr>
            <a:spLocks noChangeArrowheads="1"/>
          </p:cNvSpPr>
          <p:nvPr/>
        </p:nvSpPr>
        <p:spPr bwMode="auto">
          <a:xfrm>
            <a:off x="685800" y="381000"/>
            <a:ext cx="7772400" cy="762000"/>
          </a:xfrm>
          <a:prstGeom prst="rect">
            <a:avLst/>
          </a:prstGeom>
          <a:noFill/>
          <a:ln w="9525">
            <a:noFill/>
            <a:miter lim="800000"/>
            <a:headEnd/>
            <a:tailEnd/>
          </a:ln>
          <a:effectLst/>
        </p:spPr>
        <p:txBody>
          <a:bodyPr anchor="b" anchorCtr="1"/>
          <a:lstStyle/>
          <a:p>
            <a:pPr algn="ctr">
              <a:defRPr/>
            </a:pPr>
            <a:r>
              <a:rPr lang="en-CA" sz="4000" b="1" dirty="0">
                <a:solidFill>
                  <a:schemeClr val="hlink"/>
                </a:solidFill>
                <a:effectLst>
                  <a:outerShdw blurRad="38100" dist="38100" dir="2700000" algn="tl">
                    <a:srgbClr val="000000"/>
                  </a:outerShdw>
                </a:effectLst>
                <a:latin typeface="Times New Roman" pitchFamily="18" charset="0"/>
              </a:rPr>
              <a:t>Course Objectives</a:t>
            </a:r>
          </a:p>
        </p:txBody>
      </p:sp>
      <p:sp>
        <p:nvSpPr>
          <p:cNvPr id="7173" name="Text Box 81"/>
          <p:cNvSpPr txBox="1">
            <a:spLocks noChangeArrowheads="1"/>
          </p:cNvSpPr>
          <p:nvPr/>
        </p:nvSpPr>
        <p:spPr bwMode="auto">
          <a:xfrm>
            <a:off x="1447800" y="1909763"/>
            <a:ext cx="6934200" cy="3600450"/>
          </a:xfrm>
          <a:prstGeom prst="rect">
            <a:avLst/>
          </a:prstGeom>
          <a:noFill/>
          <a:ln w="9525">
            <a:noFill/>
            <a:miter lim="800000"/>
            <a:headEnd/>
            <a:tailEnd/>
          </a:ln>
        </p:spPr>
        <p:txBody>
          <a:bodyPr>
            <a:spAutoFit/>
          </a:bodyPr>
          <a:lstStyle/>
          <a:p>
            <a:pPr marL="342900" indent="-342900">
              <a:spcBef>
                <a:spcPct val="50000"/>
              </a:spcBef>
            </a:pPr>
            <a:r>
              <a:rPr lang="en-CA" sz="2400" b="1" dirty="0">
                <a:latin typeface="Arial" charset="0"/>
              </a:rPr>
              <a:t>At the end of this course participants will:</a:t>
            </a:r>
          </a:p>
          <a:p>
            <a:pPr marL="342900" indent="-342900">
              <a:spcBef>
                <a:spcPct val="50000"/>
              </a:spcBef>
              <a:buFontTx/>
              <a:buAutoNum type="arabicPeriod"/>
            </a:pPr>
            <a:r>
              <a:rPr lang="en-CA" sz="2400" b="1" dirty="0">
                <a:latin typeface="Arial" charset="0"/>
              </a:rPr>
              <a:t>understand the role of a Visual Quality Effectiveness Evaluation (and VQO Inspection), and</a:t>
            </a:r>
          </a:p>
          <a:p>
            <a:pPr marL="342900" indent="-342900">
              <a:spcBef>
                <a:spcPct val="50000"/>
              </a:spcBef>
              <a:buFontTx/>
              <a:buAutoNum type="arabicPeriod"/>
            </a:pPr>
            <a:r>
              <a:rPr lang="en-CA" sz="2400" b="1" dirty="0">
                <a:latin typeface="Arial" charset="0"/>
              </a:rPr>
              <a:t>have the knowledge to complete a Visual Effectiveness Evaluation (VQO Inspection) form in its entirety</a:t>
            </a:r>
            <a:r>
              <a:rPr lang="en-CA" sz="2400" b="1" dirty="0">
                <a:solidFill>
                  <a:schemeClr val="tx2"/>
                </a:solidFill>
                <a:latin typeface="Arial" charset="0"/>
              </a:rPr>
              <a:t>.</a:t>
            </a:r>
          </a:p>
          <a:p>
            <a:pPr marL="342900" indent="-342900">
              <a:spcBef>
                <a:spcPct val="50000"/>
              </a:spcBef>
            </a:pPr>
            <a:endParaRPr lang="en-CA" sz="2400" b="1" dirty="0">
              <a:solidFill>
                <a:schemeClr val="tx2"/>
              </a:solidFill>
              <a:latin typeface="Arial" charset="0"/>
            </a:endParaRPr>
          </a:p>
        </p:txBody>
      </p:sp>
      <p:sp>
        <p:nvSpPr>
          <p:cNvPr id="7174" name="Line 5"/>
          <p:cNvSpPr>
            <a:spLocks noChangeShapeType="1"/>
          </p:cNvSpPr>
          <p:nvPr/>
        </p:nvSpPr>
        <p:spPr bwMode="auto">
          <a:xfrm>
            <a:off x="228600" y="1371600"/>
            <a:ext cx="8686800" cy="0"/>
          </a:xfrm>
          <a:prstGeom prst="line">
            <a:avLst/>
          </a:prstGeom>
          <a:noFill/>
          <a:ln w="25400">
            <a:solidFill>
              <a:srgbClr val="EBC047"/>
            </a:solidFill>
            <a:round/>
            <a:headEnd/>
            <a:tailEnd/>
          </a:ln>
        </p:spPr>
        <p:txBody>
          <a:bodyPr/>
          <a:lstStyle/>
          <a:p>
            <a:endParaRPr lang="en-CA" dirty="0"/>
          </a:p>
        </p:txBody>
      </p:sp>
      <p:pic>
        <p:nvPicPr>
          <p:cNvPr id="79"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2"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2</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39825"/>
          </a:xfrm>
        </p:spPr>
        <p:txBody>
          <a:bodyPr/>
          <a:lstStyle/>
          <a:p>
            <a:pPr eaLnBrk="1" hangingPunct="1">
              <a:defRPr/>
            </a:pPr>
            <a:r>
              <a:rPr lang="en-CA" sz="3600" b="1" dirty="0" smtClean="0">
                <a:solidFill>
                  <a:srgbClr val="EBC047"/>
                </a:solidFill>
                <a:latin typeface="Times New Roman" pitchFamily="18" charset="0"/>
                <a:cs typeface="Times New Roman" pitchFamily="18" charset="0"/>
              </a:rPr>
              <a:t>FREP Evaluation vs. C&amp;E Inspection </a:t>
            </a:r>
            <a:endParaRPr lang="en-CA" sz="3600" b="1" dirty="0">
              <a:solidFill>
                <a:srgbClr val="EBC047"/>
              </a:solidFill>
              <a:latin typeface="Times New Roman" pitchFamily="18" charset="0"/>
              <a:cs typeface="Times New Roman" pitchFamily="18" charset="0"/>
            </a:endParaRPr>
          </a:p>
        </p:txBody>
      </p:sp>
      <p:sp>
        <p:nvSpPr>
          <p:cNvPr id="6147" name="Content Placeholder 2"/>
          <p:cNvSpPr>
            <a:spLocks noGrp="1"/>
          </p:cNvSpPr>
          <p:nvPr>
            <p:ph idx="1"/>
          </p:nvPr>
        </p:nvSpPr>
        <p:spPr>
          <a:xfrm>
            <a:off x="457200" y="1571625"/>
            <a:ext cx="4267200" cy="4530725"/>
          </a:xfrm>
        </p:spPr>
        <p:txBody>
          <a:bodyPr/>
          <a:lstStyle/>
          <a:p>
            <a:pPr eaLnBrk="1" hangingPunct="1">
              <a:buFont typeface="Wingdings" pitchFamily="2" charset="2"/>
              <a:buNone/>
            </a:pPr>
            <a:r>
              <a:rPr lang="en-CA" sz="2000" b="1" dirty="0" smtClean="0">
                <a:solidFill>
                  <a:srgbClr val="FFFFFF"/>
                </a:solidFill>
                <a:effectLst/>
              </a:rPr>
              <a:t>FREP</a:t>
            </a:r>
          </a:p>
          <a:p>
            <a:pPr eaLnBrk="1" hangingPunct="1">
              <a:buSzPct val="100000"/>
              <a:buFont typeface="Wingdings" pitchFamily="2" charset="2"/>
              <a:buChar char="§"/>
            </a:pPr>
            <a:r>
              <a:rPr lang="en-CA" sz="1800" dirty="0" smtClean="0">
                <a:solidFill>
                  <a:srgbClr val="FFFFFF"/>
                </a:solidFill>
                <a:effectLst/>
              </a:rPr>
              <a:t>Multiple samples necessary.</a:t>
            </a:r>
          </a:p>
          <a:p>
            <a:pPr eaLnBrk="1" hangingPunct="1">
              <a:buSzPct val="100000"/>
              <a:buFont typeface="Wingdings" pitchFamily="2" charset="2"/>
              <a:buChar char="§"/>
            </a:pPr>
            <a:r>
              <a:rPr lang="en-CA" sz="1800" dirty="0" smtClean="0">
                <a:solidFill>
                  <a:srgbClr val="FFFFFF"/>
                </a:solidFill>
                <a:effectLst/>
              </a:rPr>
              <a:t>Openings chosen randomly.</a:t>
            </a:r>
          </a:p>
          <a:p>
            <a:pPr eaLnBrk="1" hangingPunct="1">
              <a:buSzPct val="100000"/>
              <a:buFont typeface="Wingdings" pitchFamily="2" charset="2"/>
              <a:buChar char="§"/>
            </a:pPr>
            <a:r>
              <a:rPr lang="en-CA" sz="1800" dirty="0" smtClean="0">
                <a:solidFill>
                  <a:srgbClr val="FFFFFF"/>
                </a:solidFill>
                <a:effectLst/>
              </a:rPr>
              <a:t>Evaluates trends over time.</a:t>
            </a:r>
          </a:p>
          <a:p>
            <a:pPr eaLnBrk="1" hangingPunct="1">
              <a:buSzPct val="100000"/>
              <a:buFont typeface="Wingdings" pitchFamily="2" charset="2"/>
              <a:buChar char="§"/>
            </a:pPr>
            <a:r>
              <a:rPr lang="en-CA" sz="1800" dirty="0" smtClean="0">
                <a:solidFill>
                  <a:srgbClr val="FFFFFF"/>
                </a:solidFill>
                <a:effectLst/>
              </a:rPr>
              <a:t>Reporting out looks at what  action is needed to improve practices i.e. Training. </a:t>
            </a:r>
          </a:p>
          <a:p>
            <a:pPr eaLnBrk="1" hangingPunct="1">
              <a:buSzPct val="100000"/>
              <a:buFont typeface="Wingdings" pitchFamily="2" charset="2"/>
              <a:buChar char="§"/>
            </a:pPr>
            <a:r>
              <a:rPr lang="en-CA" sz="1800" dirty="0" smtClean="0">
                <a:solidFill>
                  <a:srgbClr val="FFFFFF"/>
                </a:solidFill>
                <a:effectLst/>
              </a:rPr>
              <a:t>Evaluation procedure similar to Inspection.</a:t>
            </a:r>
          </a:p>
          <a:p>
            <a:pPr eaLnBrk="1" hangingPunct="1">
              <a:buSzPct val="100000"/>
              <a:buFont typeface="Wingdings" pitchFamily="2" charset="2"/>
              <a:buChar char="§"/>
            </a:pPr>
            <a:r>
              <a:rPr lang="en-CA" sz="1800" dirty="0" smtClean="0">
                <a:solidFill>
                  <a:srgbClr val="FFFFFF"/>
                </a:solidFill>
                <a:effectLst/>
              </a:rPr>
              <a:t>Numerical assessment has equal wt. to ocular assessment.</a:t>
            </a:r>
          </a:p>
          <a:p>
            <a:pPr eaLnBrk="1" hangingPunct="1">
              <a:buSzPct val="100000"/>
              <a:buFont typeface="Wingdings" pitchFamily="2" charset="2"/>
              <a:buChar char="§"/>
            </a:pPr>
            <a:r>
              <a:rPr lang="en-CA" sz="1800" dirty="0" smtClean="0">
                <a:solidFill>
                  <a:srgbClr val="FFFFFF"/>
                </a:solidFill>
                <a:effectLst/>
              </a:rPr>
              <a:t>Evaluations could alert C&amp;E to potential issues.</a:t>
            </a:r>
          </a:p>
          <a:p>
            <a:pPr eaLnBrk="1" hangingPunct="1"/>
            <a:endParaRPr lang="en-CA" sz="1800" dirty="0" smtClean="0">
              <a:solidFill>
                <a:srgbClr val="FFFFFF"/>
              </a:solidFill>
              <a:effectLst/>
            </a:endParaRPr>
          </a:p>
          <a:p>
            <a:pPr eaLnBrk="1" hangingPunct="1"/>
            <a:endParaRPr lang="en-CA" dirty="0" smtClean="0">
              <a:solidFill>
                <a:srgbClr val="FFFFFF"/>
              </a:solidFill>
              <a:effectLst/>
            </a:endParaRPr>
          </a:p>
        </p:txBody>
      </p:sp>
      <p:sp>
        <p:nvSpPr>
          <p:cNvPr id="6148"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3</a:t>
            </a:r>
            <a:endParaRPr lang="en-GB" sz="1400" dirty="0">
              <a:latin typeface="Monotype Sorts" pitchFamily="2" charset="2"/>
            </a:endParaRPr>
          </a:p>
        </p:txBody>
      </p:sp>
      <p:sp>
        <p:nvSpPr>
          <p:cNvPr id="6150" name="Line 5"/>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sp>
        <p:nvSpPr>
          <p:cNvPr id="153" name="Content Placeholder 2"/>
          <p:cNvSpPr txBox="1">
            <a:spLocks/>
          </p:cNvSpPr>
          <p:nvPr/>
        </p:nvSpPr>
        <p:spPr bwMode="auto">
          <a:xfrm>
            <a:off x="4724400" y="1571625"/>
            <a:ext cx="4386263" cy="4530725"/>
          </a:xfrm>
          <a:prstGeom prst="rect">
            <a:avLst/>
          </a:prstGeom>
          <a:noFill/>
          <a:ln w="9525">
            <a:noFill/>
            <a:miter lim="800000"/>
            <a:headEnd/>
            <a:tailEnd/>
          </a:ln>
          <a:effectLst/>
        </p:spPr>
        <p:txBody>
          <a:bodyPr/>
          <a:lstStyle/>
          <a:p>
            <a:pPr marL="342900" indent="-342900" eaLnBrk="0" hangingPunct="0">
              <a:spcBef>
                <a:spcPct val="20000"/>
              </a:spcBef>
              <a:buClr>
                <a:schemeClr val="hlink"/>
              </a:buClr>
              <a:buSzPct val="70000"/>
              <a:defRPr/>
            </a:pPr>
            <a:r>
              <a:rPr lang="en-CA" sz="2000" b="1" kern="0" dirty="0">
                <a:solidFill>
                  <a:srgbClr val="FFFFFF"/>
                </a:solidFill>
                <a:latin typeface="+mn-lt"/>
                <a:cs typeface="+mn-cs"/>
              </a:rPr>
              <a:t>C&amp;E Inspection</a:t>
            </a:r>
          </a:p>
          <a:p>
            <a:pPr marL="342900" indent="-342900" eaLnBrk="0" hangingPunct="0">
              <a:spcBef>
                <a:spcPct val="20000"/>
              </a:spcBef>
              <a:buClr>
                <a:schemeClr val="hlink"/>
              </a:buClr>
              <a:buSzPct val="100000"/>
              <a:buFont typeface="Wingdings" pitchFamily="2" charset="2"/>
              <a:buChar char="§"/>
              <a:defRPr/>
            </a:pPr>
            <a:r>
              <a:rPr lang="en-CA" kern="0" dirty="0">
                <a:solidFill>
                  <a:srgbClr val="FFFFFF"/>
                </a:solidFill>
                <a:latin typeface="+mn-lt"/>
                <a:cs typeface="+mn-cs"/>
              </a:rPr>
              <a:t>Generally a single sample.</a:t>
            </a:r>
          </a:p>
          <a:p>
            <a:pPr marL="342900" indent="-342900" eaLnBrk="0" hangingPunct="0">
              <a:spcBef>
                <a:spcPct val="20000"/>
              </a:spcBef>
              <a:buClr>
                <a:schemeClr val="hlink"/>
              </a:buClr>
              <a:buSzPct val="100000"/>
              <a:buFont typeface="Wingdings" pitchFamily="2" charset="2"/>
              <a:buChar char="§"/>
              <a:defRPr/>
            </a:pPr>
            <a:r>
              <a:rPr lang="en-CA" kern="0" dirty="0">
                <a:solidFill>
                  <a:srgbClr val="FFFFFF"/>
                </a:solidFill>
                <a:latin typeface="+mn-lt"/>
                <a:cs typeface="+mn-cs"/>
              </a:rPr>
              <a:t>Openings are targeted. </a:t>
            </a:r>
          </a:p>
          <a:p>
            <a:pPr marL="342900" indent="-342900" eaLnBrk="0" hangingPunct="0">
              <a:spcBef>
                <a:spcPct val="20000"/>
              </a:spcBef>
              <a:buClr>
                <a:schemeClr val="hlink"/>
              </a:buClr>
              <a:buSzPct val="100000"/>
              <a:buFont typeface="Wingdings" pitchFamily="2" charset="2"/>
              <a:buChar char="§"/>
              <a:defRPr/>
            </a:pPr>
            <a:r>
              <a:rPr lang="en-CA" kern="0" dirty="0">
                <a:solidFill>
                  <a:srgbClr val="FFFFFF"/>
                </a:solidFill>
                <a:latin typeface="+mn-lt"/>
                <a:cs typeface="+mn-cs"/>
              </a:rPr>
              <a:t>Evaluates compliance with VQO.</a:t>
            </a:r>
          </a:p>
          <a:p>
            <a:pPr marL="342900" indent="-342900" eaLnBrk="0" hangingPunct="0">
              <a:spcBef>
                <a:spcPct val="20000"/>
              </a:spcBef>
              <a:buClr>
                <a:schemeClr val="hlink"/>
              </a:buClr>
              <a:buSzPct val="100000"/>
              <a:buFont typeface="Wingdings" pitchFamily="2" charset="2"/>
              <a:buChar char="§"/>
              <a:defRPr/>
            </a:pPr>
            <a:r>
              <a:rPr lang="en-CA" kern="0" dirty="0">
                <a:solidFill>
                  <a:srgbClr val="FFFFFF"/>
                </a:solidFill>
                <a:latin typeface="+mn-lt"/>
                <a:cs typeface="+mn-cs"/>
              </a:rPr>
              <a:t>Reporting out may lead to an investigation and penalties.</a:t>
            </a:r>
          </a:p>
          <a:p>
            <a:pPr marL="342900" indent="-342900" eaLnBrk="0" hangingPunct="0">
              <a:spcBef>
                <a:spcPct val="20000"/>
              </a:spcBef>
              <a:buClr>
                <a:schemeClr val="hlink"/>
              </a:buClr>
              <a:buSzPct val="100000"/>
              <a:buFont typeface="Wingdings" pitchFamily="2" charset="2"/>
              <a:buChar char="§"/>
              <a:defRPr/>
            </a:pPr>
            <a:endParaRPr lang="en-CA" sz="1400" kern="0" dirty="0">
              <a:solidFill>
                <a:srgbClr val="FFFFFF"/>
              </a:solidFill>
              <a:latin typeface="+mn-lt"/>
              <a:cs typeface="+mn-cs"/>
            </a:endParaRPr>
          </a:p>
          <a:p>
            <a:pPr marL="342900" indent="-342900" eaLnBrk="0" hangingPunct="0">
              <a:spcBef>
                <a:spcPct val="20000"/>
              </a:spcBef>
              <a:buClr>
                <a:schemeClr val="hlink"/>
              </a:buClr>
              <a:buSzPct val="100000"/>
              <a:buFont typeface="Wingdings" pitchFamily="2" charset="2"/>
              <a:buChar char="§"/>
              <a:defRPr/>
            </a:pPr>
            <a:r>
              <a:rPr lang="en-CA" kern="0" dirty="0">
                <a:solidFill>
                  <a:srgbClr val="FFFFFF"/>
                </a:solidFill>
                <a:latin typeface="+mn-lt"/>
                <a:cs typeface="+mn-cs"/>
              </a:rPr>
              <a:t>Inspection procedure similar to evaluation.</a:t>
            </a:r>
          </a:p>
          <a:p>
            <a:pPr marL="342900" indent="-342900" eaLnBrk="0" hangingPunct="0">
              <a:spcBef>
                <a:spcPct val="20000"/>
              </a:spcBef>
              <a:buClr>
                <a:schemeClr val="hlink"/>
              </a:buClr>
              <a:buSzPct val="100000"/>
              <a:buFont typeface="Wingdings" pitchFamily="2" charset="2"/>
              <a:buChar char="§"/>
              <a:defRPr/>
            </a:pPr>
            <a:r>
              <a:rPr lang="en-CA" kern="0" dirty="0">
                <a:solidFill>
                  <a:srgbClr val="FFFFFF"/>
                </a:solidFill>
                <a:latin typeface="+mn-lt"/>
                <a:cs typeface="+mn-cs"/>
              </a:rPr>
              <a:t>Numerical assessment supports ocular assessment.</a:t>
            </a:r>
          </a:p>
          <a:p>
            <a:pPr marL="342900" indent="-342900" eaLnBrk="0" hangingPunct="0">
              <a:spcBef>
                <a:spcPct val="20000"/>
              </a:spcBef>
              <a:buClr>
                <a:schemeClr val="hlink"/>
              </a:buClr>
              <a:buSzPct val="100000"/>
              <a:buFont typeface="Wingdings" pitchFamily="2" charset="2"/>
              <a:buChar char="§"/>
              <a:defRPr/>
            </a:pPr>
            <a:r>
              <a:rPr lang="en-CA" kern="0" dirty="0">
                <a:solidFill>
                  <a:srgbClr val="FFFFFF"/>
                </a:solidFill>
                <a:latin typeface="+mn-lt"/>
                <a:cs typeface="+mn-cs"/>
              </a:rPr>
              <a:t>Inspections could contribute to FREP sampling.</a:t>
            </a:r>
          </a:p>
          <a:p>
            <a:pPr marL="342900" indent="-342900" eaLnBrk="0" hangingPunct="0">
              <a:spcBef>
                <a:spcPct val="20000"/>
              </a:spcBef>
              <a:buClr>
                <a:schemeClr val="hlink"/>
              </a:buClr>
              <a:buSzPct val="70000"/>
              <a:defRPr/>
            </a:pPr>
            <a:endParaRPr lang="en-CA" kern="0" dirty="0">
              <a:solidFill>
                <a:srgbClr val="FFFFFF"/>
              </a:solidFill>
              <a:latin typeface="+mn-lt"/>
              <a:cs typeface="+mn-cs"/>
            </a:endParaRPr>
          </a:p>
        </p:txBody>
      </p:sp>
      <p:pic>
        <p:nvPicPr>
          <p:cNvPr id="80"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ctrTitle"/>
          </p:nvPr>
        </p:nvSpPr>
        <p:spPr>
          <a:xfrm>
            <a:off x="0" y="152400"/>
            <a:ext cx="9144000" cy="914400"/>
          </a:xfrm>
        </p:spPr>
        <p:txBody>
          <a:bodyPr/>
          <a:lstStyle/>
          <a:p>
            <a:pPr eaLnBrk="1" hangingPunct="1">
              <a:defRPr/>
            </a:pPr>
            <a:r>
              <a:rPr lang="en-CA" sz="3600" b="1" dirty="0" smtClean="0">
                <a:solidFill>
                  <a:schemeClr val="hlink"/>
                </a:solidFill>
                <a:latin typeface="Times New Roman" pitchFamily="18" charset="0"/>
              </a:rPr>
              <a:t>Visual Effectiveness Evaluation</a:t>
            </a:r>
          </a:p>
        </p:txBody>
      </p:sp>
      <p:sp>
        <p:nvSpPr>
          <p:cNvPr id="8195" name="Text Box 78"/>
          <p:cNvSpPr txBox="1">
            <a:spLocks noChangeArrowheads="1"/>
          </p:cNvSpPr>
          <p:nvPr/>
        </p:nvSpPr>
        <p:spPr bwMode="auto">
          <a:xfrm>
            <a:off x="971550" y="1863725"/>
            <a:ext cx="7345363" cy="3694113"/>
          </a:xfrm>
          <a:prstGeom prst="rect">
            <a:avLst/>
          </a:prstGeom>
          <a:noFill/>
          <a:ln w="9525">
            <a:noFill/>
            <a:miter lim="800000"/>
            <a:headEnd/>
            <a:tailEnd/>
          </a:ln>
        </p:spPr>
        <p:txBody>
          <a:bodyPr>
            <a:spAutoFit/>
          </a:bodyPr>
          <a:lstStyle/>
          <a:p>
            <a:pPr>
              <a:spcBef>
                <a:spcPct val="50000"/>
              </a:spcBef>
            </a:pPr>
            <a:r>
              <a:rPr lang="en-CA" sz="2400" b="1" dirty="0">
                <a:latin typeface="Arial" charset="0"/>
              </a:rPr>
              <a:t>It is a process and set of criteria used to determine whether established visual quality objectives (VQO’s) are being achieved.</a:t>
            </a:r>
          </a:p>
          <a:p>
            <a:pPr>
              <a:spcBef>
                <a:spcPct val="50000"/>
              </a:spcBef>
            </a:pPr>
            <a:r>
              <a:rPr lang="en-CA" sz="2800" b="1" dirty="0">
                <a:latin typeface="Arial" charset="0"/>
              </a:rPr>
              <a:t>Role:</a:t>
            </a:r>
          </a:p>
          <a:p>
            <a:pPr>
              <a:spcBef>
                <a:spcPct val="50000"/>
              </a:spcBef>
            </a:pPr>
            <a:r>
              <a:rPr lang="en-CA" sz="2400" b="1" dirty="0">
                <a:latin typeface="Arial" charset="0"/>
              </a:rPr>
              <a:t>Its role is to provide information on resource status/trends, which in turn will identify if forest legislation, policies and practices are working.</a:t>
            </a:r>
          </a:p>
          <a:p>
            <a:pPr>
              <a:spcBef>
                <a:spcPct val="50000"/>
              </a:spcBef>
            </a:pPr>
            <a:endParaRPr lang="en-CA" sz="2400" b="1" dirty="0">
              <a:solidFill>
                <a:schemeClr val="tx2"/>
              </a:solidFill>
              <a:latin typeface="Arial" charset="0"/>
            </a:endParaRPr>
          </a:p>
        </p:txBody>
      </p:sp>
      <p:sp>
        <p:nvSpPr>
          <p:cNvPr id="8196" name="Text Box 79"/>
          <p:cNvSpPr txBox="1">
            <a:spLocks noChangeArrowheads="1"/>
          </p:cNvSpPr>
          <p:nvPr/>
        </p:nvSpPr>
        <p:spPr bwMode="auto">
          <a:xfrm>
            <a:off x="971550" y="1385888"/>
            <a:ext cx="4392613" cy="523875"/>
          </a:xfrm>
          <a:prstGeom prst="rect">
            <a:avLst/>
          </a:prstGeom>
          <a:noFill/>
          <a:ln w="9525">
            <a:noFill/>
            <a:miter lim="800000"/>
            <a:headEnd/>
            <a:tailEnd/>
          </a:ln>
        </p:spPr>
        <p:txBody>
          <a:bodyPr>
            <a:spAutoFit/>
          </a:bodyPr>
          <a:lstStyle/>
          <a:p>
            <a:pPr>
              <a:spcBef>
                <a:spcPct val="50000"/>
              </a:spcBef>
            </a:pPr>
            <a:r>
              <a:rPr lang="en-CA" sz="2800" b="1" dirty="0">
                <a:latin typeface="Arial" charset="0"/>
              </a:rPr>
              <a:t>What is it?</a:t>
            </a:r>
          </a:p>
        </p:txBody>
      </p:sp>
      <p:sp>
        <p:nvSpPr>
          <p:cNvPr id="8199" name="Line 5"/>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pic>
        <p:nvPicPr>
          <p:cNvPr id="80"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2"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4</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76"/>
          <p:cNvSpPr txBox="1">
            <a:spLocks noChangeArrowheads="1"/>
          </p:cNvSpPr>
          <p:nvPr/>
        </p:nvSpPr>
        <p:spPr bwMode="auto">
          <a:xfrm>
            <a:off x="6300788" y="1660525"/>
            <a:ext cx="2232025" cy="3292475"/>
          </a:xfrm>
          <a:prstGeom prst="rect">
            <a:avLst/>
          </a:prstGeom>
          <a:noFill/>
          <a:ln w="9525">
            <a:noFill/>
            <a:miter lim="800000"/>
            <a:headEnd/>
            <a:tailEnd/>
          </a:ln>
        </p:spPr>
        <p:txBody>
          <a:bodyPr>
            <a:spAutoFit/>
          </a:bodyPr>
          <a:lstStyle/>
          <a:p>
            <a:pPr>
              <a:spcBef>
                <a:spcPct val="50000"/>
              </a:spcBef>
            </a:pPr>
            <a:r>
              <a:rPr lang="en-CA" sz="2000" b="1" dirty="0">
                <a:solidFill>
                  <a:srgbClr val="FFFFFF"/>
                </a:solidFill>
                <a:latin typeface="Arial" charset="0"/>
              </a:rPr>
              <a:t>Draft procedures &amp; standards document  released July 2004 and revised in 2005. Finalized in 2008.</a:t>
            </a:r>
          </a:p>
          <a:p>
            <a:pPr>
              <a:spcBef>
                <a:spcPct val="50000"/>
              </a:spcBef>
              <a:buFontTx/>
              <a:buChar char="•"/>
            </a:pPr>
            <a:endParaRPr lang="en-CA" sz="2000" b="1" dirty="0">
              <a:solidFill>
                <a:schemeClr val="tx2"/>
              </a:solidFill>
              <a:latin typeface="Arial" charset="0"/>
            </a:endParaRPr>
          </a:p>
          <a:p>
            <a:pPr>
              <a:buFontTx/>
              <a:buChar char="•"/>
            </a:pPr>
            <a:endParaRPr lang="en-CA" sz="2000" dirty="0">
              <a:solidFill>
                <a:schemeClr val="tx2"/>
              </a:solidFill>
              <a:latin typeface="Arial" charset="0"/>
            </a:endParaRPr>
          </a:p>
        </p:txBody>
      </p:sp>
      <p:pic>
        <p:nvPicPr>
          <p:cNvPr id="9221" name="Picture 77" descr="Evaluation Form"/>
          <p:cNvPicPr>
            <a:picLocks noChangeAspect="1" noChangeArrowheads="1"/>
          </p:cNvPicPr>
          <p:nvPr/>
        </p:nvPicPr>
        <p:blipFill>
          <a:blip r:embed="rId2" cstate="print">
            <a:lum contrast="6000"/>
          </a:blip>
          <a:srcRect/>
          <a:stretch>
            <a:fillRect/>
          </a:stretch>
        </p:blipFill>
        <p:spPr bwMode="auto">
          <a:xfrm>
            <a:off x="3662363" y="1447800"/>
            <a:ext cx="2324100" cy="3095625"/>
          </a:xfrm>
          <a:prstGeom prst="rect">
            <a:avLst/>
          </a:prstGeom>
          <a:noFill/>
          <a:ln w="9525">
            <a:solidFill>
              <a:srgbClr val="FFFFFF"/>
            </a:solidFill>
            <a:miter lim="800000"/>
            <a:headEnd/>
            <a:tailEnd/>
          </a:ln>
        </p:spPr>
      </p:pic>
      <p:sp>
        <p:nvSpPr>
          <p:cNvPr id="9222" name="Text Box 82"/>
          <p:cNvSpPr txBox="1">
            <a:spLocks noChangeArrowheads="1"/>
          </p:cNvSpPr>
          <p:nvPr/>
        </p:nvSpPr>
        <p:spPr bwMode="auto">
          <a:xfrm>
            <a:off x="684213" y="4800600"/>
            <a:ext cx="7991475" cy="1323975"/>
          </a:xfrm>
          <a:prstGeom prst="rect">
            <a:avLst/>
          </a:prstGeom>
          <a:noFill/>
          <a:ln w="9525">
            <a:noFill/>
            <a:miter lim="800000"/>
            <a:headEnd/>
            <a:tailEnd/>
          </a:ln>
        </p:spPr>
        <p:txBody>
          <a:bodyPr>
            <a:spAutoFit/>
          </a:bodyPr>
          <a:lstStyle/>
          <a:p>
            <a:pPr>
              <a:spcBef>
                <a:spcPct val="50000"/>
              </a:spcBef>
            </a:pPr>
            <a:r>
              <a:rPr lang="en-CA" sz="2000" b="1" dirty="0">
                <a:solidFill>
                  <a:srgbClr val="FFFFFF"/>
                </a:solidFill>
                <a:latin typeface="Arial" charset="0"/>
              </a:rPr>
              <a:t>The procedures &amp; standards were developed to be applied to a single block or multiple blocks visible from given viewpoints suitable for Resource Stewardship Monitoring or may be used more broadly at a regional or provincial level.</a:t>
            </a:r>
          </a:p>
        </p:txBody>
      </p:sp>
      <p:sp>
        <p:nvSpPr>
          <p:cNvPr id="62547" name="Rectangle 83"/>
          <p:cNvSpPr>
            <a:spLocks noChangeArrowheads="1"/>
          </p:cNvSpPr>
          <p:nvPr/>
        </p:nvSpPr>
        <p:spPr bwMode="auto">
          <a:xfrm>
            <a:off x="0" y="381000"/>
            <a:ext cx="9144000" cy="609600"/>
          </a:xfrm>
          <a:prstGeom prst="rect">
            <a:avLst/>
          </a:prstGeom>
          <a:noFill/>
          <a:ln w="9525">
            <a:noFill/>
            <a:miter lim="800000"/>
            <a:headEnd/>
            <a:tailEnd/>
          </a:ln>
          <a:effectLst/>
        </p:spPr>
        <p:txBody>
          <a:bodyPr lIns="81226" tIns="40613" rIns="81226" bIns="40613"/>
          <a:lstStyle/>
          <a:p>
            <a:pPr algn="ctr">
              <a:defRPr/>
            </a:pPr>
            <a:r>
              <a:rPr lang="en-US" sz="3600" b="1" dirty="0">
                <a:solidFill>
                  <a:schemeClr val="hlink"/>
                </a:solidFill>
                <a:effectLst>
                  <a:outerShdw blurRad="38100" dist="38100" dir="2700000" algn="tl">
                    <a:srgbClr val="000000"/>
                  </a:outerShdw>
                </a:effectLst>
                <a:latin typeface="Times New Roman" pitchFamily="18" charset="0"/>
              </a:rPr>
              <a:t>Visual Effectiveness </a:t>
            </a:r>
            <a:r>
              <a:rPr lang="en-US" sz="3600" b="1" dirty="0">
                <a:solidFill>
                  <a:srgbClr val="FFCC66"/>
                </a:solidFill>
                <a:effectLst>
                  <a:outerShdw blurRad="38100" dist="38100" dir="2700000" algn="tl">
                    <a:srgbClr val="000000"/>
                  </a:outerShdw>
                </a:effectLst>
                <a:latin typeface="Times New Roman" pitchFamily="18" charset="0"/>
              </a:rPr>
              <a:t>Evaluation</a:t>
            </a:r>
            <a:endParaRPr lang="en-CA" sz="3600" b="1" dirty="0">
              <a:solidFill>
                <a:srgbClr val="FFCC66"/>
              </a:solidFill>
              <a:effectLst>
                <a:outerShdw blurRad="38100" dist="38100" dir="2700000" algn="tl">
                  <a:srgbClr val="000000"/>
                </a:outerShdw>
              </a:effectLst>
              <a:latin typeface="Times New Roman" pitchFamily="18" charset="0"/>
            </a:endParaRPr>
          </a:p>
        </p:txBody>
      </p:sp>
      <p:pic>
        <p:nvPicPr>
          <p:cNvPr id="9224" name="Picture 84"/>
          <p:cNvPicPr>
            <a:picLocks noChangeAspect="1" noChangeArrowheads="1"/>
          </p:cNvPicPr>
          <p:nvPr/>
        </p:nvPicPr>
        <p:blipFill>
          <a:blip r:embed="rId3" cstate="print"/>
          <a:srcRect/>
          <a:stretch>
            <a:fillRect/>
          </a:stretch>
        </p:blipFill>
        <p:spPr bwMode="auto">
          <a:xfrm>
            <a:off x="838200" y="1435100"/>
            <a:ext cx="2457450" cy="3124200"/>
          </a:xfrm>
          <a:prstGeom prst="rect">
            <a:avLst/>
          </a:prstGeom>
          <a:noFill/>
          <a:ln w="9525">
            <a:solidFill>
              <a:srgbClr val="FFFFFF"/>
            </a:solidFill>
            <a:miter lim="800000"/>
            <a:headEnd/>
            <a:tailEnd/>
          </a:ln>
        </p:spPr>
      </p:pic>
      <p:sp>
        <p:nvSpPr>
          <p:cNvPr id="9225" name="Line 5"/>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pic>
        <p:nvPicPr>
          <p:cNvPr id="82" name="Picture 5" descr="BCID_BPOE_V_RGB_rev"/>
          <p:cNvPicPr>
            <a:picLocks noChangeAspect="1" noChangeArrowheads="1"/>
          </p:cNvPicPr>
          <p:nvPr/>
        </p:nvPicPr>
        <p:blipFill>
          <a:blip r:embed="rId4"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4"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5</a:t>
            </a:r>
            <a:endParaRPr lang="en-GB" sz="1400" dirty="0">
              <a:latin typeface="Monotype Sorts" pitchFamily="2" charset="2"/>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1066800" y="1598712"/>
            <a:ext cx="7467600" cy="5259288"/>
          </a:xfrm>
        </p:spPr>
        <p:txBody>
          <a:bodyPr/>
          <a:lstStyle/>
          <a:p>
            <a:pPr eaLnBrk="1" hangingPunct="1">
              <a:buClr>
                <a:srgbClr val="FFFFFF"/>
              </a:buClr>
              <a:buSzTx/>
              <a:buFontTx/>
              <a:buChar char="•"/>
            </a:pPr>
            <a:r>
              <a:rPr lang="en-CA" sz="1800" b="1" dirty="0" smtClean="0">
                <a:solidFill>
                  <a:srgbClr val="FFFFFF"/>
                </a:solidFill>
                <a:effectLst/>
                <a:latin typeface="+mj-lt"/>
              </a:rPr>
              <a:t>FREP data is collected at the district level by staff and by contractors using the FREP Visual protocol.</a:t>
            </a:r>
          </a:p>
          <a:p>
            <a:pPr eaLnBrk="1" hangingPunct="1">
              <a:buClr>
                <a:srgbClr val="FFFFFF"/>
              </a:buClr>
              <a:buSzTx/>
              <a:buFontTx/>
              <a:buChar char="•"/>
            </a:pPr>
            <a:endParaRPr lang="en-CA" sz="800" b="1" dirty="0" smtClean="0">
              <a:solidFill>
                <a:srgbClr val="FFFFFF"/>
              </a:solidFill>
              <a:effectLst/>
              <a:latin typeface="Arial" charset="0"/>
            </a:endParaRPr>
          </a:p>
          <a:p>
            <a:pPr eaLnBrk="1" hangingPunct="1">
              <a:buClr>
                <a:srgbClr val="FFFFFF"/>
              </a:buClr>
              <a:buSzTx/>
              <a:buFontTx/>
              <a:buChar char="•"/>
            </a:pPr>
            <a:r>
              <a:rPr lang="en-CA" sz="1800" b="1" dirty="0" smtClean="0">
                <a:solidFill>
                  <a:srgbClr val="FFFFFF"/>
                </a:solidFill>
                <a:effectLst/>
                <a:latin typeface="Arial" charset="0"/>
              </a:rPr>
              <a:t>Sampling results are rolled up regionally and provincially to determine management trends.</a:t>
            </a:r>
          </a:p>
          <a:p>
            <a:pPr eaLnBrk="1" hangingPunct="1">
              <a:buClr>
                <a:srgbClr val="FFFFFF"/>
              </a:buClr>
              <a:buSzTx/>
              <a:buFontTx/>
              <a:buChar char="•"/>
            </a:pPr>
            <a:endParaRPr lang="en-CA" sz="800" b="1" dirty="0" smtClean="0">
              <a:solidFill>
                <a:srgbClr val="FFFFFF"/>
              </a:solidFill>
              <a:effectLst/>
              <a:latin typeface="Arial" charset="0"/>
            </a:endParaRPr>
          </a:p>
          <a:p>
            <a:pPr eaLnBrk="1" hangingPunct="1">
              <a:buClr>
                <a:srgbClr val="FFFFFF"/>
              </a:buClr>
              <a:buSzTx/>
              <a:buFontTx/>
              <a:buChar char="•"/>
            </a:pPr>
            <a:r>
              <a:rPr lang="en-CA" sz="1800" b="1" dirty="0" smtClean="0">
                <a:solidFill>
                  <a:srgbClr val="FFFFFF"/>
                </a:solidFill>
                <a:effectLst/>
                <a:latin typeface="Arial" charset="0"/>
              </a:rPr>
              <a:t>Between 2006-2009 the goal was to learn how successful we were at managing Visuals under the Code.</a:t>
            </a:r>
          </a:p>
          <a:p>
            <a:pPr eaLnBrk="1" hangingPunct="1">
              <a:buClr>
                <a:srgbClr val="FFFFFF"/>
              </a:buClr>
              <a:buFontTx/>
              <a:buNone/>
            </a:pPr>
            <a:endParaRPr lang="en-CA" sz="800" b="1" dirty="0" smtClean="0">
              <a:solidFill>
                <a:srgbClr val="FFFFFF"/>
              </a:solidFill>
              <a:effectLst/>
              <a:latin typeface="Arial" charset="0"/>
            </a:endParaRPr>
          </a:p>
          <a:p>
            <a:pPr eaLnBrk="1" hangingPunct="1">
              <a:spcBef>
                <a:spcPct val="0"/>
              </a:spcBef>
              <a:buClr>
                <a:srgbClr val="FFFFFF"/>
              </a:buClr>
              <a:buSzTx/>
              <a:buFontTx/>
              <a:buChar char="•"/>
            </a:pPr>
            <a:r>
              <a:rPr lang="en-CA" sz="1800" b="1" dirty="0" smtClean="0">
                <a:solidFill>
                  <a:srgbClr val="FFFFFF"/>
                </a:solidFill>
                <a:effectLst/>
                <a:latin typeface="Arial" charset="0"/>
              </a:rPr>
              <a:t>Extension Note #13 presents the results of Code sampling. The conformance rate provincially was 63%.</a:t>
            </a:r>
          </a:p>
          <a:p>
            <a:pPr eaLnBrk="1" hangingPunct="1">
              <a:spcBef>
                <a:spcPct val="0"/>
              </a:spcBef>
              <a:buClr>
                <a:srgbClr val="FFFFFF"/>
              </a:buClr>
              <a:buSzTx/>
              <a:buFontTx/>
              <a:buChar char="•"/>
            </a:pPr>
            <a:endParaRPr lang="en-CA" sz="800" b="1" dirty="0" smtClean="0">
              <a:solidFill>
                <a:srgbClr val="FFFFFF"/>
              </a:solidFill>
              <a:effectLst/>
              <a:latin typeface="Arial" charset="0"/>
            </a:endParaRPr>
          </a:p>
          <a:p>
            <a:pPr eaLnBrk="1" hangingPunct="1">
              <a:spcBef>
                <a:spcPct val="0"/>
              </a:spcBef>
              <a:buClr>
                <a:srgbClr val="FFFFFF"/>
              </a:buClr>
              <a:buSzTx/>
              <a:buFontTx/>
              <a:buChar char="•"/>
            </a:pPr>
            <a:r>
              <a:rPr lang="en-CA" sz="1800" b="1" dirty="0" smtClean="0">
                <a:solidFill>
                  <a:srgbClr val="FFFFFF"/>
                </a:solidFill>
                <a:effectLst/>
                <a:latin typeface="+mj-lt"/>
              </a:rPr>
              <a:t>Between 2009 and 2012 </a:t>
            </a:r>
            <a:r>
              <a:rPr lang="en-CA" sz="1800" b="1" dirty="0" smtClean="0">
                <a:solidFill>
                  <a:srgbClr val="FFFFFF"/>
                </a:solidFill>
                <a:effectLst/>
                <a:latin typeface="Arial" charset="0"/>
              </a:rPr>
              <a:t>the goal was to learn how successful we were at managing Visuals under  FRPA.</a:t>
            </a:r>
          </a:p>
          <a:p>
            <a:pPr eaLnBrk="1" hangingPunct="1">
              <a:spcBef>
                <a:spcPct val="0"/>
              </a:spcBef>
              <a:buClr>
                <a:srgbClr val="FFFFFF"/>
              </a:buClr>
              <a:buSzTx/>
              <a:buFontTx/>
              <a:buChar char="•"/>
            </a:pPr>
            <a:endParaRPr lang="en-CA" sz="800" b="1" dirty="0" smtClean="0">
              <a:solidFill>
                <a:srgbClr val="FFFFFF"/>
              </a:solidFill>
              <a:effectLst/>
              <a:latin typeface="Arial" charset="0"/>
            </a:endParaRPr>
          </a:p>
          <a:p>
            <a:pPr eaLnBrk="1" hangingPunct="1">
              <a:spcBef>
                <a:spcPct val="0"/>
              </a:spcBef>
              <a:buClr>
                <a:srgbClr val="FFFFFF"/>
              </a:buClr>
              <a:buSzTx/>
              <a:buFontTx/>
              <a:buChar char="•"/>
            </a:pPr>
            <a:r>
              <a:rPr lang="en-CA" sz="1800" b="1" dirty="0" smtClean="0">
                <a:solidFill>
                  <a:srgbClr val="FFFFFF"/>
                </a:solidFill>
                <a:effectLst/>
                <a:latin typeface="Arial" charset="0"/>
              </a:rPr>
              <a:t>Extension Note#32 presents the results of FRPA sampling. The conformance rate provincially was 69%. </a:t>
            </a:r>
            <a:endParaRPr lang="en-CA" sz="1800" b="1" dirty="0" smtClean="0">
              <a:latin typeface="Calibri" pitchFamily="34" charset="0"/>
            </a:endParaRPr>
          </a:p>
          <a:p>
            <a:pPr eaLnBrk="1" hangingPunct="1">
              <a:spcBef>
                <a:spcPct val="0"/>
              </a:spcBef>
              <a:buClr>
                <a:srgbClr val="EBC047"/>
              </a:buClr>
              <a:buSzTx/>
              <a:buFontTx/>
              <a:buChar char="•"/>
            </a:pPr>
            <a:endParaRPr lang="en-CA" sz="800" b="1" dirty="0" smtClean="0">
              <a:solidFill>
                <a:schemeClr val="tx2"/>
              </a:solidFill>
              <a:effectLst/>
              <a:latin typeface="Arial" charset="0"/>
            </a:endParaRPr>
          </a:p>
          <a:p>
            <a:pPr eaLnBrk="1" hangingPunct="1">
              <a:spcBef>
                <a:spcPct val="0"/>
              </a:spcBef>
              <a:buClr>
                <a:srgbClr val="EBC047"/>
              </a:buClr>
              <a:buSzTx/>
              <a:buFontTx/>
              <a:buChar char="•"/>
            </a:pPr>
            <a:endParaRPr lang="en-CA" sz="800" b="1" dirty="0" smtClean="0">
              <a:solidFill>
                <a:schemeClr val="tx2"/>
              </a:solidFill>
              <a:effectLst/>
              <a:latin typeface="Arial" charset="0"/>
            </a:endParaRPr>
          </a:p>
          <a:p>
            <a:pPr eaLnBrk="1" hangingPunct="1">
              <a:buFontTx/>
              <a:buChar char="•"/>
            </a:pPr>
            <a:endParaRPr lang="en-CA" sz="2400" b="1" dirty="0" smtClean="0">
              <a:solidFill>
                <a:schemeClr val="tx2"/>
              </a:solidFill>
              <a:effectLst/>
              <a:latin typeface="Arial" charset="0"/>
            </a:endParaRPr>
          </a:p>
          <a:p>
            <a:pPr eaLnBrk="1" hangingPunct="1">
              <a:buFontTx/>
              <a:buNone/>
            </a:pPr>
            <a:endParaRPr lang="en-CA" sz="2400" b="1" dirty="0" smtClean="0">
              <a:solidFill>
                <a:schemeClr val="tx2"/>
              </a:solidFill>
              <a:effectLst/>
              <a:latin typeface="Arial" charset="0"/>
            </a:endParaRPr>
          </a:p>
          <a:p>
            <a:pPr eaLnBrk="1" hangingPunct="1"/>
            <a:endParaRPr lang="en-CA" sz="2400" b="1" dirty="0" smtClean="0">
              <a:solidFill>
                <a:schemeClr val="tx2"/>
              </a:solidFill>
              <a:effectLst/>
              <a:latin typeface="Arial" charset="0"/>
            </a:endParaRPr>
          </a:p>
        </p:txBody>
      </p:sp>
      <p:sp>
        <p:nvSpPr>
          <p:cNvPr id="164868" name="Rectangle 4"/>
          <p:cNvSpPr>
            <a:spLocks noChangeArrowheads="1"/>
          </p:cNvSpPr>
          <p:nvPr/>
        </p:nvSpPr>
        <p:spPr bwMode="auto">
          <a:xfrm>
            <a:off x="0" y="304800"/>
            <a:ext cx="9144000" cy="609600"/>
          </a:xfrm>
          <a:prstGeom prst="rect">
            <a:avLst/>
          </a:prstGeom>
          <a:noFill/>
          <a:ln w="9525">
            <a:noFill/>
            <a:miter lim="800000"/>
            <a:headEnd/>
            <a:tailEnd/>
          </a:ln>
          <a:effectLst/>
        </p:spPr>
        <p:txBody>
          <a:bodyPr lIns="81226" tIns="40613" rIns="81226" bIns="40613"/>
          <a:lstStyle/>
          <a:p>
            <a:pPr algn="ctr">
              <a:defRPr/>
            </a:pPr>
            <a:r>
              <a:rPr lang="en-US" sz="3600" b="1" dirty="0">
                <a:solidFill>
                  <a:srgbClr val="FFCC66"/>
                </a:solidFill>
                <a:effectLst>
                  <a:outerShdw blurRad="38100" dist="38100" dir="2700000" algn="tl">
                    <a:srgbClr val="000000"/>
                  </a:outerShdw>
                </a:effectLst>
                <a:latin typeface="Times New Roman" pitchFamily="18" charset="0"/>
              </a:rPr>
              <a:t>Background</a:t>
            </a:r>
            <a:endParaRPr lang="en-CA" sz="3600" b="1" dirty="0">
              <a:solidFill>
                <a:srgbClr val="FFCC66"/>
              </a:solidFill>
              <a:effectLst>
                <a:outerShdw blurRad="38100" dist="38100" dir="2700000" algn="tl">
                  <a:srgbClr val="000000"/>
                </a:outerShdw>
              </a:effectLst>
              <a:latin typeface="Times New Roman" pitchFamily="18" charset="0"/>
            </a:endParaRPr>
          </a:p>
        </p:txBody>
      </p:sp>
      <p:sp>
        <p:nvSpPr>
          <p:cNvPr id="10246" name="Line 5"/>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pic>
        <p:nvPicPr>
          <p:cNvPr id="79"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1"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6</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C:\Users\jmarc\AppData\Local\Microsoft\Windows\Temporary Internet Files\Content.Word\Visual Quality 2013.jpg"/>
          <p:cNvPicPr>
            <a:picLocks noChangeAspect="1" noChangeArrowheads="1"/>
          </p:cNvPicPr>
          <p:nvPr/>
        </p:nvPicPr>
        <p:blipFill>
          <a:blip r:embed="rId2" cstate="print"/>
          <a:srcRect l="4041" t="18614" r="3481" b="17374"/>
          <a:stretch>
            <a:fillRect/>
          </a:stretch>
        </p:blipFill>
        <p:spPr bwMode="auto">
          <a:xfrm>
            <a:off x="611188" y="1412875"/>
            <a:ext cx="4786312" cy="4322763"/>
          </a:xfrm>
          <a:prstGeom prst="rect">
            <a:avLst/>
          </a:prstGeom>
          <a:noFill/>
          <a:ln w="9525">
            <a:solidFill>
              <a:schemeClr val="bg2"/>
            </a:solidFill>
            <a:miter lim="800000"/>
            <a:headEnd/>
            <a:tailEnd/>
          </a:ln>
        </p:spPr>
      </p:pic>
      <p:pic>
        <p:nvPicPr>
          <p:cNvPr id="15363" name="Picture 5"/>
          <p:cNvPicPr>
            <a:picLocks noChangeAspect="1" noChangeArrowheads="1"/>
          </p:cNvPicPr>
          <p:nvPr/>
        </p:nvPicPr>
        <p:blipFill>
          <a:blip r:embed="rId3" cstate="print"/>
          <a:srcRect l="1953" t="3326" r="2129" b="4526"/>
          <a:stretch>
            <a:fillRect/>
          </a:stretch>
        </p:blipFill>
        <p:spPr bwMode="auto">
          <a:xfrm>
            <a:off x="5856742" y="3642053"/>
            <a:ext cx="2808288" cy="2091997"/>
          </a:xfrm>
          <a:prstGeom prst="rect">
            <a:avLst/>
          </a:prstGeom>
          <a:noFill/>
          <a:ln w="6350">
            <a:solidFill>
              <a:schemeClr val="bg2"/>
            </a:solidFill>
            <a:miter lim="800000"/>
            <a:headEnd/>
            <a:tailEnd/>
          </a:ln>
        </p:spPr>
      </p:pic>
      <p:sp>
        <p:nvSpPr>
          <p:cNvPr id="15364" name="Rectangle 6"/>
          <p:cNvSpPr>
            <a:spLocks noChangeArrowheads="1"/>
          </p:cNvSpPr>
          <p:nvPr/>
        </p:nvSpPr>
        <p:spPr bwMode="auto">
          <a:xfrm>
            <a:off x="5795963" y="1412875"/>
            <a:ext cx="3024187" cy="2246769"/>
          </a:xfrm>
          <a:prstGeom prst="rect">
            <a:avLst/>
          </a:prstGeom>
          <a:noFill/>
          <a:ln w="9525">
            <a:noFill/>
            <a:miter lim="800000"/>
            <a:headEnd/>
            <a:tailEnd/>
          </a:ln>
        </p:spPr>
        <p:txBody>
          <a:bodyPr>
            <a:spAutoFit/>
          </a:bodyPr>
          <a:lstStyle/>
          <a:p>
            <a:r>
              <a:rPr lang="en-US" sz="2000" dirty="0">
                <a:latin typeface="Calibri" pitchFamily="34" charset="0"/>
              </a:rPr>
              <a:t>FREP results indicate a (69%) success rate provincially in meeting legally established VQOs. Actual performance in some </a:t>
            </a:r>
            <a:r>
              <a:rPr lang="en-US" sz="2000" dirty="0" smtClean="0">
                <a:latin typeface="Calibri" pitchFamily="34" charset="0"/>
              </a:rPr>
              <a:t>parts of the province is </a:t>
            </a:r>
            <a:r>
              <a:rPr lang="en-US" sz="2000" dirty="0">
                <a:latin typeface="Calibri" pitchFamily="34" charset="0"/>
              </a:rPr>
              <a:t>far worse.</a:t>
            </a:r>
          </a:p>
        </p:txBody>
      </p:sp>
      <p:sp>
        <p:nvSpPr>
          <p:cNvPr id="10" name="Rectangle 6"/>
          <p:cNvSpPr>
            <a:spLocks noChangeArrowheads="1"/>
          </p:cNvSpPr>
          <p:nvPr/>
        </p:nvSpPr>
        <p:spPr bwMode="auto">
          <a:xfrm>
            <a:off x="-34925" y="259557"/>
            <a:ext cx="9144000" cy="865187"/>
          </a:xfrm>
          <a:prstGeom prst="rect">
            <a:avLst/>
          </a:prstGeom>
          <a:noFill/>
          <a:ln w="9525">
            <a:noFill/>
            <a:miter lim="800000"/>
            <a:headEnd/>
            <a:tailEnd/>
          </a:ln>
          <a:effectLst/>
        </p:spPr>
        <p:txBody>
          <a:bodyPr/>
          <a:lstStyle/>
          <a:p>
            <a:pPr marL="2800350" lvl="5" indent="-514350">
              <a:lnSpc>
                <a:spcPct val="90000"/>
              </a:lnSpc>
              <a:spcBef>
                <a:spcPct val="20000"/>
              </a:spcBef>
              <a:buClr>
                <a:srgbClr val="FFC000"/>
              </a:buClr>
              <a:defRPr/>
            </a:pPr>
            <a:r>
              <a:rPr lang="en-CA" sz="3600" b="1" dirty="0" smtClean="0">
                <a:solidFill>
                  <a:srgbClr val="FFCC66"/>
                </a:solidFill>
                <a:effectLst>
                  <a:outerShdw blurRad="38100" dist="38100" dir="2700000" algn="tl">
                    <a:srgbClr val="000000"/>
                  </a:outerShdw>
                </a:effectLst>
                <a:latin typeface="Times New Roman" pitchFamily="18" charset="0"/>
                <a:cs typeface="Times New Roman" pitchFamily="18" charset="0"/>
              </a:rPr>
              <a:t>Visual Monitoring Results</a:t>
            </a:r>
            <a:endParaRPr lang="en-CA" sz="3600" dirty="0">
              <a:solidFill>
                <a:srgbClr val="FFCC66"/>
              </a:solidFill>
              <a:effectLst>
                <a:outerShdw blurRad="38100" dist="38100" dir="2700000" algn="tl">
                  <a:srgbClr val="000000"/>
                </a:outerShdw>
              </a:effectLst>
              <a:latin typeface="Times New Roman" pitchFamily="18" charset="0"/>
              <a:cs typeface="Times New Roman" pitchFamily="18" charset="0"/>
            </a:endParaRPr>
          </a:p>
        </p:txBody>
      </p:sp>
      <p:sp>
        <p:nvSpPr>
          <p:cNvPr id="12" name="Oval 11"/>
          <p:cNvSpPr/>
          <p:nvPr/>
        </p:nvSpPr>
        <p:spPr>
          <a:xfrm>
            <a:off x="3875088" y="2143125"/>
            <a:ext cx="1441450" cy="2873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cxnSp>
        <p:nvCxnSpPr>
          <p:cNvPr id="14" name="Straight Connector 13"/>
          <p:cNvCxnSpPr/>
          <p:nvPr/>
        </p:nvCxnSpPr>
        <p:spPr>
          <a:xfrm flipV="1">
            <a:off x="1600200" y="3006725"/>
            <a:ext cx="3960813" cy="792163"/>
          </a:xfrm>
          <a:prstGeom prst="line">
            <a:avLst/>
          </a:prstGeom>
          <a:ln w="19050">
            <a:solidFill>
              <a:srgbClr val="FFCC6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132138" y="3016250"/>
            <a:ext cx="2447925" cy="1349375"/>
          </a:xfrm>
          <a:prstGeom prst="line">
            <a:avLst/>
          </a:prstGeom>
          <a:ln w="19050">
            <a:solidFill>
              <a:srgbClr val="FFCC6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4572000" y="3030538"/>
            <a:ext cx="989013" cy="1828800"/>
          </a:xfrm>
          <a:prstGeom prst="line">
            <a:avLst/>
          </a:prstGeom>
          <a:ln w="19050">
            <a:solidFill>
              <a:srgbClr val="FFCC66"/>
            </a:solidFill>
          </a:ln>
        </p:spPr>
        <p:style>
          <a:lnRef idx="1">
            <a:schemeClr val="accent1"/>
          </a:lnRef>
          <a:fillRef idx="0">
            <a:schemeClr val="accent1"/>
          </a:fillRef>
          <a:effectRef idx="0">
            <a:schemeClr val="accent1"/>
          </a:effectRef>
          <a:fontRef idx="minor">
            <a:schemeClr val="tx1"/>
          </a:fontRef>
        </p:style>
      </p:cxnSp>
      <p:sp>
        <p:nvSpPr>
          <p:cNvPr id="20" name="Left Brace 19"/>
          <p:cNvSpPr/>
          <p:nvPr/>
        </p:nvSpPr>
        <p:spPr>
          <a:xfrm>
            <a:off x="5641975" y="2728913"/>
            <a:ext cx="215900" cy="574675"/>
          </a:xfrm>
          <a:prstGeom prst="leftBrace">
            <a:avLst/>
          </a:prstGeom>
          <a:ln w="25400">
            <a:solidFill>
              <a:srgbClr val="FFCC66"/>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dirty="0"/>
          </a:p>
        </p:txBody>
      </p:sp>
      <p:pic>
        <p:nvPicPr>
          <p:cNvPr id="15" name="Picture 5" descr="BCID_BPOE_V_RGB_rev"/>
          <p:cNvPicPr>
            <a:picLocks noChangeAspect="1" noChangeArrowheads="1"/>
          </p:cNvPicPr>
          <p:nvPr/>
        </p:nvPicPr>
        <p:blipFill>
          <a:blip r:embed="rId4"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17"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7</a:t>
            </a:r>
            <a:endParaRPr lang="en-GB" sz="1400" dirty="0">
              <a:latin typeface="Monotype Sorts" pitchFamily="2" charset="2"/>
            </a:endParaRPr>
          </a:p>
        </p:txBody>
      </p:sp>
      <p:sp>
        <p:nvSpPr>
          <p:cNvPr id="19" name="Line 5"/>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0"/>
          <p:cNvPicPr>
            <a:picLocks noChangeAspect="1" noChangeArrowheads="1"/>
          </p:cNvPicPr>
          <p:nvPr/>
        </p:nvPicPr>
        <p:blipFill>
          <a:blip r:embed="rId2" cstate="print"/>
          <a:srcRect/>
          <a:stretch>
            <a:fillRect/>
          </a:stretch>
        </p:blipFill>
        <p:spPr bwMode="auto">
          <a:xfrm>
            <a:off x="5330825" y="1196975"/>
            <a:ext cx="3167063" cy="2081213"/>
          </a:xfrm>
          <a:prstGeom prst="rect">
            <a:avLst/>
          </a:prstGeom>
          <a:noFill/>
          <a:ln w="12700">
            <a:solidFill>
              <a:srgbClr val="FFFFFF"/>
            </a:solidFill>
            <a:miter lim="800000"/>
            <a:headEnd/>
            <a:tailEnd/>
          </a:ln>
        </p:spPr>
      </p:pic>
      <p:pic>
        <p:nvPicPr>
          <p:cNvPr id="16387" name="Picture 12"/>
          <p:cNvPicPr>
            <a:picLocks noChangeAspect="1" noChangeArrowheads="1"/>
          </p:cNvPicPr>
          <p:nvPr/>
        </p:nvPicPr>
        <p:blipFill>
          <a:blip r:embed="rId3" cstate="print"/>
          <a:srcRect/>
          <a:stretch>
            <a:fillRect/>
          </a:stretch>
        </p:blipFill>
        <p:spPr bwMode="auto">
          <a:xfrm>
            <a:off x="5345113" y="3429000"/>
            <a:ext cx="3187700" cy="2232025"/>
          </a:xfrm>
          <a:prstGeom prst="rect">
            <a:avLst/>
          </a:prstGeom>
          <a:noFill/>
          <a:ln w="12700">
            <a:solidFill>
              <a:schemeClr val="tx1"/>
            </a:solidFill>
            <a:miter lim="800000"/>
            <a:headEnd/>
            <a:tailEnd/>
          </a:ln>
        </p:spPr>
      </p:pic>
      <p:sp>
        <p:nvSpPr>
          <p:cNvPr id="16388" name="Rectangle 8"/>
          <p:cNvSpPr>
            <a:spLocks noChangeArrowheads="1"/>
          </p:cNvSpPr>
          <p:nvPr/>
        </p:nvSpPr>
        <p:spPr bwMode="auto">
          <a:xfrm>
            <a:off x="755650" y="4149725"/>
            <a:ext cx="4464050" cy="1200150"/>
          </a:xfrm>
          <a:prstGeom prst="rect">
            <a:avLst/>
          </a:prstGeom>
          <a:noFill/>
          <a:ln w="9525">
            <a:noFill/>
            <a:miter lim="800000"/>
            <a:headEnd/>
            <a:tailEnd/>
          </a:ln>
        </p:spPr>
        <p:txBody>
          <a:bodyPr>
            <a:spAutoFit/>
          </a:bodyPr>
          <a:lstStyle/>
          <a:p>
            <a:r>
              <a:rPr lang="en-CA" sz="1800" b="1" dirty="0">
                <a:solidFill>
                  <a:srgbClr val="FFCC66"/>
                </a:solidFill>
                <a:latin typeface="Arial" charset="0"/>
                <a:cs typeface="Arial" charset="0"/>
              </a:rPr>
              <a:t>Retention VQOs on highly sensitive landscapes are achieved 56% of the time. Partial Retention is achieved 64% of the time.</a:t>
            </a:r>
          </a:p>
        </p:txBody>
      </p:sp>
      <p:graphicFrame>
        <p:nvGraphicFramePr>
          <p:cNvPr id="8" name="Chart 7"/>
          <p:cNvGraphicFramePr/>
          <p:nvPr/>
        </p:nvGraphicFramePr>
        <p:xfrm>
          <a:off x="755576" y="1484784"/>
          <a:ext cx="3672408" cy="2376264"/>
        </p:xfrm>
        <a:graphic>
          <a:graphicData uri="http://schemas.openxmlformats.org/drawingml/2006/chart">
            <c:chart xmlns:c="http://schemas.openxmlformats.org/drawingml/2006/chart" xmlns:r="http://schemas.openxmlformats.org/officeDocument/2006/relationships" r:id="rId4"/>
          </a:graphicData>
        </a:graphic>
      </p:graphicFrame>
      <p:sp>
        <p:nvSpPr>
          <p:cNvPr id="9" name="Oval 8"/>
          <p:cNvSpPr/>
          <p:nvPr/>
        </p:nvSpPr>
        <p:spPr>
          <a:xfrm>
            <a:off x="1670050" y="2371725"/>
            <a:ext cx="317500" cy="28892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0" name="Oval 9"/>
          <p:cNvSpPr/>
          <p:nvPr/>
        </p:nvSpPr>
        <p:spPr>
          <a:xfrm>
            <a:off x="2249488" y="2247900"/>
            <a:ext cx="317500" cy="28892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1" name="Rectangle 2"/>
          <p:cNvSpPr txBox="1">
            <a:spLocks noChangeArrowheads="1"/>
          </p:cNvSpPr>
          <p:nvPr/>
        </p:nvSpPr>
        <p:spPr bwMode="auto">
          <a:xfrm>
            <a:off x="0" y="260350"/>
            <a:ext cx="9144000" cy="1143000"/>
          </a:xfrm>
          <a:prstGeom prst="rect">
            <a:avLst/>
          </a:prstGeom>
          <a:ln>
            <a:miter lim="800000"/>
            <a:headEnd/>
            <a:tailEnd/>
          </a:ln>
        </p:spPr>
        <p:txBody>
          <a:bodyPr/>
          <a:lstStyle/>
          <a:p>
            <a:pPr marL="514350" indent="-514350" algn="ctr">
              <a:defRPr/>
            </a:pPr>
            <a:r>
              <a:rPr lang="en-CA" sz="3600" b="1" kern="0" dirty="0" smtClean="0">
                <a:solidFill>
                  <a:srgbClr val="FFCC66"/>
                </a:solidFill>
                <a:effectLst>
                  <a:outerShdw blurRad="38100" dist="38100" dir="2700000" algn="tl">
                    <a:srgbClr val="000000"/>
                  </a:outerShdw>
                </a:effectLst>
                <a:latin typeface="Times New Roman" pitchFamily="18" charset="0"/>
                <a:ea typeface="+mj-ea"/>
                <a:cs typeface="+mj-cs"/>
              </a:rPr>
              <a:t>Visual </a:t>
            </a:r>
            <a:r>
              <a:rPr lang="en-CA" sz="3600" b="1" kern="0" dirty="0">
                <a:solidFill>
                  <a:srgbClr val="FFCC66"/>
                </a:solidFill>
                <a:effectLst>
                  <a:outerShdw blurRad="38100" dist="38100" dir="2700000" algn="tl">
                    <a:srgbClr val="000000"/>
                  </a:outerShdw>
                </a:effectLst>
                <a:latin typeface="Times New Roman" pitchFamily="18" charset="0"/>
                <a:ea typeface="+mj-ea"/>
                <a:cs typeface="+mj-cs"/>
              </a:rPr>
              <a:t>Monitoring Results</a:t>
            </a:r>
          </a:p>
        </p:txBody>
      </p:sp>
      <p:sp>
        <p:nvSpPr>
          <p:cNvPr id="14" name="TextBox 13"/>
          <p:cNvSpPr txBox="1"/>
          <p:nvPr/>
        </p:nvSpPr>
        <p:spPr>
          <a:xfrm>
            <a:off x="5326063" y="2971800"/>
            <a:ext cx="950912" cy="307975"/>
          </a:xfrm>
          <a:prstGeom prst="rect">
            <a:avLst/>
          </a:prstGeom>
          <a:noFill/>
        </p:spPr>
        <p:txBody>
          <a:bodyPr wrap="none">
            <a:spAutoFit/>
          </a:bodyPr>
          <a:lstStyle/>
          <a:p>
            <a:pPr>
              <a:defRPr/>
            </a:pPr>
            <a:r>
              <a:rPr lang="en-CA" sz="1400" dirty="0">
                <a:latin typeface="+mn-lt"/>
              </a:rPr>
              <a:t>Retention</a:t>
            </a:r>
          </a:p>
        </p:txBody>
      </p:sp>
      <p:sp>
        <p:nvSpPr>
          <p:cNvPr id="15" name="TextBox 14"/>
          <p:cNvSpPr txBox="1"/>
          <p:nvPr/>
        </p:nvSpPr>
        <p:spPr>
          <a:xfrm>
            <a:off x="5349875" y="5348288"/>
            <a:ext cx="1508125" cy="307975"/>
          </a:xfrm>
          <a:prstGeom prst="rect">
            <a:avLst/>
          </a:prstGeom>
          <a:noFill/>
        </p:spPr>
        <p:txBody>
          <a:bodyPr wrap="none">
            <a:spAutoFit/>
          </a:bodyPr>
          <a:lstStyle/>
          <a:p>
            <a:pPr>
              <a:defRPr/>
            </a:pPr>
            <a:r>
              <a:rPr lang="en-CA" sz="1400" dirty="0">
                <a:latin typeface="+mn-lt"/>
              </a:rPr>
              <a:t>Partial Retention</a:t>
            </a:r>
          </a:p>
        </p:txBody>
      </p:sp>
      <p:sp>
        <p:nvSpPr>
          <p:cNvPr id="16397" name="Text Box 77"/>
          <p:cNvSpPr txBox="1">
            <a:spLocks noChangeArrowheads="1"/>
          </p:cNvSpPr>
          <p:nvPr/>
        </p:nvSpPr>
        <p:spPr bwMode="auto">
          <a:xfrm>
            <a:off x="8763000" y="6400800"/>
            <a:ext cx="381000" cy="307975"/>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8</a:t>
            </a:r>
            <a:endParaRPr lang="en-GB" sz="1400" dirty="0"/>
          </a:p>
        </p:txBody>
      </p:sp>
      <p:pic>
        <p:nvPicPr>
          <p:cNvPr id="16" name="Picture 5" descr="BCID_BPOE_V_RGB_rev"/>
          <p:cNvPicPr>
            <a:picLocks noChangeAspect="1" noChangeArrowheads="1"/>
          </p:cNvPicPr>
          <p:nvPr/>
        </p:nvPicPr>
        <p:blipFill>
          <a:blip r:embed="rId5"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17" name="Line 5"/>
          <p:cNvSpPr>
            <a:spLocks noChangeShapeType="1"/>
          </p:cNvSpPr>
          <p:nvPr/>
        </p:nvSpPr>
        <p:spPr bwMode="auto">
          <a:xfrm>
            <a:off x="228600" y="1066800"/>
            <a:ext cx="8686800" cy="0"/>
          </a:xfrm>
          <a:prstGeom prst="line">
            <a:avLst/>
          </a:prstGeom>
          <a:noFill/>
          <a:ln w="25400">
            <a:solidFill>
              <a:srgbClr val="EBC047"/>
            </a:solidFill>
            <a:round/>
            <a:headEnd/>
            <a:tailEnd/>
          </a:ln>
        </p:spPr>
        <p:txBody>
          <a:bodyPr/>
          <a:lstStyle/>
          <a:p>
            <a:endParaRPr lang="en-CA"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76"/>
          <p:cNvSpPr>
            <a:spLocks noChangeArrowheads="1"/>
          </p:cNvSpPr>
          <p:nvPr/>
        </p:nvSpPr>
        <p:spPr bwMode="auto">
          <a:xfrm>
            <a:off x="1042988" y="1536700"/>
            <a:ext cx="7489825" cy="3784600"/>
          </a:xfrm>
          <a:prstGeom prst="rect">
            <a:avLst/>
          </a:prstGeom>
          <a:noFill/>
          <a:ln w="9525">
            <a:noFill/>
            <a:miter lim="800000"/>
            <a:headEnd/>
            <a:tailEnd/>
          </a:ln>
        </p:spPr>
        <p:txBody>
          <a:bodyPr anchor="ctr">
            <a:spAutoFit/>
          </a:bodyPr>
          <a:lstStyle/>
          <a:p>
            <a:pPr marL="342900" indent="-342900">
              <a:tabLst>
                <a:tab pos="228600" algn="l"/>
              </a:tabLst>
            </a:pPr>
            <a:r>
              <a:rPr lang="en-US" sz="2000" b="1" dirty="0">
                <a:solidFill>
                  <a:srgbClr val="FFFFFF"/>
                </a:solidFill>
                <a:latin typeface="Arial" charset="0"/>
              </a:rPr>
              <a:t>The visual evaluation approach assesses </a:t>
            </a:r>
            <a:r>
              <a:rPr lang="en-US" sz="2000" b="1" u="sng" dirty="0">
                <a:solidFill>
                  <a:srgbClr val="FFFFFF"/>
                </a:solidFill>
                <a:latin typeface="Arial" charset="0"/>
              </a:rPr>
              <a:t>each view</a:t>
            </a:r>
            <a:r>
              <a:rPr lang="en-US" sz="2000" b="1" dirty="0">
                <a:solidFill>
                  <a:srgbClr val="FFFFFF"/>
                </a:solidFill>
                <a:latin typeface="Arial" charset="0"/>
              </a:rPr>
              <a:t> using two independent measures:</a:t>
            </a:r>
          </a:p>
          <a:p>
            <a:pPr marL="342900" indent="-342900">
              <a:tabLst>
                <a:tab pos="228600" algn="l"/>
              </a:tabLst>
            </a:pPr>
            <a:endParaRPr lang="en-CA" sz="2000" b="1" dirty="0">
              <a:solidFill>
                <a:srgbClr val="FFFFFF"/>
              </a:solidFill>
              <a:latin typeface="Arial" charset="0"/>
            </a:endParaRPr>
          </a:p>
          <a:p>
            <a:pPr marL="342900" indent="-342900">
              <a:buFontTx/>
              <a:buAutoNum type="arabicPeriod"/>
              <a:tabLst>
                <a:tab pos="228600" algn="l"/>
              </a:tabLst>
            </a:pPr>
            <a:r>
              <a:rPr lang="en-US" sz="2000" b="1" dirty="0">
                <a:solidFill>
                  <a:srgbClr val="FFFFFF"/>
                </a:solidFill>
                <a:latin typeface="Arial" charset="0"/>
              </a:rPr>
              <a:t>the basic definition for each category of alteration (VQO)  is evaluated through an ocular assessment and;</a:t>
            </a:r>
          </a:p>
          <a:p>
            <a:pPr marL="342900" indent="-342900">
              <a:tabLst>
                <a:tab pos="228600" algn="l"/>
              </a:tabLst>
            </a:pPr>
            <a:endParaRPr lang="en-CA" sz="2000" b="1" dirty="0">
              <a:solidFill>
                <a:srgbClr val="FFFFFF"/>
              </a:solidFill>
              <a:latin typeface="Arial" charset="0"/>
            </a:endParaRPr>
          </a:p>
          <a:p>
            <a:pPr marL="342900" indent="-342900">
              <a:buFontTx/>
              <a:buAutoNum type="arabicPeriod" startAt="2"/>
              <a:tabLst>
                <a:tab pos="228600" algn="l"/>
              </a:tabLst>
            </a:pPr>
            <a:r>
              <a:rPr lang="en-US" sz="2000" b="1" dirty="0">
                <a:solidFill>
                  <a:srgbClr val="FFFFFF"/>
                </a:solidFill>
                <a:latin typeface="Arial" charset="0"/>
              </a:rPr>
              <a:t>the perspective percent alteration and design elements are assessed using standards and criteria derived through research.</a:t>
            </a:r>
          </a:p>
          <a:p>
            <a:pPr marL="342900" indent="-342900">
              <a:tabLst>
                <a:tab pos="228600" algn="l"/>
              </a:tabLst>
            </a:pPr>
            <a:endParaRPr lang="en-CA" sz="2000" b="1" dirty="0">
              <a:solidFill>
                <a:srgbClr val="FFFFFF"/>
              </a:solidFill>
              <a:latin typeface="Arial" charset="0"/>
            </a:endParaRPr>
          </a:p>
          <a:p>
            <a:pPr marL="342900" indent="-342900">
              <a:tabLst>
                <a:tab pos="228600" algn="l"/>
              </a:tabLst>
            </a:pPr>
            <a:r>
              <a:rPr lang="en-US" sz="2000" b="1" dirty="0">
                <a:solidFill>
                  <a:srgbClr val="FFFFFF"/>
                </a:solidFill>
                <a:latin typeface="Arial" charset="0"/>
              </a:rPr>
              <a:t>The two measures are combined to determine a final rating.</a:t>
            </a:r>
          </a:p>
          <a:p>
            <a:pPr marL="342900" indent="-342900">
              <a:tabLst>
                <a:tab pos="228600" algn="l"/>
              </a:tabLst>
            </a:pPr>
            <a:endParaRPr lang="en-CA" sz="2000" b="1" dirty="0">
              <a:solidFill>
                <a:schemeClr val="tx2"/>
              </a:solidFill>
              <a:latin typeface="Arial" charset="0"/>
            </a:endParaRPr>
          </a:p>
        </p:txBody>
      </p:sp>
      <p:sp>
        <p:nvSpPr>
          <p:cNvPr id="72781" name="Rectangle 77"/>
          <p:cNvSpPr>
            <a:spLocks noChangeArrowheads="1"/>
          </p:cNvSpPr>
          <p:nvPr/>
        </p:nvSpPr>
        <p:spPr bwMode="auto">
          <a:xfrm>
            <a:off x="1447800" y="304800"/>
            <a:ext cx="6324600" cy="609600"/>
          </a:xfrm>
          <a:prstGeom prst="rect">
            <a:avLst/>
          </a:prstGeom>
          <a:noFill/>
          <a:ln w="9525">
            <a:noFill/>
            <a:miter lim="800000"/>
            <a:headEnd/>
            <a:tailEnd/>
          </a:ln>
          <a:effectLst/>
        </p:spPr>
        <p:txBody>
          <a:bodyPr lIns="81226" tIns="40613" rIns="81226" bIns="40613"/>
          <a:lstStyle/>
          <a:p>
            <a:pPr algn="ctr">
              <a:defRPr/>
            </a:pPr>
            <a:r>
              <a:rPr lang="en-US" sz="3600" b="1" dirty="0">
                <a:solidFill>
                  <a:schemeClr val="hlink"/>
                </a:solidFill>
                <a:effectLst>
                  <a:outerShdw blurRad="38100" dist="38100" dir="2700000" algn="tl">
                    <a:srgbClr val="000000"/>
                  </a:outerShdw>
                </a:effectLst>
                <a:latin typeface="Times New Roman" pitchFamily="18" charset="0"/>
              </a:rPr>
              <a:t>Visual Evaluation Procedures</a:t>
            </a:r>
            <a:endParaRPr lang="en-CA" sz="3600" b="1" dirty="0">
              <a:solidFill>
                <a:schemeClr val="hlink"/>
              </a:solidFill>
              <a:effectLst>
                <a:outerShdw blurRad="38100" dist="38100" dir="2700000" algn="tl">
                  <a:srgbClr val="000000"/>
                </a:outerShdw>
              </a:effectLst>
              <a:latin typeface="Times New Roman" pitchFamily="18" charset="0"/>
            </a:endParaRPr>
          </a:p>
        </p:txBody>
      </p:sp>
      <p:sp>
        <p:nvSpPr>
          <p:cNvPr id="13318" name="Line 77"/>
          <p:cNvSpPr>
            <a:spLocks noChangeShapeType="1"/>
          </p:cNvSpPr>
          <p:nvPr/>
        </p:nvSpPr>
        <p:spPr bwMode="auto">
          <a:xfrm>
            <a:off x="228600" y="1160463"/>
            <a:ext cx="8686800" cy="0"/>
          </a:xfrm>
          <a:prstGeom prst="line">
            <a:avLst/>
          </a:prstGeom>
          <a:noFill/>
          <a:ln w="25400">
            <a:solidFill>
              <a:srgbClr val="EBC047"/>
            </a:solidFill>
            <a:round/>
            <a:headEnd/>
            <a:tailEnd/>
          </a:ln>
        </p:spPr>
        <p:txBody>
          <a:bodyPr/>
          <a:lstStyle/>
          <a:p>
            <a:endParaRPr lang="en-CA" dirty="0"/>
          </a:p>
        </p:txBody>
      </p:sp>
      <p:pic>
        <p:nvPicPr>
          <p:cNvPr id="79"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1"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9</a:t>
            </a:r>
            <a:endParaRPr lang="en-GB" sz="1400" dirty="0">
              <a:latin typeface="Monotype Sorts" pitchFamily="2" charset="2"/>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ext Box 2"/>
          <p:cNvSpPr txBox="1">
            <a:spLocks noChangeArrowheads="1"/>
          </p:cNvSpPr>
          <p:nvPr/>
        </p:nvSpPr>
        <p:spPr bwMode="auto">
          <a:xfrm>
            <a:off x="0" y="333375"/>
            <a:ext cx="9144000" cy="641350"/>
          </a:xfrm>
          <a:prstGeom prst="rect">
            <a:avLst/>
          </a:prstGeom>
          <a:noFill/>
          <a:ln w="9525">
            <a:noFill/>
            <a:miter lim="800000"/>
            <a:headEnd/>
            <a:tailEnd/>
          </a:ln>
          <a:effectLst/>
        </p:spPr>
        <p:txBody>
          <a:bodyPr>
            <a:spAutoFit/>
          </a:bodyPr>
          <a:lstStyle/>
          <a:p>
            <a:pPr algn="ctr">
              <a:spcBef>
                <a:spcPct val="50000"/>
              </a:spcBef>
              <a:defRPr/>
            </a:pPr>
            <a:r>
              <a:rPr lang="en-GB" sz="3600" b="1" dirty="0">
                <a:solidFill>
                  <a:srgbClr val="EBC047"/>
                </a:solidFill>
                <a:effectLst>
                  <a:outerShdw blurRad="38100" dist="38100" dir="2700000" algn="tl">
                    <a:srgbClr val="000000"/>
                  </a:outerShdw>
                </a:effectLst>
                <a:latin typeface="Times New Roman" pitchFamily="18" charset="0"/>
              </a:rPr>
              <a:t>Visual</a:t>
            </a:r>
            <a:r>
              <a:rPr lang="en-GB" sz="3600" b="1" dirty="0">
                <a:solidFill>
                  <a:srgbClr val="FF9D0D"/>
                </a:solidFill>
                <a:effectLst>
                  <a:outerShdw blurRad="38100" dist="38100" dir="2700000" algn="tl">
                    <a:srgbClr val="000000"/>
                  </a:outerShdw>
                </a:effectLst>
                <a:latin typeface="Times New Roman" pitchFamily="18" charset="0"/>
              </a:rPr>
              <a:t> </a:t>
            </a:r>
            <a:r>
              <a:rPr lang="en-GB" sz="3600" b="1" dirty="0">
                <a:solidFill>
                  <a:srgbClr val="EBC047"/>
                </a:solidFill>
                <a:effectLst>
                  <a:outerShdw blurRad="38100" dist="38100" dir="2700000" algn="tl">
                    <a:srgbClr val="000000"/>
                  </a:outerShdw>
                </a:effectLst>
                <a:latin typeface="Times New Roman" pitchFamily="18" charset="0"/>
              </a:rPr>
              <a:t>Quality Objectives</a:t>
            </a:r>
          </a:p>
        </p:txBody>
      </p:sp>
      <p:sp>
        <p:nvSpPr>
          <p:cNvPr id="14339" name="Rectangle 3"/>
          <p:cNvSpPr>
            <a:spLocks noChangeArrowheads="1"/>
          </p:cNvSpPr>
          <p:nvPr/>
        </p:nvSpPr>
        <p:spPr bwMode="auto">
          <a:xfrm>
            <a:off x="611188" y="1447800"/>
            <a:ext cx="8137525" cy="2400657"/>
          </a:xfrm>
          <a:prstGeom prst="rect">
            <a:avLst/>
          </a:prstGeom>
          <a:noFill/>
          <a:ln w="9525">
            <a:noFill/>
            <a:miter lim="800000"/>
            <a:headEnd/>
            <a:tailEnd/>
          </a:ln>
        </p:spPr>
        <p:txBody>
          <a:bodyPr>
            <a:spAutoFit/>
          </a:bodyPr>
          <a:lstStyle/>
          <a:p>
            <a:r>
              <a:rPr lang="en-GB" sz="2000" dirty="0">
                <a:solidFill>
                  <a:srgbClr val="FFFFFF"/>
                </a:solidFill>
                <a:latin typeface="Arial" charset="0"/>
              </a:rPr>
              <a:t>VQOs are management objectives established by the DM under the Government Action Regulation Sect </a:t>
            </a:r>
            <a:r>
              <a:rPr lang="en-GB" sz="2000" dirty="0" smtClean="0">
                <a:solidFill>
                  <a:srgbClr val="FFFFFF"/>
                </a:solidFill>
                <a:latin typeface="Arial" charset="0"/>
              </a:rPr>
              <a:t>7(2), grandparented from the Code, or set in Higher Level Plans. </a:t>
            </a:r>
            <a:r>
              <a:rPr lang="en-GB" sz="2000" dirty="0">
                <a:solidFill>
                  <a:srgbClr val="FFFFFF"/>
                </a:solidFill>
                <a:latin typeface="Arial" charset="0"/>
              </a:rPr>
              <a:t>They are used to reflect society’s desired level of visual quality on the landscape.</a:t>
            </a:r>
          </a:p>
          <a:p>
            <a:endParaRPr lang="en-GB" sz="1000" dirty="0">
              <a:solidFill>
                <a:srgbClr val="FFFFFF"/>
              </a:solidFill>
              <a:latin typeface="Arial" charset="0"/>
            </a:endParaRPr>
          </a:p>
          <a:p>
            <a:r>
              <a:rPr lang="en-GB" sz="2000" dirty="0">
                <a:solidFill>
                  <a:srgbClr val="FFFFFF"/>
                </a:solidFill>
                <a:latin typeface="Arial" charset="0"/>
              </a:rPr>
              <a:t>The Forest Planning and Practices Regulation S.1.1 defines 5 categories of alteration: Preservation, Retention, Partial Retention, Modification &amp; Maximum Modification.</a:t>
            </a:r>
            <a:endParaRPr lang="en-CA" sz="2000" dirty="0">
              <a:solidFill>
                <a:srgbClr val="FFFFFF"/>
              </a:solidFill>
              <a:latin typeface="Arial" charset="0"/>
            </a:endParaRPr>
          </a:p>
        </p:txBody>
      </p:sp>
      <p:pic>
        <p:nvPicPr>
          <p:cNvPr id="14340" name="Picture 4" descr="VR-0110"/>
          <p:cNvPicPr>
            <a:picLocks noChangeAspect="1" noChangeArrowheads="1"/>
          </p:cNvPicPr>
          <p:nvPr/>
        </p:nvPicPr>
        <p:blipFill>
          <a:blip r:embed="rId2" cstate="print">
            <a:lum bright="12000"/>
          </a:blip>
          <a:srcRect/>
          <a:stretch>
            <a:fillRect/>
          </a:stretch>
        </p:blipFill>
        <p:spPr bwMode="auto">
          <a:xfrm>
            <a:off x="6083300" y="3981450"/>
            <a:ext cx="2592388" cy="1733550"/>
          </a:xfrm>
          <a:prstGeom prst="rect">
            <a:avLst/>
          </a:prstGeom>
          <a:noFill/>
          <a:ln w="9525">
            <a:solidFill>
              <a:srgbClr val="FF9D0D"/>
            </a:solidFill>
            <a:miter lim="800000"/>
            <a:headEnd/>
            <a:tailEnd/>
          </a:ln>
        </p:spPr>
      </p:pic>
      <p:pic>
        <p:nvPicPr>
          <p:cNvPr id="14341" name="Picture 78" descr="Slide 49"/>
          <p:cNvPicPr>
            <a:picLocks noChangeAspect="1" noChangeArrowheads="1"/>
          </p:cNvPicPr>
          <p:nvPr/>
        </p:nvPicPr>
        <p:blipFill>
          <a:blip r:embed="rId3" cstate="print">
            <a:lum bright="6000"/>
          </a:blip>
          <a:srcRect/>
          <a:stretch>
            <a:fillRect/>
          </a:stretch>
        </p:blipFill>
        <p:spPr bwMode="auto">
          <a:xfrm>
            <a:off x="684213" y="3983038"/>
            <a:ext cx="2592387" cy="1731962"/>
          </a:xfrm>
          <a:prstGeom prst="rect">
            <a:avLst/>
          </a:prstGeom>
          <a:noFill/>
          <a:ln w="9525">
            <a:solidFill>
              <a:srgbClr val="FF9D0D"/>
            </a:solidFill>
            <a:miter lim="800000"/>
            <a:headEnd/>
            <a:tailEnd/>
          </a:ln>
        </p:spPr>
      </p:pic>
      <p:pic>
        <p:nvPicPr>
          <p:cNvPr id="14342" name="Picture 79" descr="027"/>
          <p:cNvPicPr>
            <a:picLocks noChangeAspect="1" noChangeArrowheads="1"/>
          </p:cNvPicPr>
          <p:nvPr/>
        </p:nvPicPr>
        <p:blipFill>
          <a:blip r:embed="rId4" cstate="print"/>
          <a:srcRect/>
          <a:stretch>
            <a:fillRect/>
          </a:stretch>
        </p:blipFill>
        <p:spPr bwMode="auto">
          <a:xfrm>
            <a:off x="3392488" y="3990975"/>
            <a:ext cx="2590800" cy="1724025"/>
          </a:xfrm>
          <a:prstGeom prst="rect">
            <a:avLst/>
          </a:prstGeom>
          <a:noFill/>
          <a:ln w="9525">
            <a:solidFill>
              <a:srgbClr val="FF9D0D"/>
            </a:solidFill>
            <a:miter lim="800000"/>
            <a:headEnd/>
            <a:tailEnd/>
          </a:ln>
        </p:spPr>
      </p:pic>
      <p:sp>
        <p:nvSpPr>
          <p:cNvPr id="14343" name="Text Box 80"/>
          <p:cNvSpPr txBox="1">
            <a:spLocks noChangeArrowheads="1"/>
          </p:cNvSpPr>
          <p:nvPr/>
        </p:nvSpPr>
        <p:spPr bwMode="auto">
          <a:xfrm>
            <a:off x="684213" y="5805488"/>
            <a:ext cx="2519362" cy="366712"/>
          </a:xfrm>
          <a:prstGeom prst="rect">
            <a:avLst/>
          </a:prstGeom>
          <a:noFill/>
          <a:ln w="9525">
            <a:noFill/>
            <a:miter lim="800000"/>
            <a:headEnd/>
            <a:tailEnd/>
          </a:ln>
        </p:spPr>
        <p:txBody>
          <a:bodyPr>
            <a:spAutoFit/>
          </a:bodyPr>
          <a:lstStyle/>
          <a:p>
            <a:pPr algn="ctr">
              <a:spcBef>
                <a:spcPct val="50000"/>
              </a:spcBef>
            </a:pPr>
            <a:r>
              <a:rPr lang="en-CA" b="1" dirty="0">
                <a:solidFill>
                  <a:srgbClr val="EBC047"/>
                </a:solidFill>
                <a:latin typeface="Arial" charset="0"/>
              </a:rPr>
              <a:t>Retention</a:t>
            </a:r>
          </a:p>
        </p:txBody>
      </p:sp>
      <p:sp>
        <p:nvSpPr>
          <p:cNvPr id="14344" name="Text Box 81"/>
          <p:cNvSpPr txBox="1">
            <a:spLocks noChangeArrowheads="1"/>
          </p:cNvSpPr>
          <p:nvPr/>
        </p:nvSpPr>
        <p:spPr bwMode="auto">
          <a:xfrm>
            <a:off x="3435350" y="5805488"/>
            <a:ext cx="2519363" cy="366712"/>
          </a:xfrm>
          <a:prstGeom prst="rect">
            <a:avLst/>
          </a:prstGeom>
          <a:noFill/>
          <a:ln w="9525">
            <a:noFill/>
            <a:miter lim="800000"/>
            <a:headEnd/>
            <a:tailEnd/>
          </a:ln>
        </p:spPr>
        <p:txBody>
          <a:bodyPr>
            <a:spAutoFit/>
          </a:bodyPr>
          <a:lstStyle/>
          <a:p>
            <a:pPr algn="ctr">
              <a:spcBef>
                <a:spcPct val="50000"/>
              </a:spcBef>
            </a:pPr>
            <a:r>
              <a:rPr lang="en-CA" b="1" dirty="0">
                <a:solidFill>
                  <a:srgbClr val="EBC047"/>
                </a:solidFill>
                <a:latin typeface="Arial" charset="0"/>
              </a:rPr>
              <a:t>Partial Retention</a:t>
            </a:r>
          </a:p>
        </p:txBody>
      </p:sp>
      <p:sp>
        <p:nvSpPr>
          <p:cNvPr id="14345" name="Text Box 82"/>
          <p:cNvSpPr txBox="1">
            <a:spLocks noChangeArrowheads="1"/>
          </p:cNvSpPr>
          <p:nvPr/>
        </p:nvSpPr>
        <p:spPr bwMode="auto">
          <a:xfrm>
            <a:off x="6156325" y="5805487"/>
            <a:ext cx="2519363" cy="366713"/>
          </a:xfrm>
          <a:prstGeom prst="rect">
            <a:avLst/>
          </a:prstGeom>
          <a:noFill/>
          <a:ln w="9525">
            <a:noFill/>
            <a:miter lim="800000"/>
            <a:headEnd/>
            <a:tailEnd/>
          </a:ln>
        </p:spPr>
        <p:txBody>
          <a:bodyPr>
            <a:spAutoFit/>
          </a:bodyPr>
          <a:lstStyle/>
          <a:p>
            <a:pPr algn="ctr">
              <a:spcBef>
                <a:spcPct val="50000"/>
              </a:spcBef>
            </a:pPr>
            <a:r>
              <a:rPr lang="en-CA" b="1" dirty="0">
                <a:solidFill>
                  <a:srgbClr val="EBC047"/>
                </a:solidFill>
                <a:latin typeface="Arial" charset="0"/>
              </a:rPr>
              <a:t>Modification</a:t>
            </a:r>
          </a:p>
        </p:txBody>
      </p:sp>
      <p:sp>
        <p:nvSpPr>
          <p:cNvPr id="14347" name="Line 8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pic>
        <p:nvPicPr>
          <p:cNvPr id="85" name="Picture 5" descr="BCID_BPOE_V_RGB_rev"/>
          <p:cNvPicPr>
            <a:picLocks noChangeAspect="1" noChangeArrowheads="1"/>
          </p:cNvPicPr>
          <p:nvPr/>
        </p:nvPicPr>
        <p:blipFill>
          <a:blip r:embed="rId5"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7"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10</a:t>
            </a:r>
            <a:endParaRPr lang="en-GB" sz="1400" dirty="0">
              <a:latin typeface="Monotype Sorts" pitchFamily="2" charset="2"/>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2"/>
          <p:cNvSpPr txBox="1">
            <a:spLocks noChangeArrowheads="1"/>
          </p:cNvSpPr>
          <p:nvPr/>
        </p:nvSpPr>
        <p:spPr bwMode="auto">
          <a:xfrm>
            <a:off x="0" y="333375"/>
            <a:ext cx="9144000" cy="701675"/>
          </a:xfrm>
          <a:prstGeom prst="rect">
            <a:avLst/>
          </a:prstGeom>
          <a:noFill/>
          <a:ln w="9525">
            <a:noFill/>
            <a:miter lim="800000"/>
            <a:headEnd/>
            <a:tailEnd/>
          </a:ln>
          <a:effectLst/>
        </p:spPr>
        <p:txBody>
          <a:bodyPr>
            <a:spAutoFit/>
          </a:bodyPr>
          <a:lstStyle/>
          <a:p>
            <a:pPr algn="ctr">
              <a:spcBef>
                <a:spcPct val="50000"/>
              </a:spcBef>
              <a:defRPr/>
            </a:pPr>
            <a:r>
              <a:rPr lang="en-GB" sz="4000" b="1" dirty="0">
                <a:solidFill>
                  <a:srgbClr val="EBC047"/>
                </a:solidFill>
                <a:effectLst>
                  <a:outerShdw blurRad="38100" dist="38100" dir="2700000" algn="tl">
                    <a:srgbClr val="000000"/>
                  </a:outerShdw>
                </a:effectLst>
                <a:latin typeface="Times New Roman" pitchFamily="18" charset="0"/>
              </a:rPr>
              <a:t>Visual Quality Objectives</a:t>
            </a:r>
          </a:p>
        </p:txBody>
      </p:sp>
      <p:grpSp>
        <p:nvGrpSpPr>
          <p:cNvPr id="15364" name="Group 82"/>
          <p:cNvGrpSpPr>
            <a:grpSpLocks/>
          </p:cNvGrpSpPr>
          <p:nvPr/>
        </p:nvGrpSpPr>
        <p:grpSpPr bwMode="auto">
          <a:xfrm>
            <a:off x="827088" y="1935163"/>
            <a:ext cx="4465637" cy="2408237"/>
            <a:chOff x="521" y="799"/>
            <a:chExt cx="2813" cy="1517"/>
          </a:xfrm>
        </p:grpSpPr>
        <p:sp>
          <p:nvSpPr>
            <p:cNvPr id="15439" name="Text Box 76"/>
            <p:cNvSpPr txBox="1">
              <a:spLocks noChangeArrowheads="1"/>
            </p:cNvSpPr>
            <p:nvPr/>
          </p:nvSpPr>
          <p:spPr bwMode="auto">
            <a:xfrm>
              <a:off x="521" y="799"/>
              <a:ext cx="1587" cy="288"/>
            </a:xfrm>
            <a:prstGeom prst="rect">
              <a:avLst/>
            </a:prstGeom>
            <a:noFill/>
            <a:ln w="9525">
              <a:noFill/>
              <a:miter lim="800000"/>
              <a:headEnd/>
              <a:tailEnd/>
            </a:ln>
          </p:spPr>
          <p:txBody>
            <a:bodyPr>
              <a:spAutoFit/>
            </a:bodyPr>
            <a:lstStyle/>
            <a:p>
              <a:pPr algn="ctr">
                <a:spcBef>
                  <a:spcPct val="50000"/>
                </a:spcBef>
              </a:pPr>
              <a:r>
                <a:rPr lang="en-CA" sz="2400" b="1" dirty="0">
                  <a:solidFill>
                    <a:schemeClr val="hlink"/>
                  </a:solidFill>
                  <a:latin typeface="Arial" charset="0"/>
                </a:rPr>
                <a:t>Preservation:   </a:t>
              </a:r>
            </a:p>
          </p:txBody>
        </p:sp>
        <p:sp>
          <p:nvSpPr>
            <p:cNvPr id="15440" name="Text Box 78"/>
            <p:cNvSpPr txBox="1">
              <a:spLocks noChangeArrowheads="1"/>
            </p:cNvSpPr>
            <p:nvPr/>
          </p:nvSpPr>
          <p:spPr bwMode="auto">
            <a:xfrm>
              <a:off x="612" y="1298"/>
              <a:ext cx="2585" cy="1018"/>
            </a:xfrm>
            <a:prstGeom prst="rect">
              <a:avLst/>
            </a:prstGeom>
            <a:noFill/>
            <a:ln w="9525">
              <a:noFill/>
              <a:miter lim="800000"/>
              <a:headEnd/>
              <a:tailEnd/>
            </a:ln>
          </p:spPr>
          <p:txBody>
            <a:bodyPr>
              <a:spAutoFit/>
            </a:bodyPr>
            <a:lstStyle/>
            <a:p>
              <a:pPr marL="371475" indent="-371475">
                <a:spcBef>
                  <a:spcPct val="50000"/>
                </a:spcBef>
              </a:pPr>
              <a:endParaRPr lang="en-CA" sz="2000" dirty="0">
                <a:latin typeface="Arial" charset="0"/>
              </a:endParaRPr>
            </a:p>
            <a:p>
              <a:pPr marL="371475" indent="-371475">
                <a:spcBef>
                  <a:spcPct val="50000"/>
                </a:spcBef>
                <a:buFontTx/>
                <a:buAutoNum type="romanLcParenBoth"/>
              </a:pPr>
              <a:r>
                <a:rPr lang="en-CA" sz="2000" dirty="0">
                  <a:latin typeface="Arial" charset="0"/>
                </a:rPr>
                <a:t>very small in scale, and </a:t>
              </a:r>
            </a:p>
            <a:p>
              <a:pPr marL="371475" indent="-371475">
                <a:spcBef>
                  <a:spcPct val="50000"/>
                </a:spcBef>
                <a:buFontTx/>
                <a:buAutoNum type="romanLcParenBoth"/>
              </a:pPr>
              <a:r>
                <a:rPr lang="en-CA" sz="2000" dirty="0">
                  <a:latin typeface="Arial" charset="0"/>
                </a:rPr>
                <a:t>not easily distinguishable from the pre-harvest landscape</a:t>
              </a:r>
            </a:p>
          </p:txBody>
        </p:sp>
        <p:sp>
          <p:nvSpPr>
            <p:cNvPr id="15441" name="Text Box 79"/>
            <p:cNvSpPr txBox="1">
              <a:spLocks noChangeArrowheads="1"/>
            </p:cNvSpPr>
            <p:nvPr/>
          </p:nvSpPr>
          <p:spPr bwMode="auto">
            <a:xfrm>
              <a:off x="612" y="1117"/>
              <a:ext cx="2722" cy="442"/>
            </a:xfrm>
            <a:prstGeom prst="rect">
              <a:avLst/>
            </a:prstGeom>
            <a:noFill/>
            <a:ln w="9525">
              <a:noFill/>
              <a:miter lim="800000"/>
              <a:headEnd/>
              <a:tailEnd/>
            </a:ln>
          </p:spPr>
          <p:txBody>
            <a:bodyPr>
              <a:spAutoFit/>
            </a:bodyPr>
            <a:lstStyle/>
            <a:p>
              <a:pPr>
                <a:spcBef>
                  <a:spcPct val="50000"/>
                </a:spcBef>
              </a:pPr>
              <a:r>
                <a:rPr lang="en-CA" sz="2000" dirty="0">
                  <a:latin typeface="Arial" charset="0"/>
                </a:rPr>
                <a:t>Alteration, when assessed from a significant public viewpoint, is:</a:t>
              </a:r>
            </a:p>
          </p:txBody>
        </p:sp>
      </p:grpSp>
      <p:sp>
        <p:nvSpPr>
          <p:cNvPr id="15365" name="Line 81"/>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pic>
        <p:nvPicPr>
          <p:cNvPr id="83"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5"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11</a:t>
            </a:r>
            <a:endParaRPr lang="en-GB" sz="1400" dirty="0">
              <a:latin typeface="Monotype Sorts" pitchFamily="2" charset="2"/>
            </a:endParaRPr>
          </a:p>
        </p:txBody>
      </p:sp>
      <p:pic>
        <p:nvPicPr>
          <p:cNvPr id="6145" name="Picture 1"/>
          <p:cNvPicPr>
            <a:picLocks noChangeAspect="1" noChangeArrowheads="1"/>
          </p:cNvPicPr>
          <p:nvPr/>
        </p:nvPicPr>
        <p:blipFill>
          <a:blip r:embed="rId4" cstate="print"/>
          <a:srcRect/>
          <a:stretch>
            <a:fillRect/>
          </a:stretch>
        </p:blipFill>
        <p:spPr bwMode="auto">
          <a:xfrm>
            <a:off x="5638800" y="4160266"/>
            <a:ext cx="2590800" cy="1707134"/>
          </a:xfrm>
          <a:prstGeom prst="rect">
            <a:avLst/>
          </a:prstGeom>
          <a:noFill/>
          <a:ln w="15875">
            <a:solidFill>
              <a:srgbClr val="FFC000"/>
            </a:solidFill>
            <a:miter lim="800000"/>
            <a:headEnd/>
            <a:tailEnd/>
          </a:ln>
          <a:effectLst/>
        </p:spPr>
      </p:pic>
      <p:pic>
        <p:nvPicPr>
          <p:cNvPr id="6146" name="Picture 2"/>
          <p:cNvPicPr>
            <a:picLocks noChangeAspect="1" noChangeArrowheads="1"/>
          </p:cNvPicPr>
          <p:nvPr/>
        </p:nvPicPr>
        <p:blipFill>
          <a:blip r:embed="rId5" cstate="print"/>
          <a:srcRect/>
          <a:stretch>
            <a:fillRect/>
          </a:stretch>
        </p:blipFill>
        <p:spPr bwMode="auto">
          <a:xfrm>
            <a:off x="5638800" y="2221444"/>
            <a:ext cx="2590800" cy="1784799"/>
          </a:xfrm>
          <a:prstGeom prst="rect">
            <a:avLst/>
          </a:prstGeom>
          <a:noFill/>
          <a:ln w="15875">
            <a:solidFill>
              <a:srgbClr val="FFC000"/>
            </a:solidFill>
            <a:miter lim="800000"/>
            <a:headEnd/>
            <a:tailEnd/>
          </a:ln>
          <a:effec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ext Box 2"/>
          <p:cNvSpPr txBox="1">
            <a:spLocks noChangeArrowheads="1"/>
          </p:cNvSpPr>
          <p:nvPr/>
        </p:nvSpPr>
        <p:spPr bwMode="auto">
          <a:xfrm>
            <a:off x="0" y="333375"/>
            <a:ext cx="9144000" cy="701675"/>
          </a:xfrm>
          <a:prstGeom prst="rect">
            <a:avLst/>
          </a:prstGeom>
          <a:noFill/>
          <a:ln w="9525">
            <a:noFill/>
            <a:miter lim="800000"/>
            <a:headEnd/>
            <a:tailEnd/>
          </a:ln>
          <a:effectLst/>
        </p:spPr>
        <p:txBody>
          <a:bodyPr>
            <a:spAutoFit/>
          </a:bodyPr>
          <a:lstStyle/>
          <a:p>
            <a:pPr algn="ctr">
              <a:spcBef>
                <a:spcPct val="50000"/>
              </a:spcBef>
              <a:defRPr/>
            </a:pPr>
            <a:r>
              <a:rPr lang="en-GB" sz="4000" b="1" dirty="0">
                <a:solidFill>
                  <a:srgbClr val="EBC047"/>
                </a:solidFill>
                <a:effectLst>
                  <a:outerShdw blurRad="38100" dist="38100" dir="2700000" algn="tl">
                    <a:srgbClr val="000000"/>
                  </a:outerShdw>
                </a:effectLst>
                <a:latin typeface="Times New Roman" pitchFamily="18" charset="0"/>
              </a:rPr>
              <a:t>Visual Quality Objectives</a:t>
            </a:r>
          </a:p>
        </p:txBody>
      </p:sp>
      <p:grpSp>
        <p:nvGrpSpPr>
          <p:cNvPr id="16388" name="Group 83"/>
          <p:cNvGrpSpPr>
            <a:grpSpLocks/>
          </p:cNvGrpSpPr>
          <p:nvPr/>
        </p:nvGrpSpPr>
        <p:grpSpPr bwMode="auto">
          <a:xfrm>
            <a:off x="611188" y="1470025"/>
            <a:ext cx="7732712" cy="4397375"/>
            <a:chOff x="385" y="799"/>
            <a:chExt cx="4871" cy="2770"/>
          </a:xfrm>
        </p:grpSpPr>
        <p:pic>
          <p:nvPicPr>
            <p:cNvPr id="16464" name="Picture 76" descr="Slide 49"/>
            <p:cNvPicPr>
              <a:picLocks noChangeAspect="1" noChangeArrowheads="1"/>
            </p:cNvPicPr>
            <p:nvPr/>
          </p:nvPicPr>
          <p:blipFill>
            <a:blip r:embed="rId2" cstate="print">
              <a:lum bright="6000"/>
            </a:blip>
            <a:srcRect/>
            <a:stretch>
              <a:fillRect/>
            </a:stretch>
          </p:blipFill>
          <p:spPr bwMode="auto">
            <a:xfrm>
              <a:off x="3243" y="2278"/>
              <a:ext cx="1932" cy="1291"/>
            </a:xfrm>
            <a:prstGeom prst="rect">
              <a:avLst/>
            </a:prstGeom>
            <a:noFill/>
            <a:ln w="9525">
              <a:solidFill>
                <a:srgbClr val="FF9D0D"/>
              </a:solidFill>
              <a:miter lim="800000"/>
              <a:headEnd/>
              <a:tailEnd/>
            </a:ln>
          </p:spPr>
        </p:pic>
        <p:sp>
          <p:nvSpPr>
            <p:cNvPr id="16465" name="Text Box 77"/>
            <p:cNvSpPr txBox="1">
              <a:spLocks noChangeArrowheads="1"/>
            </p:cNvSpPr>
            <p:nvPr/>
          </p:nvSpPr>
          <p:spPr bwMode="auto">
            <a:xfrm>
              <a:off x="385" y="799"/>
              <a:ext cx="1587" cy="288"/>
            </a:xfrm>
            <a:prstGeom prst="rect">
              <a:avLst/>
            </a:prstGeom>
            <a:noFill/>
            <a:ln w="9525">
              <a:noFill/>
              <a:miter lim="800000"/>
              <a:headEnd/>
              <a:tailEnd/>
            </a:ln>
          </p:spPr>
          <p:txBody>
            <a:bodyPr>
              <a:spAutoFit/>
            </a:bodyPr>
            <a:lstStyle/>
            <a:p>
              <a:pPr algn="ctr">
                <a:spcBef>
                  <a:spcPct val="50000"/>
                </a:spcBef>
              </a:pPr>
              <a:r>
                <a:rPr lang="en-CA" sz="2400" b="1" dirty="0">
                  <a:solidFill>
                    <a:schemeClr val="hlink"/>
                  </a:solidFill>
                  <a:latin typeface="Arial" charset="0"/>
                </a:rPr>
                <a:t>Retention:</a:t>
              </a:r>
            </a:p>
          </p:txBody>
        </p:sp>
        <p:sp>
          <p:nvSpPr>
            <p:cNvPr id="16466" name="Text Box 79"/>
            <p:cNvSpPr txBox="1">
              <a:spLocks noChangeArrowheads="1"/>
            </p:cNvSpPr>
            <p:nvPr/>
          </p:nvSpPr>
          <p:spPr bwMode="auto">
            <a:xfrm>
              <a:off x="667" y="1099"/>
              <a:ext cx="2585" cy="1306"/>
            </a:xfrm>
            <a:prstGeom prst="rect">
              <a:avLst/>
            </a:prstGeom>
            <a:noFill/>
            <a:ln w="9525">
              <a:noFill/>
              <a:miter lim="800000"/>
              <a:headEnd/>
              <a:tailEnd/>
            </a:ln>
          </p:spPr>
          <p:txBody>
            <a:bodyPr>
              <a:spAutoFit/>
            </a:bodyPr>
            <a:lstStyle/>
            <a:p>
              <a:pPr>
                <a:spcBef>
                  <a:spcPct val="50000"/>
                </a:spcBef>
              </a:pPr>
              <a:r>
                <a:rPr lang="en-CA" sz="2000" dirty="0">
                  <a:latin typeface="Arial" charset="0"/>
                </a:rPr>
                <a:t>Alteration, when assessed from a significant public viewpoint, is:</a:t>
              </a:r>
            </a:p>
            <a:p>
              <a:pPr>
                <a:spcBef>
                  <a:spcPct val="50000"/>
                </a:spcBef>
              </a:pPr>
              <a:r>
                <a:rPr lang="en-CA" sz="2000" dirty="0">
                  <a:latin typeface="Arial" charset="0"/>
                </a:rPr>
                <a:t>(i) difficult to see, </a:t>
              </a:r>
            </a:p>
            <a:p>
              <a:pPr>
                <a:spcBef>
                  <a:spcPct val="50000"/>
                </a:spcBef>
              </a:pPr>
              <a:r>
                <a:rPr lang="en-CA" sz="2000" dirty="0">
                  <a:latin typeface="Arial" charset="0"/>
                </a:rPr>
                <a:t>(ii) small in scale, and </a:t>
              </a:r>
            </a:p>
            <a:p>
              <a:pPr>
                <a:spcBef>
                  <a:spcPct val="50000"/>
                </a:spcBef>
              </a:pPr>
              <a:r>
                <a:rPr lang="en-CA" sz="2000" dirty="0">
                  <a:latin typeface="Arial" charset="0"/>
                </a:rPr>
                <a:t>(iii) natural in appearance.</a:t>
              </a:r>
            </a:p>
          </p:txBody>
        </p:sp>
        <p:sp>
          <p:nvSpPr>
            <p:cNvPr id="16468" name="Text Box 81"/>
            <p:cNvSpPr txBox="1">
              <a:spLocks noChangeArrowheads="1"/>
            </p:cNvSpPr>
            <p:nvPr/>
          </p:nvSpPr>
          <p:spPr bwMode="auto">
            <a:xfrm>
              <a:off x="4784" y="1911"/>
              <a:ext cx="409" cy="192"/>
            </a:xfrm>
            <a:prstGeom prst="rect">
              <a:avLst/>
            </a:prstGeom>
            <a:noFill/>
            <a:ln w="9525">
              <a:noFill/>
              <a:miter lim="800000"/>
              <a:headEnd/>
              <a:tailEnd/>
            </a:ln>
          </p:spPr>
          <p:txBody>
            <a:bodyPr>
              <a:spAutoFit/>
            </a:bodyPr>
            <a:lstStyle/>
            <a:p>
              <a:pPr>
                <a:spcBef>
                  <a:spcPct val="50000"/>
                </a:spcBef>
              </a:pPr>
              <a:r>
                <a:rPr lang="en-CA" sz="1400" b="1" dirty="0">
                  <a:solidFill>
                    <a:srgbClr val="FFCC00"/>
                  </a:solidFill>
                  <a:latin typeface="Arial" charset="0"/>
                </a:rPr>
                <a:t>0.3%</a:t>
              </a:r>
            </a:p>
          </p:txBody>
        </p:sp>
        <p:sp>
          <p:nvSpPr>
            <p:cNvPr id="16469" name="Text Box 82"/>
            <p:cNvSpPr txBox="1">
              <a:spLocks noChangeArrowheads="1"/>
            </p:cNvSpPr>
            <p:nvPr/>
          </p:nvSpPr>
          <p:spPr bwMode="auto">
            <a:xfrm>
              <a:off x="4802" y="3361"/>
              <a:ext cx="454" cy="192"/>
            </a:xfrm>
            <a:prstGeom prst="rect">
              <a:avLst/>
            </a:prstGeom>
            <a:noFill/>
            <a:ln w="9525">
              <a:noFill/>
              <a:miter lim="800000"/>
              <a:headEnd/>
              <a:tailEnd/>
            </a:ln>
          </p:spPr>
          <p:txBody>
            <a:bodyPr>
              <a:spAutoFit/>
            </a:bodyPr>
            <a:lstStyle/>
            <a:p>
              <a:pPr>
                <a:spcBef>
                  <a:spcPct val="50000"/>
                </a:spcBef>
              </a:pPr>
              <a:r>
                <a:rPr lang="en-CA" sz="1400" b="1" dirty="0">
                  <a:solidFill>
                    <a:srgbClr val="FFCC00"/>
                  </a:solidFill>
                  <a:latin typeface="Arial" charset="0"/>
                </a:rPr>
                <a:t>0.9%</a:t>
              </a:r>
            </a:p>
          </p:txBody>
        </p:sp>
      </p:grpSp>
      <p:sp>
        <p:nvSpPr>
          <p:cNvPr id="16389" name="Line 8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sp>
        <p:nvSpPr>
          <p:cNvPr id="16391" name="Text Box 170"/>
          <p:cNvSpPr txBox="1">
            <a:spLocks noChangeArrowheads="1"/>
          </p:cNvSpPr>
          <p:nvPr/>
        </p:nvSpPr>
        <p:spPr bwMode="auto">
          <a:xfrm>
            <a:off x="1143000" y="5378450"/>
            <a:ext cx="3886200" cy="336550"/>
          </a:xfrm>
          <a:prstGeom prst="rect">
            <a:avLst/>
          </a:prstGeom>
          <a:noFill/>
          <a:ln w="9525">
            <a:noFill/>
            <a:miter lim="800000"/>
            <a:headEnd/>
            <a:tailEnd/>
          </a:ln>
        </p:spPr>
        <p:txBody>
          <a:bodyPr>
            <a:spAutoFit/>
          </a:bodyPr>
          <a:lstStyle/>
          <a:p>
            <a:pPr>
              <a:spcBef>
                <a:spcPct val="50000"/>
              </a:spcBef>
            </a:pPr>
            <a:r>
              <a:rPr lang="en-CA" sz="1600" b="1" dirty="0">
                <a:latin typeface="Arial" charset="0"/>
              </a:rPr>
              <a:t>Predicted </a:t>
            </a:r>
            <a:r>
              <a:rPr lang="en-CA" sz="1600" b="1" dirty="0" smtClean="0">
                <a:latin typeface="Arial" charset="0"/>
              </a:rPr>
              <a:t> by </a:t>
            </a:r>
            <a:r>
              <a:rPr lang="en-CA" sz="1600" b="1" dirty="0">
                <a:latin typeface="Arial" charset="0"/>
              </a:rPr>
              <a:t>0 - 1.5% alteration</a:t>
            </a:r>
          </a:p>
        </p:txBody>
      </p:sp>
      <p:pic>
        <p:nvPicPr>
          <p:cNvPr id="86"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8"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12</a:t>
            </a:r>
            <a:endParaRPr lang="en-GB" sz="1400" dirty="0">
              <a:latin typeface="Monotype Sorts" pitchFamily="2" charset="2"/>
            </a:endParaRPr>
          </a:p>
        </p:txBody>
      </p:sp>
      <p:pic>
        <p:nvPicPr>
          <p:cNvPr id="5121" name="Picture 1"/>
          <p:cNvPicPr>
            <a:picLocks noChangeAspect="1" noChangeArrowheads="1"/>
          </p:cNvPicPr>
          <p:nvPr/>
        </p:nvPicPr>
        <p:blipFill>
          <a:blip r:embed="rId4" cstate="print"/>
          <a:srcRect/>
          <a:stretch>
            <a:fillRect/>
          </a:stretch>
        </p:blipFill>
        <p:spPr bwMode="auto">
          <a:xfrm>
            <a:off x="5181600" y="1600200"/>
            <a:ext cx="3016171" cy="1981200"/>
          </a:xfrm>
          <a:prstGeom prst="rect">
            <a:avLst/>
          </a:prstGeom>
          <a:noFill/>
          <a:ln w="15875">
            <a:solidFill>
              <a:srgbClr val="FFC000"/>
            </a:solidFill>
            <a:miter lim="800000"/>
            <a:headEnd/>
            <a:tailEnd/>
          </a:ln>
          <a:effectLst/>
        </p:spPr>
      </p:pic>
      <p:sp>
        <p:nvSpPr>
          <p:cNvPr id="15" name="Text Box 82"/>
          <p:cNvSpPr txBox="1">
            <a:spLocks noChangeArrowheads="1"/>
          </p:cNvSpPr>
          <p:nvPr/>
        </p:nvSpPr>
        <p:spPr bwMode="auto">
          <a:xfrm>
            <a:off x="7620000" y="3276600"/>
            <a:ext cx="720725" cy="307777"/>
          </a:xfrm>
          <a:prstGeom prst="rect">
            <a:avLst/>
          </a:prstGeom>
          <a:noFill/>
          <a:ln w="9525">
            <a:noFill/>
            <a:miter lim="800000"/>
            <a:headEnd/>
            <a:tailEnd/>
          </a:ln>
        </p:spPr>
        <p:txBody>
          <a:bodyPr>
            <a:spAutoFit/>
          </a:bodyPr>
          <a:lstStyle/>
          <a:p>
            <a:pPr>
              <a:spcBef>
                <a:spcPct val="50000"/>
              </a:spcBef>
            </a:pPr>
            <a:r>
              <a:rPr lang="en-CA" sz="1400" b="1" dirty="0" smtClean="0">
                <a:solidFill>
                  <a:srgbClr val="FFCC00"/>
                </a:solidFill>
                <a:latin typeface="Arial" charset="0"/>
              </a:rPr>
              <a:t>&gt; 1%</a:t>
            </a:r>
            <a:endParaRPr lang="en-CA" sz="1400" b="1" dirty="0">
              <a:solidFill>
                <a:srgbClr val="FFCC00"/>
              </a:solidFill>
              <a:latin typeface="Arial"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ext Box 2"/>
          <p:cNvSpPr txBox="1">
            <a:spLocks noChangeArrowheads="1"/>
          </p:cNvSpPr>
          <p:nvPr/>
        </p:nvSpPr>
        <p:spPr bwMode="auto">
          <a:xfrm>
            <a:off x="0" y="333375"/>
            <a:ext cx="9144000" cy="701675"/>
          </a:xfrm>
          <a:prstGeom prst="rect">
            <a:avLst/>
          </a:prstGeom>
          <a:noFill/>
          <a:ln w="9525">
            <a:noFill/>
            <a:miter lim="800000"/>
            <a:headEnd/>
            <a:tailEnd/>
          </a:ln>
          <a:effectLst/>
        </p:spPr>
        <p:txBody>
          <a:bodyPr>
            <a:spAutoFit/>
          </a:bodyPr>
          <a:lstStyle/>
          <a:p>
            <a:pPr algn="ctr">
              <a:spcBef>
                <a:spcPct val="50000"/>
              </a:spcBef>
              <a:defRPr/>
            </a:pPr>
            <a:r>
              <a:rPr lang="en-GB" sz="4000" b="1" dirty="0">
                <a:solidFill>
                  <a:srgbClr val="EBC047"/>
                </a:solidFill>
                <a:effectLst>
                  <a:outerShdw blurRad="38100" dist="38100" dir="2700000" algn="tl">
                    <a:srgbClr val="000000"/>
                  </a:outerShdw>
                </a:effectLst>
                <a:latin typeface="Times New Roman" pitchFamily="18" charset="0"/>
              </a:rPr>
              <a:t>Visual Quality Objectives</a:t>
            </a:r>
          </a:p>
        </p:txBody>
      </p:sp>
      <p:grpSp>
        <p:nvGrpSpPr>
          <p:cNvPr id="17412" name="Group 84"/>
          <p:cNvGrpSpPr>
            <a:grpSpLocks/>
          </p:cNvGrpSpPr>
          <p:nvPr/>
        </p:nvGrpSpPr>
        <p:grpSpPr bwMode="auto">
          <a:xfrm>
            <a:off x="1116013" y="1565275"/>
            <a:ext cx="7099300" cy="3178175"/>
            <a:chOff x="703" y="799"/>
            <a:chExt cx="4472" cy="2002"/>
          </a:xfrm>
        </p:grpSpPr>
        <p:sp>
          <p:nvSpPr>
            <p:cNvPr id="17488" name="Text Box 76"/>
            <p:cNvSpPr txBox="1">
              <a:spLocks noChangeArrowheads="1"/>
            </p:cNvSpPr>
            <p:nvPr/>
          </p:nvSpPr>
          <p:spPr bwMode="auto">
            <a:xfrm>
              <a:off x="703" y="799"/>
              <a:ext cx="2676" cy="288"/>
            </a:xfrm>
            <a:prstGeom prst="rect">
              <a:avLst/>
            </a:prstGeom>
            <a:noFill/>
            <a:ln w="9525">
              <a:noFill/>
              <a:miter lim="800000"/>
              <a:headEnd/>
              <a:tailEnd/>
            </a:ln>
          </p:spPr>
          <p:txBody>
            <a:bodyPr>
              <a:spAutoFit/>
            </a:bodyPr>
            <a:lstStyle/>
            <a:p>
              <a:pPr>
                <a:spcBef>
                  <a:spcPct val="50000"/>
                </a:spcBef>
              </a:pPr>
              <a:r>
                <a:rPr lang="en-CA" sz="2400" b="1" dirty="0">
                  <a:solidFill>
                    <a:schemeClr val="hlink"/>
                  </a:solidFill>
                  <a:latin typeface="Arial" charset="0"/>
                </a:rPr>
                <a:t>Partial Retention:</a:t>
              </a:r>
            </a:p>
          </p:txBody>
        </p:sp>
        <p:sp>
          <p:nvSpPr>
            <p:cNvPr id="17489" name="Text Box 78"/>
            <p:cNvSpPr txBox="1">
              <a:spLocks noChangeArrowheads="1"/>
            </p:cNvSpPr>
            <p:nvPr/>
          </p:nvSpPr>
          <p:spPr bwMode="auto">
            <a:xfrm>
              <a:off x="703" y="1207"/>
              <a:ext cx="2540" cy="1594"/>
            </a:xfrm>
            <a:prstGeom prst="rect">
              <a:avLst/>
            </a:prstGeom>
            <a:noFill/>
            <a:ln w="9525">
              <a:noFill/>
              <a:miter lim="800000"/>
              <a:headEnd/>
              <a:tailEnd/>
            </a:ln>
          </p:spPr>
          <p:txBody>
            <a:bodyPr>
              <a:spAutoFit/>
            </a:bodyPr>
            <a:lstStyle/>
            <a:p>
              <a:pPr>
                <a:spcBef>
                  <a:spcPct val="50000"/>
                </a:spcBef>
              </a:pPr>
              <a:r>
                <a:rPr lang="en-CA" sz="2000" dirty="0">
                  <a:latin typeface="Arial" charset="0"/>
                </a:rPr>
                <a:t>Alteration, when assessed from a significant public viewpoint, is </a:t>
              </a:r>
            </a:p>
            <a:p>
              <a:pPr>
                <a:spcBef>
                  <a:spcPct val="50000"/>
                </a:spcBef>
              </a:pPr>
              <a:r>
                <a:rPr lang="en-CA" sz="2000" dirty="0">
                  <a:latin typeface="Arial" charset="0"/>
                </a:rPr>
                <a:t>(i) easy to see, </a:t>
              </a:r>
            </a:p>
            <a:p>
              <a:pPr>
                <a:spcBef>
                  <a:spcPct val="50000"/>
                </a:spcBef>
              </a:pPr>
              <a:r>
                <a:rPr lang="en-CA" sz="2000" dirty="0">
                  <a:latin typeface="Arial" charset="0"/>
                </a:rPr>
                <a:t>(ii) small to medium in scale, and </a:t>
              </a:r>
            </a:p>
            <a:p>
              <a:pPr>
                <a:spcBef>
                  <a:spcPct val="50000"/>
                </a:spcBef>
              </a:pPr>
              <a:r>
                <a:rPr lang="en-CA" sz="2000" dirty="0">
                  <a:latin typeface="Arial" charset="0"/>
                </a:rPr>
                <a:t>(iii) natural and not rectilinear or     </a:t>
              </a:r>
            </a:p>
            <a:p>
              <a:pPr>
                <a:spcBef>
                  <a:spcPct val="50000"/>
                </a:spcBef>
              </a:pPr>
              <a:r>
                <a:rPr lang="en-CA" sz="2000" dirty="0">
                  <a:latin typeface="Arial" charset="0"/>
                </a:rPr>
                <a:t>     geometric in shape.</a:t>
              </a:r>
            </a:p>
          </p:txBody>
        </p:sp>
        <p:pic>
          <p:nvPicPr>
            <p:cNvPr id="17491" name="Picture 80" descr="Slide 17"/>
            <p:cNvPicPr>
              <a:picLocks noChangeAspect="1" noChangeArrowheads="1"/>
            </p:cNvPicPr>
            <p:nvPr/>
          </p:nvPicPr>
          <p:blipFill>
            <a:blip r:embed="rId2" cstate="print">
              <a:lum bright="6000"/>
            </a:blip>
            <a:srcRect/>
            <a:stretch>
              <a:fillRect/>
            </a:stretch>
          </p:blipFill>
          <p:spPr bwMode="auto">
            <a:xfrm>
              <a:off x="3243" y="799"/>
              <a:ext cx="1912" cy="1303"/>
            </a:xfrm>
            <a:prstGeom prst="rect">
              <a:avLst/>
            </a:prstGeom>
            <a:noFill/>
            <a:ln w="9525">
              <a:solidFill>
                <a:srgbClr val="FF9D0D"/>
              </a:solidFill>
              <a:miter lim="800000"/>
              <a:headEnd/>
              <a:tailEnd/>
            </a:ln>
          </p:spPr>
        </p:pic>
        <p:sp>
          <p:nvSpPr>
            <p:cNvPr id="17492" name="Text Box 81"/>
            <p:cNvSpPr txBox="1">
              <a:spLocks noChangeArrowheads="1"/>
            </p:cNvSpPr>
            <p:nvPr/>
          </p:nvSpPr>
          <p:spPr bwMode="auto">
            <a:xfrm>
              <a:off x="4766" y="1914"/>
              <a:ext cx="409" cy="192"/>
            </a:xfrm>
            <a:prstGeom prst="rect">
              <a:avLst/>
            </a:prstGeom>
            <a:noFill/>
            <a:ln w="9525">
              <a:noFill/>
              <a:miter lim="800000"/>
              <a:headEnd/>
              <a:tailEnd/>
            </a:ln>
          </p:spPr>
          <p:txBody>
            <a:bodyPr>
              <a:spAutoFit/>
            </a:bodyPr>
            <a:lstStyle/>
            <a:p>
              <a:pPr>
                <a:spcBef>
                  <a:spcPct val="50000"/>
                </a:spcBef>
              </a:pPr>
              <a:r>
                <a:rPr lang="en-CA" sz="1400" b="1" dirty="0">
                  <a:solidFill>
                    <a:srgbClr val="FFCC00"/>
                  </a:solidFill>
                  <a:latin typeface="Arial" charset="0"/>
                </a:rPr>
                <a:t>3.1%</a:t>
              </a:r>
            </a:p>
          </p:txBody>
        </p:sp>
      </p:grpSp>
      <p:sp>
        <p:nvSpPr>
          <p:cNvPr id="17413" name="Line 83"/>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sp>
        <p:nvSpPr>
          <p:cNvPr id="17415" name="Text Box 158"/>
          <p:cNvSpPr txBox="1">
            <a:spLocks noChangeArrowheads="1"/>
          </p:cNvSpPr>
          <p:nvPr/>
        </p:nvSpPr>
        <p:spPr bwMode="auto">
          <a:xfrm>
            <a:off x="1143000" y="5530850"/>
            <a:ext cx="3886200" cy="336550"/>
          </a:xfrm>
          <a:prstGeom prst="rect">
            <a:avLst/>
          </a:prstGeom>
          <a:noFill/>
          <a:ln w="9525">
            <a:noFill/>
            <a:miter lim="800000"/>
            <a:headEnd/>
            <a:tailEnd/>
          </a:ln>
        </p:spPr>
        <p:txBody>
          <a:bodyPr>
            <a:spAutoFit/>
          </a:bodyPr>
          <a:lstStyle/>
          <a:p>
            <a:pPr>
              <a:spcBef>
                <a:spcPct val="50000"/>
              </a:spcBef>
            </a:pPr>
            <a:r>
              <a:rPr lang="en-CA" sz="1600" b="1" dirty="0" smtClean="0">
                <a:latin typeface="Arial" charset="0"/>
              </a:rPr>
              <a:t>Predicted  </a:t>
            </a:r>
            <a:r>
              <a:rPr lang="en-CA" sz="1600" b="1" dirty="0">
                <a:latin typeface="Arial" charset="0"/>
              </a:rPr>
              <a:t>by 1.6 - 7.0% alteration</a:t>
            </a:r>
          </a:p>
        </p:txBody>
      </p:sp>
      <p:pic>
        <p:nvPicPr>
          <p:cNvPr id="86"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8"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13</a:t>
            </a:r>
            <a:endParaRPr lang="en-GB" sz="1400" dirty="0">
              <a:latin typeface="Monotype Sorts" pitchFamily="2" charset="2"/>
            </a:endParaRPr>
          </a:p>
        </p:txBody>
      </p:sp>
      <p:pic>
        <p:nvPicPr>
          <p:cNvPr id="14" name="Picture 2"/>
          <p:cNvPicPr>
            <a:picLocks noChangeAspect="1" noChangeArrowheads="1"/>
          </p:cNvPicPr>
          <p:nvPr/>
        </p:nvPicPr>
        <p:blipFill>
          <a:blip r:embed="rId4" cstate="print"/>
          <a:srcRect l="3214" t="3361" b="5882"/>
          <a:stretch>
            <a:fillRect/>
          </a:stretch>
        </p:blipFill>
        <p:spPr bwMode="auto">
          <a:xfrm>
            <a:off x="5130800" y="3811307"/>
            <a:ext cx="3098800" cy="2056093"/>
          </a:xfrm>
          <a:prstGeom prst="rect">
            <a:avLst/>
          </a:prstGeom>
          <a:noFill/>
          <a:ln w="12700">
            <a:solidFill>
              <a:srgbClr val="FFC000"/>
            </a:solidFill>
            <a:miter lim="800000"/>
            <a:headEnd/>
            <a:tailEnd/>
          </a:ln>
        </p:spPr>
      </p:pic>
      <p:sp>
        <p:nvSpPr>
          <p:cNvPr id="16" name="Text Box 82"/>
          <p:cNvSpPr txBox="1">
            <a:spLocks noChangeArrowheads="1"/>
          </p:cNvSpPr>
          <p:nvPr/>
        </p:nvSpPr>
        <p:spPr bwMode="auto">
          <a:xfrm>
            <a:off x="7641772" y="5573486"/>
            <a:ext cx="692150" cy="307777"/>
          </a:xfrm>
          <a:prstGeom prst="rect">
            <a:avLst/>
          </a:prstGeom>
          <a:noFill/>
          <a:ln w="9525">
            <a:noFill/>
            <a:miter lim="800000"/>
            <a:headEnd/>
            <a:tailEnd/>
          </a:ln>
        </p:spPr>
        <p:txBody>
          <a:bodyPr>
            <a:spAutoFit/>
          </a:bodyPr>
          <a:lstStyle/>
          <a:p>
            <a:pPr>
              <a:spcBef>
                <a:spcPct val="50000"/>
              </a:spcBef>
            </a:pPr>
            <a:r>
              <a:rPr lang="en-CA" sz="1400" b="1" dirty="0" smtClean="0">
                <a:solidFill>
                  <a:srgbClr val="FFCC00"/>
                </a:solidFill>
                <a:latin typeface="Arial" charset="0"/>
              </a:rPr>
              <a:t>7.0%</a:t>
            </a:r>
            <a:endParaRPr lang="en-CA" sz="1400" b="1" dirty="0">
              <a:solidFill>
                <a:srgbClr val="FFCC00"/>
              </a:solidFill>
              <a:latin typeface="Arial"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ext Box 2"/>
          <p:cNvSpPr txBox="1">
            <a:spLocks noChangeArrowheads="1"/>
          </p:cNvSpPr>
          <p:nvPr/>
        </p:nvSpPr>
        <p:spPr bwMode="auto">
          <a:xfrm>
            <a:off x="0" y="333375"/>
            <a:ext cx="9144000" cy="701675"/>
          </a:xfrm>
          <a:prstGeom prst="rect">
            <a:avLst/>
          </a:prstGeom>
          <a:noFill/>
          <a:ln w="9525">
            <a:noFill/>
            <a:miter lim="800000"/>
            <a:headEnd/>
            <a:tailEnd/>
          </a:ln>
          <a:effectLst/>
        </p:spPr>
        <p:txBody>
          <a:bodyPr>
            <a:spAutoFit/>
          </a:bodyPr>
          <a:lstStyle/>
          <a:p>
            <a:pPr algn="ctr">
              <a:spcBef>
                <a:spcPct val="50000"/>
              </a:spcBef>
              <a:defRPr/>
            </a:pPr>
            <a:r>
              <a:rPr lang="en-GB" sz="4000" b="1" dirty="0">
                <a:solidFill>
                  <a:srgbClr val="EBC047"/>
                </a:solidFill>
                <a:effectLst>
                  <a:outerShdw blurRad="38100" dist="38100" dir="2700000" algn="tl">
                    <a:srgbClr val="000000"/>
                  </a:outerShdw>
                </a:effectLst>
                <a:latin typeface="Times New Roman" pitchFamily="18" charset="0"/>
              </a:rPr>
              <a:t>Visual Quality Objectives</a:t>
            </a:r>
          </a:p>
        </p:txBody>
      </p:sp>
      <p:grpSp>
        <p:nvGrpSpPr>
          <p:cNvPr id="18436" name="Group 85"/>
          <p:cNvGrpSpPr>
            <a:grpSpLocks/>
          </p:cNvGrpSpPr>
          <p:nvPr/>
        </p:nvGrpSpPr>
        <p:grpSpPr bwMode="auto">
          <a:xfrm>
            <a:off x="1085850" y="1579563"/>
            <a:ext cx="7186613" cy="4279900"/>
            <a:chOff x="684" y="799"/>
            <a:chExt cx="4527" cy="2696"/>
          </a:xfrm>
        </p:grpSpPr>
        <p:sp>
          <p:nvSpPr>
            <p:cNvPr id="18512" name="Text Box 76"/>
            <p:cNvSpPr txBox="1">
              <a:spLocks noChangeArrowheads="1"/>
            </p:cNvSpPr>
            <p:nvPr/>
          </p:nvSpPr>
          <p:spPr bwMode="auto">
            <a:xfrm>
              <a:off x="703" y="799"/>
              <a:ext cx="2676" cy="288"/>
            </a:xfrm>
            <a:prstGeom prst="rect">
              <a:avLst/>
            </a:prstGeom>
            <a:noFill/>
            <a:ln w="9525">
              <a:noFill/>
              <a:miter lim="800000"/>
              <a:headEnd/>
              <a:tailEnd/>
            </a:ln>
          </p:spPr>
          <p:txBody>
            <a:bodyPr>
              <a:spAutoFit/>
            </a:bodyPr>
            <a:lstStyle/>
            <a:p>
              <a:pPr>
                <a:spcBef>
                  <a:spcPct val="50000"/>
                </a:spcBef>
              </a:pPr>
              <a:r>
                <a:rPr lang="en-CA" sz="2400" b="1" dirty="0">
                  <a:solidFill>
                    <a:schemeClr val="hlink"/>
                  </a:solidFill>
                  <a:latin typeface="Arial" charset="0"/>
                </a:rPr>
                <a:t>Modification:</a:t>
              </a:r>
            </a:p>
          </p:txBody>
        </p:sp>
        <p:sp>
          <p:nvSpPr>
            <p:cNvPr id="18513" name="Text Box 78"/>
            <p:cNvSpPr txBox="1">
              <a:spLocks noChangeArrowheads="1"/>
            </p:cNvSpPr>
            <p:nvPr/>
          </p:nvSpPr>
          <p:spPr bwMode="auto">
            <a:xfrm>
              <a:off x="684" y="1706"/>
              <a:ext cx="2241" cy="1306"/>
            </a:xfrm>
            <a:prstGeom prst="rect">
              <a:avLst/>
            </a:prstGeom>
            <a:noFill/>
            <a:ln w="9525">
              <a:noFill/>
              <a:miter lim="800000"/>
              <a:headEnd/>
              <a:tailEnd/>
            </a:ln>
          </p:spPr>
          <p:txBody>
            <a:bodyPr>
              <a:spAutoFit/>
            </a:bodyPr>
            <a:lstStyle/>
            <a:p>
              <a:pPr marL="371475" indent="-371475">
                <a:spcBef>
                  <a:spcPct val="50000"/>
                </a:spcBef>
                <a:buFontTx/>
                <a:buAutoNum type="romanLcParenBoth"/>
              </a:pPr>
              <a:r>
                <a:rPr lang="en-CA" sz="2000" dirty="0">
                  <a:latin typeface="Arial" charset="0"/>
                </a:rPr>
                <a:t>is very easy to see, and </a:t>
              </a:r>
            </a:p>
            <a:p>
              <a:pPr marL="371475" indent="-371475">
                <a:spcBef>
                  <a:spcPct val="50000"/>
                </a:spcBef>
                <a:buFontTx/>
                <a:buAutoNum type="romanLcParenBoth"/>
              </a:pPr>
              <a:r>
                <a:rPr lang="en-CA" sz="2000" dirty="0">
                  <a:latin typeface="Arial" charset="0"/>
                </a:rPr>
                <a:t>is (A) large in scale and    natural in its appearance, or (B) small to medium in scale but </a:t>
              </a:r>
              <a:r>
                <a:rPr lang="en-CA" sz="2000" u="sng" dirty="0">
                  <a:latin typeface="Arial" charset="0"/>
                </a:rPr>
                <a:t>with some angular characteristics</a:t>
              </a:r>
              <a:r>
                <a:rPr lang="en-CA" sz="2000" dirty="0">
                  <a:latin typeface="Arial" charset="0"/>
                </a:rPr>
                <a:t>;</a:t>
              </a:r>
            </a:p>
          </p:txBody>
        </p:sp>
        <p:sp>
          <p:nvSpPr>
            <p:cNvPr id="18514" name="Text Box 79"/>
            <p:cNvSpPr txBox="1">
              <a:spLocks noChangeArrowheads="1"/>
            </p:cNvSpPr>
            <p:nvPr/>
          </p:nvSpPr>
          <p:spPr bwMode="auto">
            <a:xfrm>
              <a:off x="694" y="1108"/>
              <a:ext cx="2177" cy="634"/>
            </a:xfrm>
            <a:prstGeom prst="rect">
              <a:avLst/>
            </a:prstGeom>
            <a:noFill/>
            <a:ln w="9525">
              <a:noFill/>
              <a:miter lim="800000"/>
              <a:headEnd/>
              <a:tailEnd/>
            </a:ln>
          </p:spPr>
          <p:txBody>
            <a:bodyPr>
              <a:spAutoFit/>
            </a:bodyPr>
            <a:lstStyle/>
            <a:p>
              <a:pPr>
                <a:spcBef>
                  <a:spcPct val="50000"/>
                </a:spcBef>
              </a:pPr>
              <a:r>
                <a:rPr lang="en-CA" sz="2000" dirty="0">
                  <a:latin typeface="Arial" charset="0"/>
                </a:rPr>
                <a:t>Alteration, when assessed from a significant public viewpoint, is</a:t>
              </a:r>
            </a:p>
          </p:txBody>
        </p:sp>
        <p:sp>
          <p:nvSpPr>
            <p:cNvPr id="18517" name="Text Box 82"/>
            <p:cNvSpPr txBox="1">
              <a:spLocks noChangeArrowheads="1"/>
            </p:cNvSpPr>
            <p:nvPr/>
          </p:nvSpPr>
          <p:spPr bwMode="auto">
            <a:xfrm>
              <a:off x="4757" y="3303"/>
              <a:ext cx="454" cy="192"/>
            </a:xfrm>
            <a:prstGeom prst="rect">
              <a:avLst/>
            </a:prstGeom>
            <a:noFill/>
            <a:ln w="9525">
              <a:noFill/>
              <a:miter lim="800000"/>
              <a:headEnd/>
              <a:tailEnd/>
            </a:ln>
          </p:spPr>
          <p:txBody>
            <a:bodyPr>
              <a:spAutoFit/>
            </a:bodyPr>
            <a:lstStyle/>
            <a:p>
              <a:pPr>
                <a:spcBef>
                  <a:spcPct val="50000"/>
                </a:spcBef>
              </a:pPr>
              <a:r>
                <a:rPr lang="en-CA" sz="1400" b="1" dirty="0">
                  <a:solidFill>
                    <a:srgbClr val="FFCC00"/>
                  </a:solidFill>
                  <a:latin typeface="Arial" charset="0"/>
                </a:rPr>
                <a:t>7.3%</a:t>
              </a:r>
            </a:p>
          </p:txBody>
        </p:sp>
      </p:grpSp>
      <p:sp>
        <p:nvSpPr>
          <p:cNvPr id="18437" name="Line 8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sp>
        <p:nvSpPr>
          <p:cNvPr id="18439" name="Text Box 159"/>
          <p:cNvSpPr txBox="1">
            <a:spLocks noChangeArrowheads="1"/>
          </p:cNvSpPr>
          <p:nvPr/>
        </p:nvSpPr>
        <p:spPr bwMode="auto">
          <a:xfrm>
            <a:off x="1143000" y="5530850"/>
            <a:ext cx="3886200" cy="336550"/>
          </a:xfrm>
          <a:prstGeom prst="rect">
            <a:avLst/>
          </a:prstGeom>
          <a:noFill/>
          <a:ln w="9525">
            <a:noFill/>
            <a:miter lim="800000"/>
            <a:headEnd/>
            <a:tailEnd/>
          </a:ln>
        </p:spPr>
        <p:txBody>
          <a:bodyPr>
            <a:spAutoFit/>
          </a:bodyPr>
          <a:lstStyle/>
          <a:p>
            <a:pPr>
              <a:spcBef>
                <a:spcPct val="50000"/>
              </a:spcBef>
            </a:pPr>
            <a:r>
              <a:rPr lang="en-CA" sz="1600" b="1" dirty="0">
                <a:latin typeface="Arial" charset="0"/>
              </a:rPr>
              <a:t>Predicted </a:t>
            </a:r>
            <a:r>
              <a:rPr lang="en-CA" sz="1600" b="1" dirty="0" smtClean="0">
                <a:latin typeface="Arial" charset="0"/>
              </a:rPr>
              <a:t> by </a:t>
            </a:r>
            <a:r>
              <a:rPr lang="en-CA" sz="1600" b="1" dirty="0">
                <a:latin typeface="Arial" charset="0"/>
              </a:rPr>
              <a:t>7.1 – 18.0% alteration</a:t>
            </a:r>
          </a:p>
        </p:txBody>
      </p:sp>
      <p:pic>
        <p:nvPicPr>
          <p:cNvPr id="87"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9"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14</a:t>
            </a:r>
            <a:endParaRPr lang="en-GB" sz="1400" dirty="0">
              <a:latin typeface="Monotype Sorts" pitchFamily="2" charset="2"/>
            </a:endParaRPr>
          </a:p>
        </p:txBody>
      </p:sp>
      <p:pic>
        <p:nvPicPr>
          <p:cNvPr id="3073" name="Picture 1"/>
          <p:cNvPicPr>
            <a:picLocks noChangeAspect="1" noChangeArrowheads="1"/>
          </p:cNvPicPr>
          <p:nvPr/>
        </p:nvPicPr>
        <p:blipFill>
          <a:blip r:embed="rId3" cstate="print"/>
          <a:srcRect/>
          <a:stretch>
            <a:fillRect/>
          </a:stretch>
        </p:blipFill>
        <p:spPr bwMode="auto">
          <a:xfrm>
            <a:off x="5181600" y="1752600"/>
            <a:ext cx="2971800" cy="1981200"/>
          </a:xfrm>
          <a:prstGeom prst="rect">
            <a:avLst/>
          </a:prstGeom>
          <a:noFill/>
          <a:ln w="12700">
            <a:solidFill>
              <a:srgbClr val="FFCC66"/>
            </a:solidFill>
            <a:miter lim="800000"/>
            <a:headEnd/>
            <a:tailEnd/>
          </a:ln>
          <a:effectLst/>
        </p:spPr>
      </p:pic>
      <p:sp>
        <p:nvSpPr>
          <p:cNvPr id="16" name="Text Box 82"/>
          <p:cNvSpPr txBox="1">
            <a:spLocks noChangeArrowheads="1"/>
          </p:cNvSpPr>
          <p:nvPr/>
        </p:nvSpPr>
        <p:spPr bwMode="auto">
          <a:xfrm>
            <a:off x="7508875" y="3429000"/>
            <a:ext cx="720725" cy="307777"/>
          </a:xfrm>
          <a:prstGeom prst="rect">
            <a:avLst/>
          </a:prstGeom>
          <a:noFill/>
          <a:ln w="9525">
            <a:noFill/>
            <a:miter lim="800000"/>
            <a:headEnd/>
            <a:tailEnd/>
          </a:ln>
        </p:spPr>
        <p:txBody>
          <a:bodyPr>
            <a:spAutoFit/>
          </a:bodyPr>
          <a:lstStyle/>
          <a:p>
            <a:pPr>
              <a:spcBef>
                <a:spcPct val="50000"/>
              </a:spcBef>
            </a:pPr>
            <a:r>
              <a:rPr lang="en-CA" sz="1400" b="1" dirty="0" smtClean="0">
                <a:solidFill>
                  <a:srgbClr val="FFCC00"/>
                </a:solidFill>
                <a:latin typeface="Arial" charset="0"/>
              </a:rPr>
              <a:t>8.6%</a:t>
            </a:r>
            <a:endParaRPr lang="en-CA" sz="1400" b="1" dirty="0">
              <a:solidFill>
                <a:srgbClr val="FFCC00"/>
              </a:solidFill>
              <a:latin typeface="Arial" charset="0"/>
            </a:endParaRPr>
          </a:p>
        </p:txBody>
      </p:sp>
      <p:pic>
        <p:nvPicPr>
          <p:cNvPr id="3074" name="Picture 2"/>
          <p:cNvPicPr>
            <a:picLocks noChangeAspect="1" noChangeArrowheads="1"/>
          </p:cNvPicPr>
          <p:nvPr/>
        </p:nvPicPr>
        <p:blipFill>
          <a:blip r:embed="rId4" cstate="print">
            <a:lum bright="5000"/>
          </a:blip>
          <a:srcRect/>
          <a:stretch>
            <a:fillRect/>
          </a:stretch>
        </p:blipFill>
        <p:spPr bwMode="auto">
          <a:xfrm>
            <a:off x="5181600" y="3962400"/>
            <a:ext cx="2979540" cy="1981200"/>
          </a:xfrm>
          <a:prstGeom prst="rect">
            <a:avLst/>
          </a:prstGeom>
          <a:noFill/>
          <a:ln w="12700">
            <a:solidFill>
              <a:srgbClr val="FFCC66"/>
            </a:solidFill>
            <a:miter lim="800000"/>
            <a:headEnd/>
            <a:tailEnd/>
          </a:ln>
          <a:effectLst/>
        </p:spPr>
      </p:pic>
      <p:sp>
        <p:nvSpPr>
          <p:cNvPr id="18" name="Text Box 82"/>
          <p:cNvSpPr txBox="1">
            <a:spLocks noChangeArrowheads="1"/>
          </p:cNvSpPr>
          <p:nvPr/>
        </p:nvSpPr>
        <p:spPr bwMode="auto">
          <a:xfrm>
            <a:off x="7467600" y="5635823"/>
            <a:ext cx="720725" cy="307777"/>
          </a:xfrm>
          <a:prstGeom prst="rect">
            <a:avLst/>
          </a:prstGeom>
          <a:noFill/>
          <a:ln w="9525">
            <a:noFill/>
            <a:miter lim="800000"/>
            <a:headEnd/>
            <a:tailEnd/>
          </a:ln>
        </p:spPr>
        <p:txBody>
          <a:bodyPr>
            <a:spAutoFit/>
          </a:bodyPr>
          <a:lstStyle/>
          <a:p>
            <a:pPr>
              <a:spcBef>
                <a:spcPct val="50000"/>
              </a:spcBef>
            </a:pPr>
            <a:r>
              <a:rPr lang="en-CA" sz="1400" b="1" dirty="0" smtClean="0">
                <a:solidFill>
                  <a:srgbClr val="FFCC00"/>
                </a:solidFill>
                <a:latin typeface="Arial" charset="0"/>
              </a:rPr>
              <a:t>17.0%</a:t>
            </a:r>
            <a:endParaRPr lang="en-CA" sz="1400" b="1" dirty="0">
              <a:solidFill>
                <a:srgbClr val="FFCC00"/>
              </a:solidFill>
              <a:latin typeface="Arial"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ext Box 2"/>
          <p:cNvSpPr txBox="1">
            <a:spLocks noChangeArrowheads="1"/>
          </p:cNvSpPr>
          <p:nvPr/>
        </p:nvSpPr>
        <p:spPr bwMode="auto">
          <a:xfrm>
            <a:off x="0" y="333375"/>
            <a:ext cx="9144000" cy="701675"/>
          </a:xfrm>
          <a:prstGeom prst="rect">
            <a:avLst/>
          </a:prstGeom>
          <a:noFill/>
          <a:ln w="9525">
            <a:noFill/>
            <a:miter lim="800000"/>
            <a:headEnd/>
            <a:tailEnd/>
          </a:ln>
          <a:effectLst/>
        </p:spPr>
        <p:txBody>
          <a:bodyPr>
            <a:spAutoFit/>
          </a:bodyPr>
          <a:lstStyle/>
          <a:p>
            <a:pPr algn="ctr">
              <a:spcBef>
                <a:spcPct val="50000"/>
              </a:spcBef>
              <a:defRPr/>
            </a:pPr>
            <a:r>
              <a:rPr lang="en-GB" sz="4000" b="1" dirty="0">
                <a:solidFill>
                  <a:srgbClr val="EBC047"/>
                </a:solidFill>
                <a:effectLst>
                  <a:outerShdw blurRad="38100" dist="38100" dir="2700000" algn="tl">
                    <a:srgbClr val="000000"/>
                  </a:outerShdw>
                </a:effectLst>
                <a:latin typeface="Times New Roman" pitchFamily="18" charset="0"/>
              </a:rPr>
              <a:t>Visual Quality Objectives</a:t>
            </a:r>
          </a:p>
        </p:txBody>
      </p:sp>
      <p:grpSp>
        <p:nvGrpSpPr>
          <p:cNvPr id="19460" name="Group 85"/>
          <p:cNvGrpSpPr>
            <a:grpSpLocks/>
          </p:cNvGrpSpPr>
          <p:nvPr/>
        </p:nvGrpSpPr>
        <p:grpSpPr bwMode="auto">
          <a:xfrm>
            <a:off x="1085850" y="1524000"/>
            <a:ext cx="7143750" cy="4422776"/>
            <a:chOff x="684" y="799"/>
            <a:chExt cx="4500" cy="2786"/>
          </a:xfrm>
        </p:grpSpPr>
        <p:sp>
          <p:nvSpPr>
            <p:cNvPr id="19536" name="Text Box 76"/>
            <p:cNvSpPr txBox="1">
              <a:spLocks noChangeArrowheads="1"/>
            </p:cNvSpPr>
            <p:nvPr/>
          </p:nvSpPr>
          <p:spPr bwMode="auto">
            <a:xfrm>
              <a:off x="703" y="799"/>
              <a:ext cx="2676" cy="288"/>
            </a:xfrm>
            <a:prstGeom prst="rect">
              <a:avLst/>
            </a:prstGeom>
            <a:noFill/>
            <a:ln w="9525">
              <a:noFill/>
              <a:miter lim="800000"/>
              <a:headEnd/>
              <a:tailEnd/>
            </a:ln>
          </p:spPr>
          <p:txBody>
            <a:bodyPr>
              <a:spAutoFit/>
            </a:bodyPr>
            <a:lstStyle/>
            <a:p>
              <a:pPr>
                <a:spcBef>
                  <a:spcPct val="50000"/>
                </a:spcBef>
              </a:pPr>
              <a:r>
                <a:rPr lang="en-CA" sz="2400" b="1" dirty="0">
                  <a:solidFill>
                    <a:schemeClr val="hlink"/>
                  </a:solidFill>
                  <a:latin typeface="Arial" charset="0"/>
                </a:rPr>
                <a:t>Maximum Modification:</a:t>
              </a:r>
            </a:p>
          </p:txBody>
        </p:sp>
        <p:sp>
          <p:nvSpPr>
            <p:cNvPr id="19537" name="Text Box 78"/>
            <p:cNvSpPr txBox="1">
              <a:spLocks noChangeArrowheads="1"/>
            </p:cNvSpPr>
            <p:nvPr/>
          </p:nvSpPr>
          <p:spPr bwMode="auto">
            <a:xfrm>
              <a:off x="684" y="1706"/>
              <a:ext cx="2604" cy="1306"/>
            </a:xfrm>
            <a:prstGeom prst="rect">
              <a:avLst/>
            </a:prstGeom>
            <a:noFill/>
            <a:ln w="9525">
              <a:noFill/>
              <a:miter lim="800000"/>
              <a:headEnd/>
              <a:tailEnd/>
            </a:ln>
          </p:spPr>
          <p:txBody>
            <a:bodyPr>
              <a:spAutoFit/>
            </a:bodyPr>
            <a:lstStyle/>
            <a:p>
              <a:pPr marL="371475" indent="-371475">
                <a:spcBef>
                  <a:spcPct val="50000"/>
                </a:spcBef>
                <a:buFontTx/>
                <a:buAutoNum type="romanLcParenBoth"/>
              </a:pPr>
              <a:r>
                <a:rPr lang="en-CA" sz="2000" dirty="0">
                  <a:latin typeface="Arial" charset="0"/>
                </a:rPr>
                <a:t>very easy to see, and (ii) is </a:t>
              </a:r>
            </a:p>
            <a:p>
              <a:pPr marL="371475" indent="-371475">
                <a:spcBef>
                  <a:spcPct val="50000"/>
                </a:spcBef>
              </a:pPr>
              <a:r>
                <a:rPr lang="en-CA" sz="2000" dirty="0">
                  <a:latin typeface="Arial" charset="0"/>
                </a:rPr>
                <a:t>(A) very large in scale, </a:t>
              </a:r>
            </a:p>
            <a:p>
              <a:pPr marL="371475" indent="-371475">
                <a:spcBef>
                  <a:spcPct val="50000"/>
                </a:spcBef>
              </a:pPr>
              <a:r>
                <a:rPr lang="en-CA" sz="2000" dirty="0">
                  <a:latin typeface="Arial" charset="0"/>
                </a:rPr>
                <a:t>(B) rectilinear and  geometric in shape, or </a:t>
              </a:r>
            </a:p>
            <a:p>
              <a:pPr marL="371475" indent="-371475">
                <a:spcBef>
                  <a:spcPct val="50000"/>
                </a:spcBef>
              </a:pPr>
              <a:r>
                <a:rPr lang="en-CA" sz="2000" dirty="0">
                  <a:latin typeface="Arial" charset="0"/>
                </a:rPr>
                <a:t>(C) both. </a:t>
              </a:r>
            </a:p>
          </p:txBody>
        </p:sp>
        <p:sp>
          <p:nvSpPr>
            <p:cNvPr id="19538" name="Text Box 79"/>
            <p:cNvSpPr txBox="1">
              <a:spLocks noChangeArrowheads="1"/>
            </p:cNvSpPr>
            <p:nvPr/>
          </p:nvSpPr>
          <p:spPr bwMode="auto">
            <a:xfrm>
              <a:off x="694" y="1108"/>
              <a:ext cx="2177" cy="634"/>
            </a:xfrm>
            <a:prstGeom prst="rect">
              <a:avLst/>
            </a:prstGeom>
            <a:noFill/>
            <a:ln w="9525">
              <a:noFill/>
              <a:miter lim="800000"/>
              <a:headEnd/>
              <a:tailEnd/>
            </a:ln>
          </p:spPr>
          <p:txBody>
            <a:bodyPr>
              <a:spAutoFit/>
            </a:bodyPr>
            <a:lstStyle/>
            <a:p>
              <a:pPr>
                <a:spcBef>
                  <a:spcPct val="50000"/>
                </a:spcBef>
              </a:pPr>
              <a:r>
                <a:rPr lang="en-CA" sz="2000" dirty="0">
                  <a:latin typeface="Arial" charset="0"/>
                </a:rPr>
                <a:t>Alteration, when assessed from a significant public viewpoint, is</a:t>
              </a:r>
            </a:p>
          </p:txBody>
        </p:sp>
        <p:pic>
          <p:nvPicPr>
            <p:cNvPr id="19539" name="Picture 80"/>
            <p:cNvPicPr>
              <a:picLocks noChangeAspect="1" noChangeArrowheads="1"/>
            </p:cNvPicPr>
            <p:nvPr/>
          </p:nvPicPr>
          <p:blipFill>
            <a:blip r:embed="rId2" cstate="print"/>
            <a:srcRect/>
            <a:stretch>
              <a:fillRect/>
            </a:stretch>
          </p:blipFill>
          <p:spPr bwMode="auto">
            <a:xfrm>
              <a:off x="3243" y="845"/>
              <a:ext cx="1905" cy="1266"/>
            </a:xfrm>
            <a:prstGeom prst="rect">
              <a:avLst/>
            </a:prstGeom>
            <a:noFill/>
            <a:ln w="9525">
              <a:solidFill>
                <a:srgbClr val="FF9D0D"/>
              </a:solidFill>
              <a:miter lim="800000"/>
              <a:headEnd/>
              <a:tailEnd/>
            </a:ln>
          </p:spPr>
        </p:pic>
        <p:pic>
          <p:nvPicPr>
            <p:cNvPr id="19540" name="Picture 81" descr="Slide 54"/>
            <p:cNvPicPr>
              <a:picLocks noChangeAspect="1" noChangeArrowheads="1"/>
            </p:cNvPicPr>
            <p:nvPr/>
          </p:nvPicPr>
          <p:blipFill>
            <a:blip r:embed="rId3" cstate="print"/>
            <a:srcRect/>
            <a:stretch>
              <a:fillRect/>
            </a:stretch>
          </p:blipFill>
          <p:spPr bwMode="auto">
            <a:xfrm>
              <a:off x="3243" y="2296"/>
              <a:ext cx="1905" cy="1280"/>
            </a:xfrm>
            <a:prstGeom prst="rect">
              <a:avLst/>
            </a:prstGeom>
            <a:noFill/>
            <a:ln w="9525">
              <a:solidFill>
                <a:srgbClr val="FF9D0D"/>
              </a:solidFill>
              <a:miter lim="800000"/>
              <a:headEnd/>
              <a:tailEnd/>
            </a:ln>
          </p:spPr>
        </p:pic>
        <p:sp>
          <p:nvSpPr>
            <p:cNvPr id="19541" name="Text Box 82"/>
            <p:cNvSpPr txBox="1">
              <a:spLocks noChangeArrowheads="1"/>
            </p:cNvSpPr>
            <p:nvPr/>
          </p:nvSpPr>
          <p:spPr bwMode="auto">
            <a:xfrm>
              <a:off x="3223" y="3391"/>
              <a:ext cx="463" cy="194"/>
            </a:xfrm>
            <a:prstGeom prst="rect">
              <a:avLst/>
            </a:prstGeom>
            <a:noFill/>
            <a:ln w="9525">
              <a:noFill/>
              <a:miter lim="800000"/>
              <a:headEnd/>
              <a:tailEnd/>
            </a:ln>
          </p:spPr>
          <p:txBody>
            <a:bodyPr wrap="square">
              <a:spAutoFit/>
            </a:bodyPr>
            <a:lstStyle/>
            <a:p>
              <a:pPr>
                <a:spcBef>
                  <a:spcPct val="50000"/>
                </a:spcBef>
              </a:pPr>
              <a:r>
                <a:rPr lang="en-CA" sz="1400" b="1" dirty="0" smtClean="0">
                  <a:solidFill>
                    <a:srgbClr val="4A3A26"/>
                  </a:solidFill>
                  <a:latin typeface="Arial" charset="0"/>
                </a:rPr>
                <a:t>17.9%</a:t>
              </a:r>
              <a:endParaRPr lang="en-CA" sz="1400" b="1" dirty="0">
                <a:solidFill>
                  <a:srgbClr val="4A3A26"/>
                </a:solidFill>
                <a:latin typeface="Arial" charset="0"/>
              </a:endParaRPr>
            </a:p>
          </p:txBody>
        </p:sp>
        <p:sp>
          <p:nvSpPr>
            <p:cNvPr id="19542" name="Text Box 83"/>
            <p:cNvSpPr txBox="1">
              <a:spLocks noChangeArrowheads="1"/>
            </p:cNvSpPr>
            <p:nvPr/>
          </p:nvSpPr>
          <p:spPr bwMode="auto">
            <a:xfrm>
              <a:off x="4745" y="1917"/>
              <a:ext cx="439" cy="194"/>
            </a:xfrm>
            <a:prstGeom prst="rect">
              <a:avLst/>
            </a:prstGeom>
            <a:noFill/>
            <a:ln w="9525">
              <a:noFill/>
              <a:miter lim="800000"/>
              <a:headEnd/>
              <a:tailEnd/>
            </a:ln>
          </p:spPr>
          <p:txBody>
            <a:bodyPr wrap="square">
              <a:spAutoFit/>
            </a:bodyPr>
            <a:lstStyle/>
            <a:p>
              <a:pPr>
                <a:spcBef>
                  <a:spcPct val="50000"/>
                </a:spcBef>
              </a:pPr>
              <a:r>
                <a:rPr lang="en-CA" sz="1400" b="1" dirty="0">
                  <a:solidFill>
                    <a:srgbClr val="FFCC00"/>
                  </a:solidFill>
                  <a:latin typeface="Arial" charset="0"/>
                </a:rPr>
                <a:t>19.0%</a:t>
              </a:r>
            </a:p>
          </p:txBody>
        </p:sp>
      </p:grpSp>
      <p:sp>
        <p:nvSpPr>
          <p:cNvPr id="19461" name="Line 8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sp>
        <p:nvSpPr>
          <p:cNvPr id="19463" name="Text Box 159"/>
          <p:cNvSpPr txBox="1">
            <a:spLocks noChangeArrowheads="1"/>
          </p:cNvSpPr>
          <p:nvPr/>
        </p:nvSpPr>
        <p:spPr bwMode="auto">
          <a:xfrm>
            <a:off x="762000" y="5531757"/>
            <a:ext cx="4191000" cy="338554"/>
          </a:xfrm>
          <a:prstGeom prst="rect">
            <a:avLst/>
          </a:prstGeom>
          <a:noFill/>
          <a:ln w="9525">
            <a:noFill/>
            <a:miter lim="800000"/>
            <a:headEnd/>
            <a:tailEnd/>
          </a:ln>
        </p:spPr>
        <p:txBody>
          <a:bodyPr wrap="square">
            <a:spAutoFit/>
          </a:bodyPr>
          <a:lstStyle/>
          <a:p>
            <a:pPr>
              <a:spcBef>
                <a:spcPct val="50000"/>
              </a:spcBef>
            </a:pPr>
            <a:r>
              <a:rPr lang="en-CA" sz="1600" b="1" dirty="0">
                <a:latin typeface="Arial" charset="0"/>
              </a:rPr>
              <a:t>Predicted </a:t>
            </a:r>
            <a:r>
              <a:rPr lang="en-CA" sz="1600" b="1" dirty="0" smtClean="0">
                <a:latin typeface="Arial" charset="0"/>
              </a:rPr>
              <a:t> by </a:t>
            </a:r>
            <a:r>
              <a:rPr lang="en-CA" sz="1600" b="1" dirty="0">
                <a:latin typeface="Arial" charset="0"/>
              </a:rPr>
              <a:t>18.1 –  </a:t>
            </a:r>
            <a:r>
              <a:rPr lang="en-CA" sz="1600" b="1" dirty="0" smtClean="0">
                <a:latin typeface="Arial" charset="0"/>
              </a:rPr>
              <a:t>30.0+ </a:t>
            </a:r>
            <a:r>
              <a:rPr lang="en-CA" sz="1600" b="1" dirty="0">
                <a:latin typeface="Arial" charset="0"/>
              </a:rPr>
              <a:t>% </a:t>
            </a:r>
            <a:r>
              <a:rPr lang="en-CA" sz="1600" b="1" dirty="0" smtClean="0">
                <a:latin typeface="Arial" charset="0"/>
              </a:rPr>
              <a:t>alteration</a:t>
            </a:r>
            <a:endParaRPr lang="en-CA" sz="1600" b="1" dirty="0">
              <a:latin typeface="Arial" charset="0"/>
            </a:endParaRPr>
          </a:p>
        </p:txBody>
      </p:sp>
      <p:pic>
        <p:nvPicPr>
          <p:cNvPr id="87" name="Picture 5" descr="BCID_BPOE_V_RGB_rev"/>
          <p:cNvPicPr>
            <a:picLocks noChangeAspect="1" noChangeArrowheads="1"/>
          </p:cNvPicPr>
          <p:nvPr/>
        </p:nvPicPr>
        <p:blipFill>
          <a:blip r:embed="rId4"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9"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15</a:t>
            </a:r>
            <a:endParaRPr lang="en-GB" sz="1400" dirty="0">
              <a:latin typeface="Monotype Sorts" pitchFamily="2" charset="2"/>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57200" y="76200"/>
            <a:ext cx="8229600" cy="1139825"/>
          </a:xfrm>
        </p:spPr>
        <p:txBody>
          <a:bodyPr/>
          <a:lstStyle/>
          <a:p>
            <a:pPr eaLnBrk="1" hangingPunct="1">
              <a:defRPr/>
            </a:pPr>
            <a:r>
              <a:rPr lang="en-CA" sz="4000" b="1" dirty="0" smtClean="0">
                <a:solidFill>
                  <a:srgbClr val="EBC047"/>
                </a:solidFill>
                <a:latin typeface="Times New Roman" pitchFamily="18" charset="0"/>
              </a:rPr>
              <a:t>Significant Public Viewpoint </a:t>
            </a:r>
          </a:p>
        </p:txBody>
      </p:sp>
      <p:sp>
        <p:nvSpPr>
          <p:cNvPr id="1029" name="Rectangle 3"/>
          <p:cNvSpPr>
            <a:spLocks noGrp="1" noChangeArrowheads="1"/>
          </p:cNvSpPr>
          <p:nvPr>
            <p:ph type="body" sz="half" idx="1"/>
          </p:nvPr>
        </p:nvSpPr>
        <p:spPr>
          <a:xfrm>
            <a:off x="566738" y="1752600"/>
            <a:ext cx="8077200" cy="2133600"/>
          </a:xfrm>
        </p:spPr>
        <p:txBody>
          <a:bodyPr/>
          <a:lstStyle/>
          <a:p>
            <a:pPr eaLnBrk="1" hangingPunct="1">
              <a:buFont typeface="Wingdings" pitchFamily="2" charset="2"/>
              <a:buNone/>
            </a:pPr>
            <a:r>
              <a:rPr lang="en-CA" sz="2000" b="1" dirty="0" smtClean="0">
                <a:solidFill>
                  <a:srgbClr val="FFFFFF"/>
                </a:solidFill>
                <a:effectLst/>
                <a:latin typeface="Arial" charset="0"/>
              </a:rPr>
              <a:t>A significant public viewpoint:</a:t>
            </a:r>
            <a:r>
              <a:rPr lang="en-CA" sz="1800" b="1" dirty="0" smtClean="0">
                <a:solidFill>
                  <a:srgbClr val="FFFFFF"/>
                </a:solidFill>
                <a:effectLst/>
                <a:latin typeface="Arial" charset="0"/>
              </a:rPr>
              <a:t> </a:t>
            </a:r>
          </a:p>
          <a:p>
            <a:pPr eaLnBrk="1" hangingPunct="1">
              <a:buFont typeface="Wingdings" pitchFamily="2" charset="2"/>
              <a:buNone/>
            </a:pPr>
            <a:r>
              <a:rPr lang="en-CA" sz="1800" b="1" dirty="0" smtClean="0">
                <a:solidFill>
                  <a:srgbClr val="FFFFFF"/>
                </a:solidFill>
                <a:effectLst/>
                <a:latin typeface="Arial" charset="0"/>
              </a:rPr>
              <a:t>a place or location on the land or water that is accessible to the public, </a:t>
            </a:r>
          </a:p>
          <a:p>
            <a:pPr eaLnBrk="1" hangingPunct="1">
              <a:buFont typeface="Wingdings" pitchFamily="2" charset="2"/>
              <a:buNone/>
            </a:pPr>
            <a:r>
              <a:rPr lang="en-CA" sz="1800" b="1" dirty="0" smtClean="0">
                <a:solidFill>
                  <a:srgbClr val="FFFFFF"/>
                </a:solidFill>
                <a:effectLst/>
                <a:latin typeface="Arial" charset="0"/>
              </a:rPr>
              <a:t>provides a viewing opportunity and  has relevance to the landform </a:t>
            </a:r>
          </a:p>
          <a:p>
            <a:pPr eaLnBrk="1" hangingPunct="1">
              <a:buFont typeface="Wingdings" pitchFamily="2" charset="2"/>
              <a:buNone/>
            </a:pPr>
            <a:r>
              <a:rPr lang="en-CA" sz="1800" b="1" dirty="0" smtClean="0">
                <a:solidFill>
                  <a:srgbClr val="FFFFFF"/>
                </a:solidFill>
                <a:effectLst/>
                <a:latin typeface="Arial" charset="0"/>
              </a:rPr>
              <a:t>being assessed.</a:t>
            </a:r>
          </a:p>
          <a:p>
            <a:pPr eaLnBrk="1" hangingPunct="1">
              <a:buFont typeface="Wingdings" pitchFamily="2" charset="2"/>
              <a:buNone/>
            </a:pPr>
            <a:endParaRPr lang="en-CA" sz="1800" b="1" dirty="0" smtClean="0">
              <a:solidFill>
                <a:srgbClr val="FFFFFF"/>
              </a:solidFill>
              <a:effectLst/>
              <a:latin typeface="Arial" charset="0"/>
            </a:endParaRPr>
          </a:p>
          <a:p>
            <a:pPr eaLnBrk="1" hangingPunct="1">
              <a:buFont typeface="Wingdings" pitchFamily="2" charset="2"/>
              <a:buNone/>
            </a:pPr>
            <a:endParaRPr lang="en-CA" sz="1800" b="1" dirty="0" smtClean="0">
              <a:solidFill>
                <a:srgbClr val="FFFFFF"/>
              </a:solidFill>
              <a:effectLst/>
              <a:latin typeface="Arial" charset="0"/>
            </a:endParaRPr>
          </a:p>
        </p:txBody>
      </p:sp>
      <p:sp>
        <p:nvSpPr>
          <p:cNvPr id="1030" name="Line 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grpSp>
        <p:nvGrpSpPr>
          <p:cNvPr id="1033" name="Group 86"/>
          <p:cNvGrpSpPr>
            <a:grpSpLocks/>
          </p:cNvGrpSpPr>
          <p:nvPr/>
        </p:nvGrpSpPr>
        <p:grpSpPr bwMode="auto">
          <a:xfrm>
            <a:off x="685800" y="3238500"/>
            <a:ext cx="6553200" cy="3086100"/>
            <a:chOff x="336" y="1849"/>
            <a:chExt cx="4128" cy="1944"/>
          </a:xfrm>
        </p:grpSpPr>
        <p:graphicFrame>
          <p:nvGraphicFramePr>
            <p:cNvPr id="1026" name="Object 79"/>
            <p:cNvGraphicFramePr>
              <a:graphicFrameLocks noChangeAspect="1"/>
            </p:cNvGraphicFramePr>
            <p:nvPr/>
          </p:nvGraphicFramePr>
          <p:xfrm>
            <a:off x="336" y="1849"/>
            <a:ext cx="4128" cy="1944"/>
          </p:xfrm>
          <a:graphic>
            <a:graphicData uri="http://schemas.openxmlformats.org/presentationml/2006/ole">
              <mc:AlternateContent xmlns:mc="http://schemas.openxmlformats.org/markup-compatibility/2006">
                <mc:Choice xmlns:v="urn:schemas-microsoft-com:vml" Requires="v">
                  <p:oleObj spid="_x0000_s1114" name="Clip" r:id="rId3" imgW="1153058" imgH="543154" progId="">
                    <p:embed/>
                  </p:oleObj>
                </mc:Choice>
                <mc:Fallback>
                  <p:oleObj name="Clip" r:id="rId3" imgW="1153058" imgH="543154" progId="">
                    <p:embed/>
                    <p:pic>
                      <p:nvPicPr>
                        <p:cNvPr id="0"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 y="1849"/>
                          <a:ext cx="4128" cy="1944"/>
                        </a:xfrm>
                        <a:prstGeom prst="rect">
                          <a:avLst/>
                        </a:prstGeom>
                        <a:noFill/>
                        <a:ln w="9525">
                          <a:solidFill>
                            <a:srgbClr val="F8F8F8"/>
                          </a:solidFill>
                          <a:miter lim="800000"/>
                          <a:headEnd/>
                          <a:tailEnd/>
                        </a:ln>
                        <a:extLst>
                          <a:ext uri="{909E8E84-426E-40DD-AFC4-6F175D3DCCD1}">
                            <a14:hiddenFill xmlns:a14="http://schemas.microsoft.com/office/drawing/2010/main">
                              <a:solidFill>
                                <a:srgbClr val="3366FF"/>
                              </a:solidFill>
                            </a14:hiddenFill>
                          </a:ext>
                        </a:extLst>
                      </p:spPr>
                    </p:pic>
                  </p:oleObj>
                </mc:Fallback>
              </mc:AlternateContent>
            </a:graphicData>
          </a:graphic>
        </p:graphicFrame>
        <p:graphicFrame>
          <p:nvGraphicFramePr>
            <p:cNvPr id="1027" name="Object 81"/>
            <p:cNvGraphicFramePr>
              <a:graphicFrameLocks noChangeAspect="1"/>
            </p:cNvGraphicFramePr>
            <p:nvPr/>
          </p:nvGraphicFramePr>
          <p:xfrm>
            <a:off x="912" y="2832"/>
            <a:ext cx="300" cy="884"/>
          </p:xfrm>
          <a:graphic>
            <a:graphicData uri="http://schemas.openxmlformats.org/presentationml/2006/ole">
              <mc:AlternateContent xmlns:mc="http://schemas.openxmlformats.org/markup-compatibility/2006">
                <mc:Choice xmlns:v="urn:schemas-microsoft-com:vml" Requires="v">
                  <p:oleObj spid="_x0000_s1115" name="Clip" r:id="rId5" imgW="477317" imgH="1402690" progId="">
                    <p:embed/>
                  </p:oleObj>
                </mc:Choice>
                <mc:Fallback>
                  <p:oleObj name="Clip" r:id="rId5" imgW="477317" imgH="1402690" progId="">
                    <p:embed/>
                    <p:pic>
                      <p:nvPicPr>
                        <p:cNvPr id="0" name="Picture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 y="2832"/>
                          <a:ext cx="300" cy="8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5" name="Line 83"/>
            <p:cNvSpPr>
              <a:spLocks noChangeShapeType="1"/>
            </p:cNvSpPr>
            <p:nvPr/>
          </p:nvSpPr>
          <p:spPr bwMode="auto">
            <a:xfrm flipV="1">
              <a:off x="1095" y="2112"/>
              <a:ext cx="1497" cy="804"/>
            </a:xfrm>
            <a:prstGeom prst="line">
              <a:avLst/>
            </a:prstGeom>
            <a:noFill/>
            <a:ln w="9525">
              <a:solidFill>
                <a:srgbClr val="FF6600"/>
              </a:solidFill>
              <a:round/>
              <a:headEnd/>
              <a:tailEnd/>
            </a:ln>
          </p:spPr>
          <p:txBody>
            <a:bodyPr/>
            <a:lstStyle/>
            <a:p>
              <a:endParaRPr lang="en-CA" dirty="0"/>
            </a:p>
          </p:txBody>
        </p:sp>
        <p:sp>
          <p:nvSpPr>
            <p:cNvPr id="1036" name="Line 84"/>
            <p:cNvSpPr>
              <a:spLocks noChangeShapeType="1"/>
            </p:cNvSpPr>
            <p:nvPr/>
          </p:nvSpPr>
          <p:spPr bwMode="auto">
            <a:xfrm>
              <a:off x="1086" y="2925"/>
              <a:ext cx="1689" cy="618"/>
            </a:xfrm>
            <a:prstGeom prst="line">
              <a:avLst/>
            </a:prstGeom>
            <a:noFill/>
            <a:ln w="9525">
              <a:solidFill>
                <a:srgbClr val="FF6600"/>
              </a:solidFill>
              <a:round/>
              <a:headEnd/>
              <a:tailEnd/>
            </a:ln>
          </p:spPr>
          <p:txBody>
            <a:bodyPr/>
            <a:lstStyle/>
            <a:p>
              <a:endParaRPr lang="en-CA" dirty="0"/>
            </a:p>
          </p:txBody>
        </p:sp>
      </p:grpSp>
      <p:sp>
        <p:nvSpPr>
          <p:cNvPr id="1034" name="Text Box 87"/>
          <p:cNvSpPr txBox="1">
            <a:spLocks noChangeArrowheads="1"/>
          </p:cNvSpPr>
          <p:nvPr/>
        </p:nvSpPr>
        <p:spPr bwMode="auto">
          <a:xfrm>
            <a:off x="566738" y="1357313"/>
            <a:ext cx="7239000" cy="400050"/>
          </a:xfrm>
          <a:prstGeom prst="rect">
            <a:avLst/>
          </a:prstGeom>
          <a:noFill/>
          <a:ln w="9525">
            <a:noFill/>
            <a:miter lim="800000"/>
            <a:headEnd/>
            <a:tailEnd/>
          </a:ln>
        </p:spPr>
        <p:txBody>
          <a:bodyPr>
            <a:spAutoFit/>
          </a:bodyPr>
          <a:lstStyle/>
          <a:p>
            <a:pPr>
              <a:spcBef>
                <a:spcPct val="50000"/>
              </a:spcBef>
            </a:pPr>
            <a:r>
              <a:rPr lang="en-CA" sz="2000" b="1" dirty="0">
                <a:solidFill>
                  <a:srgbClr val="FFD757"/>
                </a:solidFill>
                <a:latin typeface="Arial" charset="0"/>
              </a:rPr>
              <a:t>FPPR proposed definition</a:t>
            </a:r>
          </a:p>
        </p:txBody>
      </p:sp>
      <p:pic>
        <p:nvPicPr>
          <p:cNvPr id="85" name="Picture 5" descr="BCID_BPOE_V_RGB_rev"/>
          <p:cNvPicPr>
            <a:picLocks noChangeAspect="1" noChangeArrowheads="1"/>
          </p:cNvPicPr>
          <p:nvPr/>
        </p:nvPicPr>
        <p:blipFill>
          <a:blip r:embed="rId7"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7"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16</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457200" y="76200"/>
            <a:ext cx="8229600" cy="1139825"/>
          </a:xfrm>
        </p:spPr>
        <p:txBody>
          <a:bodyPr/>
          <a:lstStyle/>
          <a:p>
            <a:pPr eaLnBrk="1" hangingPunct="1">
              <a:defRPr/>
            </a:pPr>
            <a:r>
              <a:rPr lang="en-CA" sz="3600" b="1" dirty="0" smtClean="0">
                <a:solidFill>
                  <a:srgbClr val="EBC047"/>
                </a:solidFill>
                <a:latin typeface="Times New Roman" pitchFamily="18" charset="0"/>
              </a:rPr>
              <a:t>Choosing Viewpoints for Evaluations </a:t>
            </a:r>
          </a:p>
        </p:txBody>
      </p:sp>
      <p:sp>
        <p:nvSpPr>
          <p:cNvPr id="20483" name="Rectangle 3"/>
          <p:cNvSpPr>
            <a:spLocks noGrp="1" noChangeArrowheads="1"/>
          </p:cNvSpPr>
          <p:nvPr>
            <p:ph type="body" sz="half" idx="1"/>
          </p:nvPr>
        </p:nvSpPr>
        <p:spPr>
          <a:xfrm>
            <a:off x="762000" y="1371600"/>
            <a:ext cx="8077200" cy="3962400"/>
          </a:xfrm>
        </p:spPr>
        <p:txBody>
          <a:bodyPr/>
          <a:lstStyle/>
          <a:p>
            <a:pPr eaLnBrk="1" hangingPunct="1">
              <a:buFont typeface="Wingdings" pitchFamily="2" charset="2"/>
              <a:buNone/>
            </a:pPr>
            <a:r>
              <a:rPr lang="en-CA" sz="2000" dirty="0" smtClean="0">
                <a:solidFill>
                  <a:srgbClr val="FFFFFF"/>
                </a:solidFill>
                <a:effectLst/>
                <a:latin typeface="Arial" charset="0"/>
              </a:rPr>
              <a:t>Examples of viewpoints that might be considered when</a:t>
            </a:r>
          </a:p>
          <a:p>
            <a:pPr eaLnBrk="1" hangingPunct="1">
              <a:buFont typeface="Wingdings" pitchFamily="2" charset="2"/>
              <a:buNone/>
            </a:pPr>
            <a:r>
              <a:rPr lang="en-CA" sz="2000" dirty="0" smtClean="0">
                <a:solidFill>
                  <a:srgbClr val="FFFFFF"/>
                </a:solidFill>
                <a:effectLst/>
                <a:latin typeface="Arial" charset="0"/>
              </a:rPr>
              <a:t>doing an evaluation (or VQO Inspection): </a:t>
            </a:r>
          </a:p>
          <a:p>
            <a:pPr eaLnBrk="1" hangingPunct="1">
              <a:buSzPct val="100000"/>
              <a:buFont typeface="Arial" charset="0"/>
              <a:buChar char="•"/>
            </a:pPr>
            <a:r>
              <a:rPr lang="en-CA" sz="2000" dirty="0" smtClean="0">
                <a:solidFill>
                  <a:srgbClr val="FFFFFF"/>
                </a:solidFill>
                <a:effectLst/>
                <a:latin typeface="Arial" charset="0"/>
              </a:rPr>
              <a:t>a stretch of highway leading toward a harvest unit (i.e. focal view) </a:t>
            </a:r>
          </a:p>
          <a:p>
            <a:pPr eaLnBrk="1" hangingPunct="1">
              <a:buSzPct val="100000"/>
              <a:buFont typeface="Arial" charset="0"/>
              <a:buChar char="•"/>
            </a:pPr>
            <a:r>
              <a:rPr lang="en-CA" sz="2000" dirty="0" smtClean="0">
                <a:solidFill>
                  <a:srgbClr val="FFFFFF"/>
                </a:solidFill>
                <a:effectLst/>
                <a:latin typeface="Arial" charset="0"/>
              </a:rPr>
              <a:t>a rest stop, </a:t>
            </a:r>
          </a:p>
          <a:p>
            <a:pPr eaLnBrk="1" hangingPunct="1">
              <a:buSzPct val="100000"/>
              <a:buFont typeface="Arial" charset="0"/>
              <a:buChar char="•"/>
            </a:pPr>
            <a:r>
              <a:rPr lang="en-CA" sz="2000" dirty="0" smtClean="0">
                <a:solidFill>
                  <a:srgbClr val="FFFFFF"/>
                </a:solidFill>
                <a:effectLst/>
                <a:latin typeface="Arial" charset="0"/>
              </a:rPr>
              <a:t>a recreation site or park, </a:t>
            </a:r>
          </a:p>
          <a:p>
            <a:pPr eaLnBrk="1" hangingPunct="1">
              <a:buSzPct val="100000"/>
              <a:buFont typeface="Arial" charset="0"/>
              <a:buChar char="•"/>
            </a:pPr>
            <a:r>
              <a:rPr lang="en-CA" sz="2000" dirty="0" smtClean="0">
                <a:solidFill>
                  <a:srgbClr val="FFFFFF"/>
                </a:solidFill>
                <a:effectLst/>
                <a:latin typeface="Arial" charset="0"/>
              </a:rPr>
              <a:t>a group of homes, or settlement, or</a:t>
            </a:r>
          </a:p>
          <a:p>
            <a:pPr eaLnBrk="1" hangingPunct="1">
              <a:buSzPct val="100000"/>
              <a:buFont typeface="Arial" charset="0"/>
              <a:buChar char="•"/>
            </a:pPr>
            <a:r>
              <a:rPr lang="en-CA" sz="2000" dirty="0" smtClean="0">
                <a:solidFill>
                  <a:srgbClr val="FFFFFF"/>
                </a:solidFill>
                <a:effectLst/>
                <a:latin typeface="Arial" charset="0"/>
              </a:rPr>
              <a:t>a tourist-related commercial enterprise. </a:t>
            </a:r>
          </a:p>
          <a:p>
            <a:pPr marL="82550" indent="15875" eaLnBrk="1" hangingPunct="1">
              <a:buSzPct val="100000"/>
              <a:buNone/>
            </a:pPr>
            <a:r>
              <a:rPr lang="en-CA" sz="2000" dirty="0" smtClean="0">
                <a:solidFill>
                  <a:srgbClr val="FFFFFF"/>
                </a:solidFill>
                <a:effectLst/>
                <a:latin typeface="Arial" charset="0"/>
              </a:rPr>
              <a:t>It is important to review the location(s) offering the best or most direct view of the alteration.  This may not necessarily be a viewpoint that provides a stationary or stopping location.</a:t>
            </a:r>
          </a:p>
          <a:p>
            <a:pPr marL="82550" indent="15875" eaLnBrk="1" hangingPunct="1">
              <a:buSzPct val="100000"/>
              <a:buNone/>
            </a:pPr>
            <a:r>
              <a:rPr lang="en-CA" sz="2000" dirty="0" smtClean="0">
                <a:solidFill>
                  <a:srgbClr val="FFFFFF"/>
                </a:solidFill>
                <a:effectLst/>
                <a:latin typeface="Arial" charset="0"/>
              </a:rPr>
              <a:t>Same alteration can be assessed from multiple viewpoints.</a:t>
            </a:r>
          </a:p>
        </p:txBody>
      </p:sp>
      <p:sp>
        <p:nvSpPr>
          <p:cNvPr id="20484" name="Line 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sp>
        <p:nvSpPr>
          <p:cNvPr id="20487" name="Rectangle 4"/>
          <p:cNvSpPr>
            <a:spLocks noChangeArrowheads="1"/>
          </p:cNvSpPr>
          <p:nvPr/>
        </p:nvSpPr>
        <p:spPr bwMode="auto">
          <a:xfrm>
            <a:off x="990600" y="5551488"/>
            <a:ext cx="7086600" cy="831850"/>
          </a:xfrm>
          <a:prstGeom prst="rect">
            <a:avLst/>
          </a:prstGeom>
          <a:noFill/>
          <a:ln w="9525">
            <a:solidFill>
              <a:srgbClr val="FF9900"/>
            </a:solidFill>
            <a:miter lim="800000"/>
            <a:headEnd/>
            <a:tailEnd/>
          </a:ln>
        </p:spPr>
        <p:txBody>
          <a:bodyPr anchor="ctr">
            <a:spAutoFit/>
          </a:bodyPr>
          <a:lstStyle/>
          <a:p>
            <a:pPr eaLnBrk="0" hangingPunct="0"/>
            <a:r>
              <a:rPr lang="en-CA" sz="1600" u="sng" dirty="0">
                <a:latin typeface="Arial" charset="0"/>
                <a:cs typeface="Times New Roman" pitchFamily="18" charset="0"/>
              </a:rPr>
              <a:t>Warning:</a:t>
            </a:r>
            <a:r>
              <a:rPr lang="en-CA" sz="1600" dirty="0">
                <a:latin typeface="Arial" charset="0"/>
                <a:cs typeface="Times New Roman" pitchFamily="18" charset="0"/>
              </a:rPr>
              <a:t> Visual Landscape Inventory viewpoints </a:t>
            </a:r>
            <a:r>
              <a:rPr lang="en-CA" sz="1600" dirty="0" smtClean="0">
                <a:latin typeface="Arial" charset="0"/>
                <a:cs typeface="Times New Roman" pitchFamily="18" charset="0"/>
              </a:rPr>
              <a:t>are used </a:t>
            </a:r>
            <a:r>
              <a:rPr lang="en-CA" sz="1600" dirty="0">
                <a:latin typeface="Arial" charset="0"/>
                <a:cs typeface="Times New Roman" pitchFamily="18" charset="0"/>
              </a:rPr>
              <a:t>to derive visual sensitivity unit boundaries and </a:t>
            </a:r>
            <a:r>
              <a:rPr lang="en-CA" sz="1600" dirty="0" smtClean="0">
                <a:latin typeface="Arial" charset="0"/>
                <a:cs typeface="Times New Roman" pitchFamily="18" charset="0"/>
              </a:rPr>
              <a:t>to rate </a:t>
            </a:r>
            <a:r>
              <a:rPr lang="en-CA" sz="1600" dirty="0">
                <a:latin typeface="Arial" charset="0"/>
                <a:cs typeface="Times New Roman" pitchFamily="18" charset="0"/>
              </a:rPr>
              <a:t>the </a:t>
            </a:r>
            <a:r>
              <a:rPr lang="en-CA" sz="1600" dirty="0" smtClean="0">
                <a:latin typeface="Arial" charset="0"/>
                <a:cs typeface="Times New Roman" pitchFamily="18" charset="0"/>
              </a:rPr>
              <a:t>visual sensitivity </a:t>
            </a:r>
            <a:r>
              <a:rPr lang="en-CA" sz="1600" dirty="0">
                <a:latin typeface="Arial" charset="0"/>
                <a:cs typeface="Times New Roman" pitchFamily="18" charset="0"/>
              </a:rPr>
              <a:t>of the landscape. </a:t>
            </a:r>
          </a:p>
          <a:p>
            <a:pPr eaLnBrk="0" hangingPunct="0"/>
            <a:r>
              <a:rPr lang="en-CA" sz="1600" dirty="0">
                <a:latin typeface="Arial" charset="0"/>
                <a:cs typeface="Times New Roman" pitchFamily="18" charset="0"/>
              </a:rPr>
              <a:t>They </a:t>
            </a:r>
            <a:r>
              <a:rPr lang="en-CA" sz="1600" dirty="0" smtClean="0">
                <a:latin typeface="Arial" charset="0"/>
                <a:cs typeface="Times New Roman" pitchFamily="18" charset="0"/>
              </a:rPr>
              <a:t>are </a:t>
            </a:r>
            <a:r>
              <a:rPr lang="en-CA" sz="1600" dirty="0">
                <a:latin typeface="Arial" charset="0"/>
                <a:cs typeface="Times New Roman" pitchFamily="18" charset="0"/>
              </a:rPr>
              <a:t>not derived </a:t>
            </a:r>
            <a:r>
              <a:rPr lang="en-CA" sz="1600" dirty="0" smtClean="0">
                <a:latin typeface="Arial" charset="0"/>
                <a:cs typeface="Times New Roman" pitchFamily="18" charset="0"/>
              </a:rPr>
              <a:t>specifically to </a:t>
            </a:r>
            <a:r>
              <a:rPr lang="en-CA" sz="1600" dirty="0">
                <a:latin typeface="Arial" charset="0"/>
                <a:cs typeface="Times New Roman" pitchFamily="18" charset="0"/>
              </a:rPr>
              <a:t>assess VQO compliance.</a:t>
            </a:r>
          </a:p>
        </p:txBody>
      </p:sp>
      <p:pic>
        <p:nvPicPr>
          <p:cNvPr id="80"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2"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17</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76"/>
          <p:cNvGraphicFramePr>
            <a:graphicFrameLocks noChangeAspect="1"/>
          </p:cNvGraphicFramePr>
          <p:nvPr/>
        </p:nvGraphicFramePr>
        <p:xfrm>
          <a:off x="1649413" y="457200"/>
          <a:ext cx="4446587" cy="5867400"/>
        </p:xfrm>
        <a:graphic>
          <a:graphicData uri="http://schemas.openxmlformats.org/presentationml/2006/ole">
            <mc:AlternateContent xmlns:mc="http://schemas.openxmlformats.org/markup-compatibility/2006">
              <mc:Choice xmlns:v="urn:schemas-microsoft-com:vml" Requires="v">
                <p:oleObj spid="_x0000_s2095" r:id="rId3" imgW="6441948" imgH="8499348" progId="">
                  <p:embed/>
                </p:oleObj>
              </mc:Choice>
              <mc:Fallback>
                <p:oleObj r:id="rId3" imgW="6441948" imgH="8499348" progId="">
                  <p:embed/>
                  <p:pic>
                    <p:nvPicPr>
                      <p:cNvPr id="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9413" y="457200"/>
                        <a:ext cx="4446587"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4590" name="Rectangle 78"/>
          <p:cNvSpPr>
            <a:spLocks noChangeArrowheads="1"/>
          </p:cNvSpPr>
          <p:nvPr/>
        </p:nvSpPr>
        <p:spPr bwMode="auto">
          <a:xfrm>
            <a:off x="6170613" y="1600200"/>
            <a:ext cx="2592387" cy="2798763"/>
          </a:xfrm>
          <a:prstGeom prst="rect">
            <a:avLst/>
          </a:prstGeom>
          <a:noFill/>
          <a:ln w="9525">
            <a:noFill/>
            <a:miter lim="800000"/>
            <a:headEnd/>
            <a:tailEnd/>
          </a:ln>
          <a:effectLst/>
        </p:spPr>
        <p:txBody>
          <a:bodyPr/>
          <a:lstStyle/>
          <a:p>
            <a:pPr algn="ctr">
              <a:defRPr/>
            </a:pPr>
            <a:r>
              <a:rPr lang="en-CA" sz="2400" b="1" dirty="0">
                <a:solidFill>
                  <a:schemeClr val="hlink"/>
                </a:solidFill>
                <a:effectLst>
                  <a:outerShdw blurRad="38100" dist="38100" dir="2700000" algn="tl">
                    <a:srgbClr val="000000"/>
                  </a:outerShdw>
                </a:effectLst>
                <a:latin typeface="Times New Roman" pitchFamily="18" charset="0"/>
              </a:rPr>
              <a:t>Flow chart showing</a:t>
            </a:r>
            <a:br>
              <a:rPr lang="en-CA" sz="2400" b="1" dirty="0">
                <a:solidFill>
                  <a:schemeClr val="hlink"/>
                </a:solidFill>
                <a:effectLst>
                  <a:outerShdw blurRad="38100" dist="38100" dir="2700000" algn="tl">
                    <a:srgbClr val="000000"/>
                  </a:outerShdw>
                </a:effectLst>
                <a:latin typeface="Times New Roman" pitchFamily="18" charset="0"/>
              </a:rPr>
            </a:br>
            <a:r>
              <a:rPr lang="en-CA" sz="2400" b="1" dirty="0">
                <a:solidFill>
                  <a:schemeClr val="hlink"/>
                </a:solidFill>
                <a:effectLst>
                  <a:outerShdw blurRad="38100" dist="38100" dir="2700000" algn="tl">
                    <a:srgbClr val="000000"/>
                  </a:outerShdw>
                </a:effectLst>
                <a:latin typeface="Times New Roman" pitchFamily="18" charset="0"/>
              </a:rPr>
              <a:t>steps involved in conducting a Visual Quality  Effectiveness Evaluation</a:t>
            </a:r>
            <a:br>
              <a:rPr lang="en-CA" sz="2400" b="1" dirty="0">
                <a:solidFill>
                  <a:schemeClr val="hlink"/>
                </a:solidFill>
                <a:effectLst>
                  <a:outerShdw blurRad="38100" dist="38100" dir="2700000" algn="tl">
                    <a:srgbClr val="000000"/>
                  </a:outerShdw>
                </a:effectLst>
                <a:latin typeface="Times New Roman" pitchFamily="18" charset="0"/>
              </a:rPr>
            </a:br>
            <a:r>
              <a:rPr lang="en-CA" sz="2400" b="1" dirty="0">
                <a:solidFill>
                  <a:schemeClr val="hlink"/>
                </a:solidFill>
                <a:effectLst>
                  <a:outerShdw blurRad="38100" dist="38100" dir="2700000" algn="tl">
                    <a:srgbClr val="000000"/>
                  </a:outerShdw>
                </a:effectLst>
                <a:latin typeface="Times New Roman" pitchFamily="18" charset="0"/>
              </a:rPr>
              <a:t/>
            </a:r>
            <a:br>
              <a:rPr lang="en-CA" sz="2400" b="1" dirty="0">
                <a:solidFill>
                  <a:schemeClr val="hlink"/>
                </a:solidFill>
                <a:effectLst>
                  <a:outerShdw blurRad="38100" dist="38100" dir="2700000" algn="tl">
                    <a:srgbClr val="000000"/>
                  </a:outerShdw>
                </a:effectLst>
                <a:latin typeface="Times New Roman" pitchFamily="18" charset="0"/>
              </a:rPr>
            </a:br>
            <a:r>
              <a:rPr lang="en-CA" sz="2000" b="1" dirty="0">
                <a:solidFill>
                  <a:schemeClr val="hlink"/>
                </a:solidFill>
                <a:effectLst>
                  <a:outerShdw blurRad="38100" dist="38100" dir="2700000" algn="tl">
                    <a:srgbClr val="000000"/>
                  </a:outerShdw>
                </a:effectLst>
                <a:latin typeface="Times New Roman" pitchFamily="18" charset="0"/>
              </a:rPr>
              <a:t>Page 5 of your Manual</a:t>
            </a:r>
          </a:p>
        </p:txBody>
      </p:sp>
      <p:sp>
        <p:nvSpPr>
          <p:cNvPr id="2054" name="Oval 154"/>
          <p:cNvSpPr>
            <a:spLocks noChangeArrowheads="1"/>
          </p:cNvSpPr>
          <p:nvPr/>
        </p:nvSpPr>
        <p:spPr bwMode="auto">
          <a:xfrm>
            <a:off x="1066800" y="533400"/>
            <a:ext cx="457200" cy="457200"/>
          </a:xfrm>
          <a:prstGeom prst="ellipse">
            <a:avLst/>
          </a:prstGeom>
          <a:solidFill>
            <a:schemeClr val="tx2"/>
          </a:solidFill>
          <a:ln w="9525">
            <a:solidFill>
              <a:srgbClr val="000000"/>
            </a:solidFill>
            <a:round/>
            <a:headEnd/>
            <a:tailEnd/>
          </a:ln>
        </p:spPr>
        <p:txBody>
          <a:bodyPr wrap="none" anchor="ctr"/>
          <a:lstStyle/>
          <a:p>
            <a:endParaRPr lang="en-US" dirty="0"/>
          </a:p>
        </p:txBody>
      </p:sp>
      <p:sp>
        <p:nvSpPr>
          <p:cNvPr id="2055" name="Oval 160"/>
          <p:cNvSpPr>
            <a:spLocks noChangeArrowheads="1"/>
          </p:cNvSpPr>
          <p:nvPr/>
        </p:nvSpPr>
        <p:spPr bwMode="auto">
          <a:xfrm>
            <a:off x="1066800" y="1638300"/>
            <a:ext cx="457200" cy="457200"/>
          </a:xfrm>
          <a:prstGeom prst="ellipse">
            <a:avLst/>
          </a:prstGeom>
          <a:solidFill>
            <a:schemeClr val="tx2"/>
          </a:solidFill>
          <a:ln w="9525">
            <a:solidFill>
              <a:srgbClr val="000000"/>
            </a:solidFill>
            <a:round/>
            <a:headEnd/>
            <a:tailEnd/>
          </a:ln>
        </p:spPr>
        <p:txBody>
          <a:bodyPr wrap="none" anchor="ctr"/>
          <a:lstStyle/>
          <a:p>
            <a:endParaRPr lang="en-US" dirty="0"/>
          </a:p>
        </p:txBody>
      </p:sp>
      <p:sp>
        <p:nvSpPr>
          <p:cNvPr id="2056" name="Oval 161"/>
          <p:cNvSpPr>
            <a:spLocks noChangeArrowheads="1"/>
          </p:cNvSpPr>
          <p:nvPr/>
        </p:nvSpPr>
        <p:spPr bwMode="auto">
          <a:xfrm>
            <a:off x="1066800" y="2755900"/>
            <a:ext cx="457200" cy="457200"/>
          </a:xfrm>
          <a:prstGeom prst="ellipse">
            <a:avLst/>
          </a:prstGeom>
          <a:solidFill>
            <a:schemeClr val="tx2"/>
          </a:solidFill>
          <a:ln w="9525">
            <a:solidFill>
              <a:srgbClr val="000000"/>
            </a:solidFill>
            <a:round/>
            <a:headEnd/>
            <a:tailEnd/>
          </a:ln>
        </p:spPr>
        <p:txBody>
          <a:bodyPr wrap="none" anchor="ctr"/>
          <a:lstStyle/>
          <a:p>
            <a:endParaRPr lang="en-US" dirty="0"/>
          </a:p>
        </p:txBody>
      </p:sp>
      <p:sp>
        <p:nvSpPr>
          <p:cNvPr id="2057" name="Oval 162"/>
          <p:cNvSpPr>
            <a:spLocks noChangeArrowheads="1"/>
          </p:cNvSpPr>
          <p:nvPr/>
        </p:nvSpPr>
        <p:spPr bwMode="auto">
          <a:xfrm>
            <a:off x="1066800" y="3860800"/>
            <a:ext cx="457200" cy="457200"/>
          </a:xfrm>
          <a:prstGeom prst="ellipse">
            <a:avLst/>
          </a:prstGeom>
          <a:solidFill>
            <a:schemeClr val="tx2"/>
          </a:solidFill>
          <a:ln w="9525">
            <a:solidFill>
              <a:srgbClr val="000000"/>
            </a:solidFill>
            <a:round/>
            <a:headEnd/>
            <a:tailEnd/>
          </a:ln>
        </p:spPr>
        <p:txBody>
          <a:bodyPr wrap="none" anchor="ctr"/>
          <a:lstStyle/>
          <a:p>
            <a:endParaRPr lang="en-US" dirty="0"/>
          </a:p>
        </p:txBody>
      </p:sp>
      <p:sp>
        <p:nvSpPr>
          <p:cNvPr id="2058" name="Oval 163"/>
          <p:cNvSpPr>
            <a:spLocks noChangeArrowheads="1"/>
          </p:cNvSpPr>
          <p:nvPr/>
        </p:nvSpPr>
        <p:spPr bwMode="auto">
          <a:xfrm>
            <a:off x="1066800" y="4965700"/>
            <a:ext cx="457200" cy="457200"/>
          </a:xfrm>
          <a:prstGeom prst="ellipse">
            <a:avLst/>
          </a:prstGeom>
          <a:solidFill>
            <a:schemeClr val="tx2"/>
          </a:solidFill>
          <a:ln w="9525">
            <a:solidFill>
              <a:srgbClr val="000000"/>
            </a:solidFill>
            <a:round/>
            <a:headEnd/>
            <a:tailEnd/>
          </a:ln>
        </p:spPr>
        <p:txBody>
          <a:bodyPr wrap="none" anchor="ctr"/>
          <a:lstStyle/>
          <a:p>
            <a:endParaRPr lang="en-US" dirty="0"/>
          </a:p>
        </p:txBody>
      </p:sp>
      <p:sp>
        <p:nvSpPr>
          <p:cNvPr id="2059" name="Text Box 164"/>
          <p:cNvSpPr txBox="1">
            <a:spLocks noChangeArrowheads="1"/>
          </p:cNvSpPr>
          <p:nvPr/>
        </p:nvSpPr>
        <p:spPr bwMode="auto">
          <a:xfrm>
            <a:off x="1130300" y="555625"/>
            <a:ext cx="381000" cy="298450"/>
          </a:xfrm>
          <a:prstGeom prst="rect">
            <a:avLst/>
          </a:prstGeom>
          <a:noFill/>
          <a:ln w="9525">
            <a:noFill/>
            <a:miter lim="800000"/>
            <a:headEnd/>
            <a:tailEnd/>
          </a:ln>
        </p:spPr>
        <p:txBody>
          <a:bodyPr>
            <a:spAutoFit/>
          </a:bodyPr>
          <a:lstStyle/>
          <a:p>
            <a:pPr>
              <a:spcBef>
                <a:spcPct val="50000"/>
              </a:spcBef>
            </a:pPr>
            <a:r>
              <a:rPr lang="en-CA" sz="2000" b="1" dirty="0">
                <a:solidFill>
                  <a:schemeClr val="folHlink"/>
                </a:solidFill>
                <a:latin typeface="Arial" charset="0"/>
              </a:rPr>
              <a:t>1</a:t>
            </a:r>
          </a:p>
        </p:txBody>
      </p:sp>
      <p:sp>
        <p:nvSpPr>
          <p:cNvPr id="2060" name="Text Box 165"/>
          <p:cNvSpPr txBox="1">
            <a:spLocks noChangeArrowheads="1"/>
          </p:cNvSpPr>
          <p:nvPr/>
        </p:nvSpPr>
        <p:spPr bwMode="auto">
          <a:xfrm>
            <a:off x="1130300" y="1647825"/>
            <a:ext cx="381000" cy="298450"/>
          </a:xfrm>
          <a:prstGeom prst="rect">
            <a:avLst/>
          </a:prstGeom>
          <a:noFill/>
          <a:ln w="9525">
            <a:noFill/>
            <a:miter lim="800000"/>
            <a:headEnd/>
            <a:tailEnd/>
          </a:ln>
        </p:spPr>
        <p:txBody>
          <a:bodyPr>
            <a:spAutoFit/>
          </a:bodyPr>
          <a:lstStyle/>
          <a:p>
            <a:pPr>
              <a:spcBef>
                <a:spcPct val="50000"/>
              </a:spcBef>
            </a:pPr>
            <a:r>
              <a:rPr lang="en-CA" sz="2000" b="1" dirty="0">
                <a:solidFill>
                  <a:schemeClr val="folHlink"/>
                </a:solidFill>
                <a:latin typeface="Arial" charset="0"/>
              </a:rPr>
              <a:t>2</a:t>
            </a:r>
          </a:p>
        </p:txBody>
      </p:sp>
      <p:sp>
        <p:nvSpPr>
          <p:cNvPr id="2061" name="Text Box 166"/>
          <p:cNvSpPr txBox="1">
            <a:spLocks noChangeArrowheads="1"/>
          </p:cNvSpPr>
          <p:nvPr/>
        </p:nvSpPr>
        <p:spPr bwMode="auto">
          <a:xfrm>
            <a:off x="1130300" y="2768600"/>
            <a:ext cx="381000" cy="296863"/>
          </a:xfrm>
          <a:prstGeom prst="rect">
            <a:avLst/>
          </a:prstGeom>
          <a:noFill/>
          <a:ln w="9525">
            <a:noFill/>
            <a:miter lim="800000"/>
            <a:headEnd/>
            <a:tailEnd/>
          </a:ln>
        </p:spPr>
        <p:txBody>
          <a:bodyPr>
            <a:spAutoFit/>
          </a:bodyPr>
          <a:lstStyle/>
          <a:p>
            <a:pPr>
              <a:spcBef>
                <a:spcPct val="50000"/>
              </a:spcBef>
            </a:pPr>
            <a:r>
              <a:rPr lang="en-CA" sz="2000" b="1" dirty="0">
                <a:solidFill>
                  <a:schemeClr val="folHlink"/>
                </a:solidFill>
                <a:latin typeface="Arial" charset="0"/>
              </a:rPr>
              <a:t>3</a:t>
            </a:r>
          </a:p>
        </p:txBody>
      </p:sp>
      <p:sp>
        <p:nvSpPr>
          <p:cNvPr id="2062" name="Text Box 167"/>
          <p:cNvSpPr txBox="1">
            <a:spLocks noChangeArrowheads="1"/>
          </p:cNvSpPr>
          <p:nvPr/>
        </p:nvSpPr>
        <p:spPr bwMode="auto">
          <a:xfrm>
            <a:off x="1130300" y="3870325"/>
            <a:ext cx="381000" cy="298450"/>
          </a:xfrm>
          <a:prstGeom prst="rect">
            <a:avLst/>
          </a:prstGeom>
          <a:noFill/>
          <a:ln w="9525">
            <a:noFill/>
            <a:miter lim="800000"/>
            <a:headEnd/>
            <a:tailEnd/>
          </a:ln>
        </p:spPr>
        <p:txBody>
          <a:bodyPr>
            <a:spAutoFit/>
          </a:bodyPr>
          <a:lstStyle/>
          <a:p>
            <a:pPr>
              <a:spcBef>
                <a:spcPct val="50000"/>
              </a:spcBef>
            </a:pPr>
            <a:r>
              <a:rPr lang="en-CA" sz="2000" b="1" dirty="0">
                <a:solidFill>
                  <a:schemeClr val="folHlink"/>
                </a:solidFill>
                <a:latin typeface="Arial" charset="0"/>
              </a:rPr>
              <a:t>4</a:t>
            </a:r>
          </a:p>
        </p:txBody>
      </p:sp>
      <p:sp>
        <p:nvSpPr>
          <p:cNvPr id="2063" name="Text Box 168"/>
          <p:cNvSpPr txBox="1">
            <a:spLocks noChangeArrowheads="1"/>
          </p:cNvSpPr>
          <p:nvPr/>
        </p:nvSpPr>
        <p:spPr bwMode="auto">
          <a:xfrm>
            <a:off x="1130300" y="4987925"/>
            <a:ext cx="381000" cy="296863"/>
          </a:xfrm>
          <a:prstGeom prst="rect">
            <a:avLst/>
          </a:prstGeom>
          <a:noFill/>
          <a:ln w="9525">
            <a:noFill/>
            <a:miter lim="800000"/>
            <a:headEnd/>
            <a:tailEnd/>
          </a:ln>
        </p:spPr>
        <p:txBody>
          <a:bodyPr>
            <a:spAutoFit/>
          </a:bodyPr>
          <a:lstStyle/>
          <a:p>
            <a:pPr>
              <a:spcBef>
                <a:spcPct val="50000"/>
              </a:spcBef>
            </a:pPr>
            <a:r>
              <a:rPr lang="en-CA" sz="2000" b="1" dirty="0">
                <a:solidFill>
                  <a:schemeClr val="folHlink"/>
                </a:solidFill>
                <a:latin typeface="Arial" charset="0"/>
              </a:rPr>
              <a:t>5</a:t>
            </a:r>
          </a:p>
        </p:txBody>
      </p:sp>
      <p:pic>
        <p:nvPicPr>
          <p:cNvPr id="88" name="Picture 5" descr="BCID_BPOE_V_RGB_rev"/>
          <p:cNvPicPr>
            <a:picLocks noChangeAspect="1" noChangeArrowheads="1"/>
          </p:cNvPicPr>
          <p:nvPr/>
        </p:nvPicPr>
        <p:blipFill>
          <a:blip r:embed="rId5"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90"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18</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97" name="Rectangle 81"/>
          <p:cNvSpPr>
            <a:spLocks noChangeArrowheads="1"/>
          </p:cNvSpPr>
          <p:nvPr/>
        </p:nvSpPr>
        <p:spPr bwMode="auto">
          <a:xfrm>
            <a:off x="1295400" y="1524000"/>
            <a:ext cx="6858000" cy="990600"/>
          </a:xfrm>
          <a:prstGeom prst="rect">
            <a:avLst/>
          </a:prstGeom>
          <a:noFill/>
          <a:ln w="9525">
            <a:noFill/>
            <a:miter lim="800000"/>
            <a:headEnd/>
            <a:tailEnd/>
          </a:ln>
          <a:effectLst/>
        </p:spPr>
        <p:txBody>
          <a:bodyPr lIns="81226" tIns="40613" rIns="81226" bIns="40613"/>
          <a:lstStyle/>
          <a:p>
            <a:pPr>
              <a:defRPr/>
            </a:pPr>
            <a:r>
              <a:rPr lang="en-US" sz="3200" b="1" dirty="0">
                <a:solidFill>
                  <a:schemeClr val="hlink"/>
                </a:solidFill>
                <a:effectLst>
                  <a:outerShdw blurRad="38100" dist="38100" dir="2700000" algn="tl">
                    <a:srgbClr val="000000"/>
                  </a:outerShdw>
                </a:effectLst>
                <a:latin typeface="Times New Roman" pitchFamily="18" charset="0"/>
              </a:rPr>
              <a:t>Select the survey area and number of harvest units to be sampled.</a:t>
            </a:r>
            <a:endParaRPr lang="en-CA" sz="3200" b="1" dirty="0">
              <a:solidFill>
                <a:schemeClr val="hlink"/>
              </a:solidFill>
              <a:effectLst>
                <a:outerShdw blurRad="38100" dist="38100" dir="2700000" algn="tl">
                  <a:srgbClr val="000000"/>
                </a:outerShdw>
              </a:effectLst>
              <a:latin typeface="Times New Roman" pitchFamily="18" charset="0"/>
            </a:endParaRPr>
          </a:p>
        </p:txBody>
      </p:sp>
      <p:sp>
        <p:nvSpPr>
          <p:cNvPr id="21507" name="Text Box 84"/>
          <p:cNvSpPr txBox="1">
            <a:spLocks noChangeArrowheads="1"/>
          </p:cNvSpPr>
          <p:nvPr/>
        </p:nvSpPr>
        <p:spPr bwMode="auto">
          <a:xfrm>
            <a:off x="1295400" y="2667000"/>
            <a:ext cx="7010400" cy="3749675"/>
          </a:xfrm>
          <a:prstGeom prst="rect">
            <a:avLst/>
          </a:prstGeom>
          <a:noFill/>
          <a:ln w="9525">
            <a:noFill/>
            <a:miter lim="800000"/>
            <a:headEnd/>
            <a:tailEnd/>
          </a:ln>
        </p:spPr>
        <p:txBody>
          <a:bodyPr>
            <a:spAutoFit/>
          </a:bodyPr>
          <a:lstStyle/>
          <a:p>
            <a:pPr>
              <a:spcBef>
                <a:spcPct val="50000"/>
              </a:spcBef>
            </a:pPr>
            <a:r>
              <a:rPr lang="en-CA" sz="2000" b="1" dirty="0">
                <a:solidFill>
                  <a:srgbClr val="FFFFFF"/>
                </a:solidFill>
                <a:latin typeface="Arial" charset="0"/>
              </a:rPr>
              <a:t>Choice of survey area will depend on who is doing the evaluation and what the goals and objectives are.</a:t>
            </a:r>
          </a:p>
          <a:p>
            <a:pPr>
              <a:spcBef>
                <a:spcPct val="50000"/>
              </a:spcBef>
            </a:pPr>
            <a:r>
              <a:rPr lang="en-CA" sz="2000" b="1" dirty="0" smtClean="0">
                <a:solidFill>
                  <a:srgbClr val="FFFFFF"/>
                </a:solidFill>
                <a:latin typeface="Arial" charset="0"/>
              </a:rPr>
              <a:t>The goal up until recently, was </a:t>
            </a:r>
            <a:r>
              <a:rPr lang="en-CA" sz="2000" b="1" dirty="0">
                <a:solidFill>
                  <a:srgbClr val="FFFFFF"/>
                </a:solidFill>
                <a:latin typeface="Arial" charset="0"/>
              </a:rPr>
              <a:t>to develop a  provincial data set  to compare Code management to FRPA. </a:t>
            </a:r>
          </a:p>
          <a:p>
            <a:pPr>
              <a:spcBef>
                <a:spcPct val="50000"/>
              </a:spcBef>
            </a:pPr>
            <a:r>
              <a:rPr lang="en-CA" sz="2000" b="1" dirty="0">
                <a:solidFill>
                  <a:srgbClr val="FFFFFF"/>
                </a:solidFill>
                <a:latin typeface="Arial" charset="0"/>
              </a:rPr>
              <a:t>A district </a:t>
            </a:r>
            <a:r>
              <a:rPr lang="en-CA" sz="2000" b="1" dirty="0" smtClean="0">
                <a:solidFill>
                  <a:srgbClr val="FFFFFF"/>
                </a:solidFill>
                <a:latin typeface="Arial" charset="0"/>
              </a:rPr>
              <a:t>or licensee may </a:t>
            </a:r>
            <a:r>
              <a:rPr lang="en-CA" sz="2000" b="1" dirty="0">
                <a:solidFill>
                  <a:srgbClr val="FFFFFF"/>
                </a:solidFill>
                <a:latin typeface="Arial" charset="0"/>
              </a:rPr>
              <a:t>wish to establish a bench mark in terms of performance under the Code, may wish to compare </a:t>
            </a:r>
            <a:r>
              <a:rPr lang="en-CA" sz="2000" b="1" dirty="0" smtClean="0">
                <a:solidFill>
                  <a:srgbClr val="FFFFFF"/>
                </a:solidFill>
                <a:latin typeface="Arial" charset="0"/>
              </a:rPr>
              <a:t>ongoing </a:t>
            </a:r>
            <a:r>
              <a:rPr lang="en-CA" sz="2000" b="1" dirty="0">
                <a:solidFill>
                  <a:srgbClr val="FFFFFF"/>
                </a:solidFill>
                <a:latin typeface="Arial" charset="0"/>
              </a:rPr>
              <a:t>performance or may simply want to know if a </a:t>
            </a:r>
            <a:r>
              <a:rPr lang="en-CA" sz="2000" b="1" dirty="0" smtClean="0">
                <a:solidFill>
                  <a:srgbClr val="FFFFFF"/>
                </a:solidFill>
                <a:latin typeface="Arial" charset="0"/>
              </a:rPr>
              <a:t>VQO’s are being </a:t>
            </a:r>
            <a:r>
              <a:rPr lang="en-CA" sz="2000" b="1" dirty="0">
                <a:solidFill>
                  <a:srgbClr val="FFFFFF"/>
                </a:solidFill>
                <a:latin typeface="Arial" charset="0"/>
              </a:rPr>
              <a:t>achieved.</a:t>
            </a:r>
          </a:p>
          <a:p>
            <a:pPr>
              <a:spcBef>
                <a:spcPct val="50000"/>
              </a:spcBef>
            </a:pPr>
            <a:endParaRPr lang="en-CA" sz="2000" b="1" dirty="0">
              <a:solidFill>
                <a:schemeClr val="tx2"/>
              </a:solidFill>
              <a:latin typeface="Arial" charset="0"/>
            </a:endParaRPr>
          </a:p>
          <a:p>
            <a:pPr>
              <a:spcBef>
                <a:spcPct val="50000"/>
              </a:spcBef>
            </a:pPr>
            <a:endParaRPr lang="en-CA" sz="2000" b="1" dirty="0">
              <a:solidFill>
                <a:schemeClr val="tx2"/>
              </a:solidFill>
              <a:latin typeface="Arial" charset="0"/>
            </a:endParaRPr>
          </a:p>
        </p:txBody>
      </p:sp>
      <p:sp>
        <p:nvSpPr>
          <p:cNvPr id="21508" name="Text Box 85"/>
          <p:cNvSpPr txBox="1">
            <a:spLocks noChangeArrowheads="1"/>
          </p:cNvSpPr>
          <p:nvPr/>
        </p:nvSpPr>
        <p:spPr bwMode="auto">
          <a:xfrm>
            <a:off x="1270000" y="800100"/>
            <a:ext cx="1295400" cy="893763"/>
          </a:xfrm>
          <a:prstGeom prst="rect">
            <a:avLst/>
          </a:prstGeom>
          <a:noFill/>
          <a:ln w="9525">
            <a:noFill/>
            <a:miter lim="800000"/>
            <a:headEnd/>
            <a:tailEnd/>
          </a:ln>
        </p:spPr>
        <p:txBody>
          <a:bodyPr>
            <a:spAutoFit/>
          </a:bodyPr>
          <a:lstStyle/>
          <a:p>
            <a:pPr>
              <a:spcBef>
                <a:spcPct val="50000"/>
              </a:spcBef>
            </a:pPr>
            <a:r>
              <a:rPr lang="en-CA" sz="3600" b="1" dirty="0">
                <a:solidFill>
                  <a:schemeClr val="hlink"/>
                </a:solidFill>
                <a:latin typeface="Times New Roman" pitchFamily="18" charset="0"/>
              </a:rPr>
              <a:t>Step</a:t>
            </a:r>
          </a:p>
        </p:txBody>
      </p:sp>
      <p:sp>
        <p:nvSpPr>
          <p:cNvPr id="21509" name="Oval 87"/>
          <p:cNvSpPr>
            <a:spLocks noChangeArrowheads="1"/>
          </p:cNvSpPr>
          <p:nvPr/>
        </p:nvSpPr>
        <p:spPr bwMode="auto">
          <a:xfrm>
            <a:off x="2374900" y="914400"/>
            <a:ext cx="457200" cy="457200"/>
          </a:xfrm>
          <a:prstGeom prst="ellipse">
            <a:avLst/>
          </a:prstGeom>
          <a:solidFill>
            <a:schemeClr val="tx2"/>
          </a:solidFill>
          <a:ln w="9525">
            <a:solidFill>
              <a:srgbClr val="000000"/>
            </a:solidFill>
            <a:round/>
            <a:headEnd/>
            <a:tailEnd/>
          </a:ln>
        </p:spPr>
        <p:txBody>
          <a:bodyPr wrap="none" anchor="ctr"/>
          <a:lstStyle/>
          <a:p>
            <a:endParaRPr lang="en-US" dirty="0"/>
          </a:p>
        </p:txBody>
      </p:sp>
      <p:sp>
        <p:nvSpPr>
          <p:cNvPr id="21510" name="Text Box 88"/>
          <p:cNvSpPr txBox="1">
            <a:spLocks noChangeArrowheads="1"/>
          </p:cNvSpPr>
          <p:nvPr/>
        </p:nvSpPr>
        <p:spPr bwMode="auto">
          <a:xfrm>
            <a:off x="2438400" y="949325"/>
            <a:ext cx="381000" cy="296863"/>
          </a:xfrm>
          <a:prstGeom prst="rect">
            <a:avLst/>
          </a:prstGeom>
          <a:noFill/>
          <a:ln w="9525">
            <a:noFill/>
            <a:miter lim="800000"/>
            <a:headEnd/>
            <a:tailEnd/>
          </a:ln>
        </p:spPr>
        <p:txBody>
          <a:bodyPr>
            <a:spAutoFit/>
          </a:bodyPr>
          <a:lstStyle/>
          <a:p>
            <a:pPr>
              <a:spcBef>
                <a:spcPct val="50000"/>
              </a:spcBef>
            </a:pPr>
            <a:r>
              <a:rPr lang="en-CA" sz="2000" b="1" dirty="0">
                <a:solidFill>
                  <a:schemeClr val="folHlink"/>
                </a:solidFill>
                <a:latin typeface="Arial" charset="0"/>
              </a:rPr>
              <a:t>1</a:t>
            </a:r>
          </a:p>
        </p:txBody>
      </p:sp>
      <p:pic>
        <p:nvPicPr>
          <p:cNvPr id="81"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3"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19</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13" name="Rectangle 77"/>
          <p:cNvSpPr>
            <a:spLocks noChangeArrowheads="1"/>
          </p:cNvSpPr>
          <p:nvPr/>
        </p:nvSpPr>
        <p:spPr bwMode="auto">
          <a:xfrm>
            <a:off x="1295400" y="381000"/>
            <a:ext cx="1447800" cy="609600"/>
          </a:xfrm>
          <a:prstGeom prst="rect">
            <a:avLst/>
          </a:prstGeom>
          <a:noFill/>
          <a:ln w="9525">
            <a:noFill/>
            <a:miter lim="800000"/>
            <a:headEnd/>
            <a:tailEnd/>
          </a:ln>
          <a:effectLst/>
        </p:spPr>
        <p:txBody>
          <a:bodyPr lIns="81226" tIns="40613" rIns="81226" bIns="40613"/>
          <a:lstStyle/>
          <a:p>
            <a:pPr>
              <a:defRPr/>
            </a:pPr>
            <a:r>
              <a:rPr lang="en-US" sz="3600" b="1" dirty="0">
                <a:solidFill>
                  <a:schemeClr val="hlink"/>
                </a:solidFill>
                <a:effectLst>
                  <a:outerShdw blurRad="38100" dist="38100" dir="2700000" algn="tl">
                    <a:srgbClr val="000000"/>
                  </a:outerShdw>
                </a:effectLst>
                <a:latin typeface="Times New Roman" pitchFamily="18" charset="0"/>
              </a:rPr>
              <a:t>Step</a:t>
            </a:r>
            <a:endParaRPr lang="en-CA" sz="3600" b="1" dirty="0">
              <a:solidFill>
                <a:schemeClr val="hlink"/>
              </a:solidFill>
              <a:effectLst>
                <a:outerShdw blurRad="38100" dist="38100" dir="2700000" algn="tl">
                  <a:srgbClr val="000000"/>
                </a:outerShdw>
              </a:effectLst>
              <a:latin typeface="Times New Roman" pitchFamily="18" charset="0"/>
            </a:endParaRPr>
          </a:p>
        </p:txBody>
      </p:sp>
      <p:sp>
        <p:nvSpPr>
          <p:cNvPr id="22531" name="Text Box 83"/>
          <p:cNvSpPr txBox="1">
            <a:spLocks noChangeArrowheads="1"/>
          </p:cNvSpPr>
          <p:nvPr/>
        </p:nvSpPr>
        <p:spPr bwMode="auto">
          <a:xfrm>
            <a:off x="1371600" y="1843088"/>
            <a:ext cx="6781800" cy="4493538"/>
          </a:xfrm>
          <a:prstGeom prst="rect">
            <a:avLst/>
          </a:prstGeom>
          <a:noFill/>
          <a:ln w="9525">
            <a:noFill/>
            <a:miter lim="800000"/>
            <a:headEnd/>
            <a:tailEnd/>
          </a:ln>
        </p:spPr>
        <p:txBody>
          <a:bodyPr wrap="square">
            <a:spAutoFit/>
          </a:bodyPr>
          <a:lstStyle/>
          <a:p>
            <a:pPr marL="342900" indent="-342900">
              <a:spcBef>
                <a:spcPct val="50000"/>
              </a:spcBef>
              <a:buFontTx/>
              <a:buAutoNum type="arabicPeriod"/>
            </a:pPr>
            <a:r>
              <a:rPr lang="en-CA" sz="2000" b="1" dirty="0">
                <a:solidFill>
                  <a:srgbClr val="FFFFFF"/>
                </a:solidFill>
                <a:latin typeface="Arial" charset="0"/>
              </a:rPr>
              <a:t>Identify harvest units to be sampled.</a:t>
            </a:r>
          </a:p>
          <a:p>
            <a:pPr marL="342900" indent="-342900">
              <a:spcBef>
                <a:spcPct val="50000"/>
              </a:spcBef>
              <a:buFontTx/>
              <a:buAutoNum type="arabicPeriod"/>
            </a:pPr>
            <a:r>
              <a:rPr lang="en-CA" sz="2000" b="1" dirty="0">
                <a:solidFill>
                  <a:srgbClr val="FFFFFF"/>
                </a:solidFill>
                <a:latin typeface="Arial" charset="0"/>
              </a:rPr>
              <a:t>Gather up maps for navigation purposes and to locate cut block on the landscape.</a:t>
            </a:r>
          </a:p>
          <a:p>
            <a:pPr marL="342900" indent="-342900">
              <a:spcBef>
                <a:spcPct val="50000"/>
              </a:spcBef>
              <a:buFontTx/>
              <a:buAutoNum type="arabicPeriod"/>
            </a:pPr>
            <a:r>
              <a:rPr lang="en-CA" sz="2000" b="1" dirty="0">
                <a:solidFill>
                  <a:srgbClr val="FFFFFF"/>
                </a:solidFill>
                <a:latin typeface="Arial" charset="0"/>
              </a:rPr>
              <a:t>Complete EE header form.</a:t>
            </a:r>
          </a:p>
          <a:p>
            <a:pPr marL="342900" indent="-342900">
              <a:spcBef>
                <a:spcPct val="50000"/>
              </a:spcBef>
              <a:buFontTx/>
              <a:buAutoNum type="arabicPeriod"/>
            </a:pPr>
            <a:r>
              <a:rPr lang="en-CA" sz="2000" b="1" dirty="0">
                <a:solidFill>
                  <a:srgbClr val="FFFFFF"/>
                </a:solidFill>
                <a:latin typeface="Arial" charset="0"/>
              </a:rPr>
              <a:t>Record VLI data and VQO for area.</a:t>
            </a:r>
          </a:p>
          <a:p>
            <a:pPr marL="342900" indent="-342900">
              <a:spcBef>
                <a:spcPct val="50000"/>
              </a:spcBef>
              <a:buFontTx/>
              <a:buAutoNum type="arabicPeriod"/>
            </a:pPr>
            <a:r>
              <a:rPr lang="en-CA" sz="2000" b="1" dirty="0">
                <a:solidFill>
                  <a:srgbClr val="FFFFFF"/>
                </a:solidFill>
                <a:latin typeface="Arial" charset="0"/>
              </a:rPr>
              <a:t>Pre-select possible viewpoints using VLI and completed VIA packages if available, and confirm selection in the field</a:t>
            </a:r>
            <a:r>
              <a:rPr lang="en-CA" sz="2000" b="1" dirty="0" smtClean="0">
                <a:solidFill>
                  <a:srgbClr val="FFFFFF"/>
                </a:solidFill>
                <a:latin typeface="Arial" charset="0"/>
              </a:rPr>
              <a:t>.</a:t>
            </a:r>
            <a:br>
              <a:rPr lang="en-CA" sz="2000" b="1" dirty="0" smtClean="0">
                <a:solidFill>
                  <a:srgbClr val="FFFFFF"/>
                </a:solidFill>
                <a:latin typeface="Arial" charset="0"/>
              </a:rPr>
            </a:br>
            <a:r>
              <a:rPr lang="en-CA" sz="2000" b="1" dirty="0" smtClean="0">
                <a:solidFill>
                  <a:srgbClr val="FFFFFF"/>
                </a:solidFill>
                <a:latin typeface="Arial" charset="0"/>
              </a:rPr>
              <a:t>Remember, you are not bound by these viewpoints.</a:t>
            </a:r>
            <a:endParaRPr lang="en-CA" sz="2000" b="1" dirty="0">
              <a:solidFill>
                <a:srgbClr val="FFFFFF"/>
              </a:solidFill>
              <a:latin typeface="Arial" charset="0"/>
            </a:endParaRPr>
          </a:p>
          <a:p>
            <a:pPr marL="342900" indent="-342900">
              <a:spcBef>
                <a:spcPct val="50000"/>
              </a:spcBef>
              <a:buFontTx/>
              <a:buAutoNum type="arabicPeriod"/>
            </a:pPr>
            <a:r>
              <a:rPr lang="en-CA" sz="2000" b="1" dirty="0">
                <a:solidFill>
                  <a:srgbClr val="FFFFFF"/>
                </a:solidFill>
                <a:latin typeface="Arial" charset="0"/>
              </a:rPr>
              <a:t>Determine each viewpoint importance used for evaluation. </a:t>
            </a:r>
            <a:r>
              <a:rPr lang="en-CA" sz="1600" b="1" i="1" dirty="0">
                <a:solidFill>
                  <a:srgbClr val="FFFFFF"/>
                </a:solidFill>
                <a:latin typeface="Arial" charset="0"/>
              </a:rPr>
              <a:t>(This may be used to weigh the EE ratings from multiple viewpoints in case individual EE ratings differ.)</a:t>
            </a:r>
          </a:p>
        </p:txBody>
      </p:sp>
      <p:sp>
        <p:nvSpPr>
          <p:cNvPr id="65621" name="Rectangle 85"/>
          <p:cNvSpPr>
            <a:spLocks noChangeArrowheads="1"/>
          </p:cNvSpPr>
          <p:nvPr/>
        </p:nvSpPr>
        <p:spPr bwMode="auto">
          <a:xfrm>
            <a:off x="1282700" y="1143000"/>
            <a:ext cx="7391400" cy="609600"/>
          </a:xfrm>
          <a:prstGeom prst="rect">
            <a:avLst/>
          </a:prstGeom>
          <a:noFill/>
          <a:ln w="9525">
            <a:noFill/>
            <a:miter lim="800000"/>
            <a:headEnd/>
            <a:tailEnd/>
          </a:ln>
          <a:effectLst/>
        </p:spPr>
        <p:txBody>
          <a:bodyPr lIns="81226" tIns="40613" rIns="81226" bIns="40613"/>
          <a:lstStyle/>
          <a:p>
            <a:pPr>
              <a:defRPr/>
            </a:pPr>
            <a:r>
              <a:rPr lang="en-US" sz="3200" b="1" dirty="0">
                <a:solidFill>
                  <a:schemeClr val="hlink"/>
                </a:solidFill>
                <a:effectLst>
                  <a:outerShdw blurRad="38100" dist="38100" dir="2700000" algn="tl">
                    <a:srgbClr val="000000"/>
                  </a:outerShdw>
                </a:effectLst>
                <a:latin typeface="Times New Roman" pitchFamily="18" charset="0"/>
              </a:rPr>
              <a:t>Visit the District and/or Licensee Office.</a:t>
            </a:r>
            <a:endParaRPr lang="en-CA" sz="3200" b="1" dirty="0">
              <a:solidFill>
                <a:schemeClr val="hlink"/>
              </a:solidFill>
              <a:effectLst>
                <a:outerShdw blurRad="38100" dist="38100" dir="2700000" algn="tl">
                  <a:srgbClr val="000000"/>
                </a:outerShdw>
              </a:effectLst>
              <a:latin typeface="Times New Roman" pitchFamily="18" charset="0"/>
            </a:endParaRPr>
          </a:p>
        </p:txBody>
      </p:sp>
      <p:sp>
        <p:nvSpPr>
          <p:cNvPr id="22533" name="Oval 88"/>
          <p:cNvSpPr>
            <a:spLocks noChangeArrowheads="1"/>
          </p:cNvSpPr>
          <p:nvPr/>
        </p:nvSpPr>
        <p:spPr bwMode="auto">
          <a:xfrm>
            <a:off x="2362200" y="514350"/>
            <a:ext cx="457200" cy="457200"/>
          </a:xfrm>
          <a:prstGeom prst="ellipse">
            <a:avLst/>
          </a:prstGeom>
          <a:solidFill>
            <a:schemeClr val="tx2"/>
          </a:solidFill>
          <a:ln w="9525">
            <a:solidFill>
              <a:srgbClr val="000000"/>
            </a:solidFill>
            <a:round/>
            <a:headEnd/>
            <a:tailEnd/>
          </a:ln>
        </p:spPr>
        <p:txBody>
          <a:bodyPr wrap="none" anchor="ctr"/>
          <a:lstStyle/>
          <a:p>
            <a:endParaRPr lang="en-US" dirty="0"/>
          </a:p>
        </p:txBody>
      </p:sp>
      <p:sp>
        <p:nvSpPr>
          <p:cNvPr id="22534" name="Text Box 89"/>
          <p:cNvSpPr txBox="1">
            <a:spLocks noChangeArrowheads="1"/>
          </p:cNvSpPr>
          <p:nvPr/>
        </p:nvSpPr>
        <p:spPr bwMode="auto">
          <a:xfrm>
            <a:off x="2438400" y="533400"/>
            <a:ext cx="381000" cy="298450"/>
          </a:xfrm>
          <a:prstGeom prst="rect">
            <a:avLst/>
          </a:prstGeom>
          <a:noFill/>
          <a:ln w="9525">
            <a:noFill/>
            <a:miter lim="800000"/>
            <a:headEnd/>
            <a:tailEnd/>
          </a:ln>
        </p:spPr>
        <p:txBody>
          <a:bodyPr>
            <a:spAutoFit/>
          </a:bodyPr>
          <a:lstStyle/>
          <a:p>
            <a:pPr>
              <a:spcBef>
                <a:spcPct val="50000"/>
              </a:spcBef>
            </a:pPr>
            <a:r>
              <a:rPr lang="en-CA" sz="2000" b="1" dirty="0">
                <a:solidFill>
                  <a:schemeClr val="folHlink"/>
                </a:solidFill>
                <a:latin typeface="Arial" charset="0"/>
              </a:rPr>
              <a:t>2</a:t>
            </a:r>
          </a:p>
        </p:txBody>
      </p:sp>
      <p:pic>
        <p:nvPicPr>
          <p:cNvPr id="81"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3"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20</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40" name="Text Box 80"/>
          <p:cNvSpPr txBox="1">
            <a:spLocks noChangeArrowheads="1"/>
          </p:cNvSpPr>
          <p:nvPr/>
        </p:nvSpPr>
        <p:spPr bwMode="auto">
          <a:xfrm>
            <a:off x="1295400" y="1128712"/>
            <a:ext cx="3810000" cy="434975"/>
          </a:xfrm>
          <a:prstGeom prst="rect">
            <a:avLst/>
          </a:prstGeom>
          <a:noFill/>
          <a:ln w="9525">
            <a:noFill/>
            <a:miter lim="800000"/>
            <a:headEnd/>
            <a:tailEnd/>
          </a:ln>
          <a:effectLst/>
        </p:spPr>
        <p:txBody>
          <a:bodyPr>
            <a:spAutoFit/>
          </a:bodyPr>
          <a:lstStyle/>
          <a:p>
            <a:pP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In the Field</a:t>
            </a:r>
          </a:p>
        </p:txBody>
      </p:sp>
      <p:sp>
        <p:nvSpPr>
          <p:cNvPr id="66641" name="Rectangle 81"/>
          <p:cNvSpPr>
            <a:spLocks noChangeArrowheads="1"/>
          </p:cNvSpPr>
          <p:nvPr/>
        </p:nvSpPr>
        <p:spPr bwMode="auto">
          <a:xfrm>
            <a:off x="1295400" y="489857"/>
            <a:ext cx="1447800" cy="609600"/>
          </a:xfrm>
          <a:prstGeom prst="rect">
            <a:avLst/>
          </a:prstGeom>
          <a:noFill/>
          <a:ln w="9525">
            <a:noFill/>
            <a:miter lim="800000"/>
            <a:headEnd/>
            <a:tailEnd/>
          </a:ln>
          <a:effectLst/>
        </p:spPr>
        <p:txBody>
          <a:bodyPr lIns="81226" tIns="40613" rIns="81226" bIns="40613"/>
          <a:lstStyle/>
          <a:p>
            <a:pPr>
              <a:defRPr/>
            </a:pPr>
            <a:r>
              <a:rPr lang="en-US" sz="3600" b="1" dirty="0">
                <a:solidFill>
                  <a:schemeClr val="hlink"/>
                </a:solidFill>
                <a:effectLst>
                  <a:outerShdw blurRad="38100" dist="38100" dir="2700000" algn="tl">
                    <a:srgbClr val="000000"/>
                  </a:outerShdw>
                </a:effectLst>
                <a:latin typeface="Times New Roman" pitchFamily="18" charset="0"/>
              </a:rPr>
              <a:t>Step</a:t>
            </a:r>
            <a:endParaRPr lang="en-CA" sz="3600" b="1" dirty="0">
              <a:solidFill>
                <a:schemeClr val="hlink"/>
              </a:solidFill>
              <a:effectLst>
                <a:outerShdw blurRad="38100" dist="38100" dir="2700000" algn="tl">
                  <a:srgbClr val="000000"/>
                </a:outerShdw>
              </a:effectLst>
              <a:latin typeface="Times New Roman" pitchFamily="18" charset="0"/>
            </a:endParaRPr>
          </a:p>
        </p:txBody>
      </p:sp>
      <p:sp>
        <p:nvSpPr>
          <p:cNvPr id="23556" name="Oval 82"/>
          <p:cNvSpPr>
            <a:spLocks noChangeArrowheads="1"/>
          </p:cNvSpPr>
          <p:nvPr/>
        </p:nvSpPr>
        <p:spPr bwMode="auto">
          <a:xfrm>
            <a:off x="2365829" y="660400"/>
            <a:ext cx="457200" cy="457200"/>
          </a:xfrm>
          <a:prstGeom prst="ellipse">
            <a:avLst/>
          </a:prstGeom>
          <a:solidFill>
            <a:schemeClr val="tx2"/>
          </a:solidFill>
          <a:ln w="9525">
            <a:solidFill>
              <a:srgbClr val="000000"/>
            </a:solidFill>
            <a:round/>
            <a:headEnd/>
            <a:tailEnd/>
          </a:ln>
        </p:spPr>
        <p:txBody>
          <a:bodyPr wrap="none" anchor="ctr"/>
          <a:lstStyle/>
          <a:p>
            <a:endParaRPr lang="en-US" dirty="0"/>
          </a:p>
        </p:txBody>
      </p:sp>
      <p:sp>
        <p:nvSpPr>
          <p:cNvPr id="23557" name="Text Box 83"/>
          <p:cNvSpPr txBox="1">
            <a:spLocks noChangeArrowheads="1"/>
          </p:cNvSpPr>
          <p:nvPr/>
        </p:nvSpPr>
        <p:spPr bwMode="auto">
          <a:xfrm>
            <a:off x="2442029" y="660400"/>
            <a:ext cx="381000" cy="298450"/>
          </a:xfrm>
          <a:prstGeom prst="rect">
            <a:avLst/>
          </a:prstGeom>
          <a:noFill/>
          <a:ln w="9525">
            <a:noFill/>
            <a:miter lim="800000"/>
            <a:headEnd/>
            <a:tailEnd/>
          </a:ln>
        </p:spPr>
        <p:txBody>
          <a:bodyPr>
            <a:spAutoFit/>
          </a:bodyPr>
          <a:lstStyle/>
          <a:p>
            <a:pPr>
              <a:spcBef>
                <a:spcPct val="50000"/>
              </a:spcBef>
            </a:pPr>
            <a:r>
              <a:rPr lang="en-CA" sz="2000" b="1" dirty="0">
                <a:solidFill>
                  <a:schemeClr val="folHlink"/>
                </a:solidFill>
                <a:latin typeface="Arial" charset="0"/>
              </a:rPr>
              <a:t>3</a:t>
            </a:r>
          </a:p>
        </p:txBody>
      </p:sp>
      <p:sp>
        <p:nvSpPr>
          <p:cNvPr id="23558" name="Text Box 85"/>
          <p:cNvSpPr txBox="1">
            <a:spLocks noChangeArrowheads="1"/>
          </p:cNvSpPr>
          <p:nvPr/>
        </p:nvSpPr>
        <p:spPr bwMode="auto">
          <a:xfrm>
            <a:off x="1371600" y="2078038"/>
            <a:ext cx="7170738" cy="5016758"/>
          </a:xfrm>
          <a:prstGeom prst="rect">
            <a:avLst/>
          </a:prstGeom>
          <a:noFill/>
          <a:ln w="9525">
            <a:noFill/>
            <a:miter lim="800000"/>
            <a:headEnd/>
            <a:tailEnd/>
          </a:ln>
        </p:spPr>
        <p:txBody>
          <a:bodyPr wrap="square">
            <a:spAutoFit/>
          </a:bodyPr>
          <a:lstStyle/>
          <a:p>
            <a:pPr marL="342900" indent="-342900">
              <a:spcBef>
                <a:spcPct val="50000"/>
              </a:spcBef>
              <a:buFontTx/>
              <a:buAutoNum type="arabicPeriod"/>
            </a:pPr>
            <a:r>
              <a:rPr lang="en-CA" sz="2000" b="1" dirty="0" smtClean="0">
                <a:solidFill>
                  <a:srgbClr val="FFFFFF"/>
                </a:solidFill>
                <a:latin typeface="Arial" charset="0"/>
              </a:rPr>
              <a:t>Check the validity of the pre-selected viewpoints and add/delete from the selection as needed.</a:t>
            </a:r>
          </a:p>
          <a:p>
            <a:pPr marL="342900" indent="-342900">
              <a:spcBef>
                <a:spcPct val="50000"/>
              </a:spcBef>
              <a:buFontTx/>
              <a:buAutoNum type="arabicPeriod"/>
            </a:pPr>
            <a:r>
              <a:rPr lang="en-CA" sz="2000" b="1" dirty="0" smtClean="0">
                <a:solidFill>
                  <a:srgbClr val="FFFFFF"/>
                </a:solidFill>
                <a:latin typeface="Arial" charset="0"/>
              </a:rPr>
              <a:t>At </a:t>
            </a:r>
            <a:r>
              <a:rPr lang="en-CA" sz="2000" b="1" dirty="0">
                <a:solidFill>
                  <a:srgbClr val="FFFFFF"/>
                </a:solidFill>
                <a:latin typeface="Arial" charset="0"/>
              </a:rPr>
              <a:t>each viewpoint record the GPS </a:t>
            </a:r>
            <a:r>
              <a:rPr lang="en-CA" sz="2000" b="1" dirty="0" smtClean="0">
                <a:solidFill>
                  <a:srgbClr val="FFFFFF"/>
                </a:solidFill>
                <a:latin typeface="Arial" charset="0"/>
              </a:rPr>
              <a:t>coordinates </a:t>
            </a:r>
            <a:r>
              <a:rPr lang="en-CA" sz="2000" b="1" dirty="0">
                <a:solidFill>
                  <a:srgbClr val="FFFFFF"/>
                </a:solidFill>
                <a:latin typeface="Arial" charset="0"/>
              </a:rPr>
              <a:t>and complete field section of EE form.</a:t>
            </a:r>
          </a:p>
          <a:p>
            <a:pPr marL="342900" indent="-342900">
              <a:spcBef>
                <a:spcPct val="50000"/>
              </a:spcBef>
              <a:buFontTx/>
              <a:buAutoNum type="arabicPeriod"/>
            </a:pPr>
            <a:r>
              <a:rPr lang="en-CA" sz="2000" b="1" dirty="0">
                <a:solidFill>
                  <a:srgbClr val="FFFFFF"/>
                </a:solidFill>
                <a:latin typeface="Arial" charset="0"/>
              </a:rPr>
              <a:t>Photograph the </a:t>
            </a:r>
            <a:r>
              <a:rPr lang="en-CA" sz="2000" b="1" dirty="0" smtClean="0">
                <a:solidFill>
                  <a:srgbClr val="FFFFFF"/>
                </a:solidFill>
                <a:latin typeface="Arial" charset="0"/>
              </a:rPr>
              <a:t>scene. Capture entire landform with overlapping photographs if needed.</a:t>
            </a:r>
            <a:endParaRPr lang="en-CA" sz="2000" b="1" dirty="0">
              <a:solidFill>
                <a:srgbClr val="FFFFFF"/>
              </a:solidFill>
              <a:latin typeface="Arial" charset="0"/>
            </a:endParaRPr>
          </a:p>
          <a:p>
            <a:pPr marL="342900" indent="-342900">
              <a:spcBef>
                <a:spcPct val="50000"/>
              </a:spcBef>
              <a:buFontTx/>
              <a:buAutoNum type="arabicPeriod"/>
            </a:pPr>
            <a:r>
              <a:rPr lang="en-CA" sz="2000" b="1" dirty="0">
                <a:solidFill>
                  <a:srgbClr val="FFFFFF"/>
                </a:solidFill>
                <a:latin typeface="Arial" charset="0"/>
              </a:rPr>
              <a:t>Mentally delineate the landform against which the alteration will be evaluated.</a:t>
            </a:r>
          </a:p>
          <a:p>
            <a:pPr marL="342900" indent="-342900">
              <a:spcBef>
                <a:spcPct val="50000"/>
              </a:spcBef>
              <a:buFontTx/>
              <a:buAutoNum type="arabicPeriod"/>
            </a:pPr>
            <a:r>
              <a:rPr lang="en-CA" sz="2000" b="1" dirty="0">
                <a:solidFill>
                  <a:srgbClr val="FFFFFF"/>
                </a:solidFill>
                <a:latin typeface="Arial" charset="0"/>
              </a:rPr>
              <a:t>Using the above landform determine which category of alteration definition has been achieved.</a:t>
            </a:r>
          </a:p>
          <a:p>
            <a:pPr marL="342900" indent="-342900">
              <a:spcBef>
                <a:spcPct val="50000"/>
              </a:spcBef>
              <a:buFontTx/>
              <a:buAutoNum type="arabicPeriod"/>
            </a:pPr>
            <a:r>
              <a:rPr lang="en-CA" sz="2000" b="1" dirty="0">
                <a:solidFill>
                  <a:srgbClr val="FFFFFF"/>
                </a:solidFill>
                <a:latin typeface="Arial" charset="0"/>
              </a:rPr>
              <a:t>Record the visual design elements </a:t>
            </a:r>
            <a:r>
              <a:rPr lang="en-CA" sz="2000" b="1" dirty="0" smtClean="0">
                <a:solidFill>
                  <a:srgbClr val="FFFFFF"/>
                </a:solidFill>
                <a:latin typeface="Arial" charset="0"/>
              </a:rPr>
              <a:t>present</a:t>
            </a:r>
            <a:br>
              <a:rPr lang="en-CA" sz="2000" b="1" dirty="0" smtClean="0">
                <a:solidFill>
                  <a:srgbClr val="FFFFFF"/>
                </a:solidFill>
                <a:latin typeface="Arial" charset="0"/>
              </a:rPr>
            </a:br>
            <a:r>
              <a:rPr lang="en-CA" sz="2000" b="1" dirty="0" smtClean="0">
                <a:solidFill>
                  <a:srgbClr val="FFFFFF"/>
                </a:solidFill>
                <a:latin typeface="Arial" charset="0"/>
              </a:rPr>
              <a:t>or </a:t>
            </a:r>
            <a:r>
              <a:rPr lang="en-CA" sz="2000" b="1" dirty="0">
                <a:solidFill>
                  <a:srgbClr val="FFFFFF"/>
                </a:solidFill>
                <a:latin typeface="Arial" charset="0"/>
              </a:rPr>
              <a:t>absent in cut block.</a:t>
            </a:r>
          </a:p>
          <a:p>
            <a:pPr marL="342900" indent="-342900">
              <a:spcBef>
                <a:spcPct val="50000"/>
              </a:spcBef>
            </a:pPr>
            <a:endParaRPr lang="en-CA" sz="2000" b="1" dirty="0">
              <a:solidFill>
                <a:schemeClr val="tx2"/>
              </a:solidFill>
              <a:latin typeface="Arial" charset="0"/>
            </a:endParaRPr>
          </a:p>
        </p:txBody>
      </p:sp>
      <p:pic>
        <p:nvPicPr>
          <p:cNvPr id="23559" name="Picture 88" descr="P1010045"/>
          <p:cNvPicPr>
            <a:picLocks noChangeAspect="1" noChangeArrowheads="1"/>
          </p:cNvPicPr>
          <p:nvPr/>
        </p:nvPicPr>
        <p:blipFill>
          <a:blip r:embed="rId2" cstate="print"/>
          <a:srcRect/>
          <a:stretch>
            <a:fillRect/>
          </a:stretch>
        </p:blipFill>
        <p:spPr bwMode="auto">
          <a:xfrm>
            <a:off x="6019800" y="457200"/>
            <a:ext cx="2522538" cy="1620838"/>
          </a:xfrm>
          <a:prstGeom prst="rect">
            <a:avLst/>
          </a:prstGeom>
          <a:noFill/>
          <a:ln w="9525">
            <a:solidFill>
              <a:schemeClr val="tx2"/>
            </a:solidFill>
            <a:miter lim="800000"/>
            <a:headEnd/>
            <a:tailEnd/>
          </a:ln>
        </p:spPr>
      </p:pic>
      <p:pic>
        <p:nvPicPr>
          <p:cNvPr id="82"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4"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21</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65" name="Rectangle 81"/>
          <p:cNvSpPr>
            <a:spLocks noChangeArrowheads="1"/>
          </p:cNvSpPr>
          <p:nvPr/>
        </p:nvSpPr>
        <p:spPr bwMode="auto">
          <a:xfrm>
            <a:off x="1295400" y="800100"/>
            <a:ext cx="1447800" cy="609600"/>
          </a:xfrm>
          <a:prstGeom prst="rect">
            <a:avLst/>
          </a:prstGeom>
          <a:noFill/>
          <a:ln w="9525">
            <a:noFill/>
            <a:miter lim="800000"/>
            <a:headEnd/>
            <a:tailEnd/>
          </a:ln>
          <a:effectLst/>
        </p:spPr>
        <p:txBody>
          <a:bodyPr lIns="81226" tIns="40613" rIns="81226" bIns="40613"/>
          <a:lstStyle/>
          <a:p>
            <a:pPr>
              <a:defRPr/>
            </a:pPr>
            <a:r>
              <a:rPr lang="en-US" sz="3600" b="1" dirty="0">
                <a:solidFill>
                  <a:schemeClr val="hlink"/>
                </a:solidFill>
                <a:effectLst>
                  <a:outerShdw blurRad="38100" dist="38100" dir="2700000" algn="tl">
                    <a:srgbClr val="000000"/>
                  </a:outerShdw>
                </a:effectLst>
                <a:latin typeface="Times New Roman" pitchFamily="18" charset="0"/>
              </a:rPr>
              <a:t>Step</a:t>
            </a:r>
            <a:endParaRPr lang="en-CA" sz="3600" b="1" dirty="0">
              <a:solidFill>
                <a:schemeClr val="hlink"/>
              </a:solidFill>
              <a:effectLst>
                <a:outerShdw blurRad="38100" dist="38100" dir="2700000" algn="tl">
                  <a:srgbClr val="000000"/>
                </a:outerShdw>
              </a:effectLst>
              <a:latin typeface="Times New Roman" pitchFamily="18" charset="0"/>
            </a:endParaRPr>
          </a:p>
        </p:txBody>
      </p:sp>
      <p:sp>
        <p:nvSpPr>
          <p:cNvPr id="67666" name="Text Box 82"/>
          <p:cNvSpPr txBox="1">
            <a:spLocks noChangeArrowheads="1"/>
          </p:cNvSpPr>
          <p:nvPr/>
        </p:nvSpPr>
        <p:spPr bwMode="auto">
          <a:xfrm>
            <a:off x="1295400" y="1524000"/>
            <a:ext cx="3810000" cy="800100"/>
          </a:xfrm>
          <a:prstGeom prst="rect">
            <a:avLst/>
          </a:prstGeom>
          <a:noFill/>
          <a:ln w="9525">
            <a:noFill/>
            <a:miter lim="800000"/>
            <a:headEnd/>
            <a:tailEnd/>
          </a:ln>
          <a:effectLst/>
        </p:spPr>
        <p:txBody>
          <a:bodyPr>
            <a:spAutoFit/>
          </a:bodyPr>
          <a:lstStyle/>
          <a:p>
            <a:pP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Office Compilation</a:t>
            </a:r>
          </a:p>
        </p:txBody>
      </p:sp>
      <p:sp>
        <p:nvSpPr>
          <p:cNvPr id="24580" name="Text Box 83"/>
          <p:cNvSpPr txBox="1">
            <a:spLocks noChangeArrowheads="1"/>
          </p:cNvSpPr>
          <p:nvPr/>
        </p:nvSpPr>
        <p:spPr bwMode="auto">
          <a:xfrm>
            <a:off x="2425700" y="911225"/>
            <a:ext cx="381000" cy="296863"/>
          </a:xfrm>
          <a:prstGeom prst="rect">
            <a:avLst/>
          </a:prstGeom>
          <a:noFill/>
          <a:ln w="9525">
            <a:noFill/>
            <a:miter lim="800000"/>
            <a:headEnd/>
            <a:tailEnd/>
          </a:ln>
        </p:spPr>
        <p:txBody>
          <a:bodyPr>
            <a:spAutoFit/>
          </a:bodyPr>
          <a:lstStyle/>
          <a:p>
            <a:pPr>
              <a:spcBef>
                <a:spcPct val="50000"/>
              </a:spcBef>
            </a:pPr>
            <a:r>
              <a:rPr lang="en-CA" sz="2000" b="1" dirty="0">
                <a:solidFill>
                  <a:schemeClr val="folHlink"/>
                </a:solidFill>
                <a:latin typeface="Arial" charset="0"/>
              </a:rPr>
              <a:t>4</a:t>
            </a:r>
          </a:p>
        </p:txBody>
      </p:sp>
      <p:sp>
        <p:nvSpPr>
          <p:cNvPr id="24581" name="Oval 84"/>
          <p:cNvSpPr>
            <a:spLocks noChangeArrowheads="1"/>
          </p:cNvSpPr>
          <p:nvPr/>
        </p:nvSpPr>
        <p:spPr bwMode="auto">
          <a:xfrm>
            <a:off x="2362200" y="889000"/>
            <a:ext cx="457200" cy="457200"/>
          </a:xfrm>
          <a:prstGeom prst="ellipse">
            <a:avLst/>
          </a:prstGeom>
          <a:solidFill>
            <a:schemeClr val="tx2"/>
          </a:solidFill>
          <a:ln w="9525">
            <a:solidFill>
              <a:srgbClr val="000000"/>
            </a:solidFill>
            <a:round/>
            <a:headEnd/>
            <a:tailEnd/>
          </a:ln>
        </p:spPr>
        <p:txBody>
          <a:bodyPr wrap="none" anchor="ctr"/>
          <a:lstStyle/>
          <a:p>
            <a:endParaRPr lang="en-US" dirty="0"/>
          </a:p>
        </p:txBody>
      </p:sp>
      <p:sp>
        <p:nvSpPr>
          <p:cNvPr id="24582" name="Text Box 85"/>
          <p:cNvSpPr txBox="1">
            <a:spLocks noChangeArrowheads="1"/>
          </p:cNvSpPr>
          <p:nvPr/>
        </p:nvSpPr>
        <p:spPr bwMode="auto">
          <a:xfrm>
            <a:off x="2438400" y="911225"/>
            <a:ext cx="381000" cy="296863"/>
          </a:xfrm>
          <a:prstGeom prst="rect">
            <a:avLst/>
          </a:prstGeom>
          <a:noFill/>
          <a:ln w="9525">
            <a:noFill/>
            <a:miter lim="800000"/>
            <a:headEnd/>
            <a:tailEnd/>
          </a:ln>
        </p:spPr>
        <p:txBody>
          <a:bodyPr>
            <a:spAutoFit/>
          </a:bodyPr>
          <a:lstStyle/>
          <a:p>
            <a:pPr>
              <a:spcBef>
                <a:spcPct val="50000"/>
              </a:spcBef>
            </a:pPr>
            <a:r>
              <a:rPr lang="en-CA" sz="2000" b="1" dirty="0">
                <a:solidFill>
                  <a:schemeClr val="folHlink"/>
                </a:solidFill>
                <a:latin typeface="Arial" charset="0"/>
              </a:rPr>
              <a:t>4</a:t>
            </a:r>
          </a:p>
        </p:txBody>
      </p:sp>
      <p:sp>
        <p:nvSpPr>
          <p:cNvPr id="24583" name="Text Box 86"/>
          <p:cNvSpPr txBox="1">
            <a:spLocks noChangeArrowheads="1"/>
          </p:cNvSpPr>
          <p:nvPr/>
        </p:nvSpPr>
        <p:spPr bwMode="auto">
          <a:xfrm>
            <a:off x="1981200" y="2286000"/>
            <a:ext cx="5562600" cy="2878138"/>
          </a:xfrm>
          <a:prstGeom prst="rect">
            <a:avLst/>
          </a:prstGeom>
          <a:noFill/>
          <a:ln w="9525">
            <a:noFill/>
            <a:miter lim="800000"/>
            <a:headEnd/>
            <a:tailEnd/>
          </a:ln>
        </p:spPr>
        <p:txBody>
          <a:bodyPr>
            <a:spAutoFit/>
          </a:bodyPr>
          <a:lstStyle/>
          <a:p>
            <a:pPr marL="342900" indent="-342900">
              <a:spcBef>
                <a:spcPct val="50000"/>
              </a:spcBef>
              <a:buFontTx/>
              <a:buAutoNum type="arabicPeriod"/>
            </a:pPr>
            <a:r>
              <a:rPr lang="en-CA" sz="2000" b="1" dirty="0">
                <a:solidFill>
                  <a:srgbClr val="FFFFFF"/>
                </a:solidFill>
                <a:latin typeface="Arial" charset="0"/>
              </a:rPr>
              <a:t>Stitch the photographs together.</a:t>
            </a:r>
          </a:p>
          <a:p>
            <a:pPr marL="342900" indent="-342900">
              <a:spcBef>
                <a:spcPct val="50000"/>
              </a:spcBef>
              <a:buFontTx/>
              <a:buAutoNum type="arabicPeriod"/>
            </a:pPr>
            <a:r>
              <a:rPr lang="en-CA" sz="2000" b="1" dirty="0">
                <a:solidFill>
                  <a:srgbClr val="FFFFFF"/>
                </a:solidFill>
                <a:latin typeface="Arial" charset="0"/>
              </a:rPr>
              <a:t>Define the landform.</a:t>
            </a:r>
          </a:p>
          <a:p>
            <a:pPr marL="342900" indent="-342900">
              <a:spcBef>
                <a:spcPct val="50000"/>
              </a:spcBef>
              <a:buFontTx/>
              <a:buAutoNum type="arabicPeriod"/>
            </a:pPr>
            <a:r>
              <a:rPr lang="en-CA" sz="2000" b="1" dirty="0">
                <a:solidFill>
                  <a:srgbClr val="FFFFFF"/>
                </a:solidFill>
                <a:latin typeface="Arial" charset="0"/>
              </a:rPr>
              <a:t>Measure the scale of alteration(s) </a:t>
            </a:r>
          </a:p>
          <a:p>
            <a:pPr marL="342900" indent="-342900">
              <a:spcBef>
                <a:spcPct val="50000"/>
              </a:spcBef>
            </a:pPr>
            <a:r>
              <a:rPr lang="en-CA" sz="1400" b="1" dirty="0">
                <a:solidFill>
                  <a:srgbClr val="FFFFFF"/>
                </a:solidFill>
                <a:latin typeface="Arial" charset="0"/>
              </a:rPr>
              <a:t>	(digital planimeter or computer).</a:t>
            </a:r>
          </a:p>
          <a:p>
            <a:pPr marL="369888" indent="-369888">
              <a:spcBef>
                <a:spcPct val="50000"/>
              </a:spcBef>
              <a:buFont typeface="+mj-lt"/>
              <a:buAutoNum type="arabicPeriod" startAt="4"/>
            </a:pPr>
            <a:r>
              <a:rPr lang="en-CA" sz="2000" b="1" dirty="0">
                <a:solidFill>
                  <a:srgbClr val="FFFFFF"/>
                </a:solidFill>
                <a:latin typeface="Arial" charset="0"/>
              </a:rPr>
              <a:t>Measure the scale of site disturbances</a:t>
            </a:r>
          </a:p>
          <a:p>
            <a:pPr marL="342900" indent="-342900">
              <a:spcBef>
                <a:spcPct val="50000"/>
              </a:spcBef>
              <a:buFontTx/>
              <a:buAutoNum type="arabicPeriod" startAt="4"/>
            </a:pPr>
            <a:r>
              <a:rPr lang="en-CA" sz="2000" b="1" dirty="0">
                <a:solidFill>
                  <a:srgbClr val="FFFFFF"/>
                </a:solidFill>
                <a:latin typeface="Arial" charset="0"/>
              </a:rPr>
              <a:t>Confirm visual design elements seen in the field by doing lines of force analysis</a:t>
            </a:r>
            <a:r>
              <a:rPr lang="en-CA" sz="2000" b="1" dirty="0">
                <a:solidFill>
                  <a:schemeClr val="tx2"/>
                </a:solidFill>
                <a:latin typeface="Arial" charset="0"/>
              </a:rPr>
              <a:t>.</a:t>
            </a:r>
          </a:p>
        </p:txBody>
      </p:sp>
      <p:pic>
        <p:nvPicPr>
          <p:cNvPr id="82"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4"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22</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85" name="Rectangle 77"/>
          <p:cNvSpPr>
            <a:spLocks noChangeArrowheads="1"/>
          </p:cNvSpPr>
          <p:nvPr/>
        </p:nvSpPr>
        <p:spPr bwMode="auto">
          <a:xfrm>
            <a:off x="1295400" y="800100"/>
            <a:ext cx="1447800" cy="609600"/>
          </a:xfrm>
          <a:prstGeom prst="rect">
            <a:avLst/>
          </a:prstGeom>
          <a:noFill/>
          <a:ln w="9525">
            <a:noFill/>
            <a:miter lim="800000"/>
            <a:headEnd/>
            <a:tailEnd/>
          </a:ln>
          <a:effectLst/>
        </p:spPr>
        <p:txBody>
          <a:bodyPr lIns="81226" tIns="40613" rIns="81226" bIns="40613"/>
          <a:lstStyle/>
          <a:p>
            <a:pPr>
              <a:defRPr/>
            </a:pPr>
            <a:r>
              <a:rPr lang="en-US" sz="3600" b="1" dirty="0">
                <a:solidFill>
                  <a:schemeClr val="hlink"/>
                </a:solidFill>
                <a:effectLst>
                  <a:outerShdw blurRad="38100" dist="38100" dir="2700000" algn="tl">
                    <a:srgbClr val="000000"/>
                  </a:outerShdw>
                </a:effectLst>
                <a:latin typeface="Times New Roman" pitchFamily="18" charset="0"/>
              </a:rPr>
              <a:t>Step</a:t>
            </a:r>
            <a:endParaRPr lang="en-CA" sz="3600" b="1" dirty="0">
              <a:solidFill>
                <a:schemeClr val="hlink"/>
              </a:solidFill>
              <a:effectLst>
                <a:outerShdw blurRad="38100" dist="38100" dir="2700000" algn="tl">
                  <a:srgbClr val="000000"/>
                </a:outerShdw>
              </a:effectLst>
              <a:latin typeface="Times New Roman" pitchFamily="18" charset="0"/>
            </a:endParaRPr>
          </a:p>
        </p:txBody>
      </p:sp>
      <p:sp>
        <p:nvSpPr>
          <p:cNvPr id="68686" name="Text Box 78"/>
          <p:cNvSpPr txBox="1">
            <a:spLocks noChangeArrowheads="1"/>
          </p:cNvSpPr>
          <p:nvPr/>
        </p:nvSpPr>
        <p:spPr bwMode="auto">
          <a:xfrm>
            <a:off x="1295400" y="1524000"/>
            <a:ext cx="5791200" cy="800100"/>
          </a:xfrm>
          <a:prstGeom prst="rect">
            <a:avLst/>
          </a:prstGeom>
          <a:noFill/>
          <a:ln w="9525">
            <a:noFill/>
            <a:miter lim="800000"/>
            <a:headEnd/>
            <a:tailEnd/>
          </a:ln>
          <a:effectLst/>
        </p:spPr>
        <p:txBody>
          <a:bodyPr>
            <a:spAutoFit/>
          </a:bodyPr>
          <a:lstStyle/>
          <a:p>
            <a:pP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Summarize EE assessment.</a:t>
            </a:r>
          </a:p>
        </p:txBody>
      </p:sp>
      <p:sp>
        <p:nvSpPr>
          <p:cNvPr id="25604" name="Oval 79"/>
          <p:cNvSpPr>
            <a:spLocks noChangeArrowheads="1"/>
          </p:cNvSpPr>
          <p:nvPr/>
        </p:nvSpPr>
        <p:spPr bwMode="auto">
          <a:xfrm>
            <a:off x="2362200" y="889000"/>
            <a:ext cx="457200" cy="457200"/>
          </a:xfrm>
          <a:prstGeom prst="ellipse">
            <a:avLst/>
          </a:prstGeom>
          <a:solidFill>
            <a:schemeClr val="tx2"/>
          </a:solidFill>
          <a:ln w="9525">
            <a:solidFill>
              <a:srgbClr val="000000"/>
            </a:solidFill>
            <a:round/>
            <a:headEnd/>
            <a:tailEnd/>
          </a:ln>
        </p:spPr>
        <p:txBody>
          <a:bodyPr wrap="none" anchor="ctr"/>
          <a:lstStyle/>
          <a:p>
            <a:endParaRPr lang="en-US" dirty="0"/>
          </a:p>
        </p:txBody>
      </p:sp>
      <p:sp>
        <p:nvSpPr>
          <p:cNvPr id="25605" name="Text Box 80"/>
          <p:cNvSpPr txBox="1">
            <a:spLocks noChangeArrowheads="1"/>
          </p:cNvSpPr>
          <p:nvPr/>
        </p:nvSpPr>
        <p:spPr bwMode="auto">
          <a:xfrm>
            <a:off x="2438400" y="936625"/>
            <a:ext cx="381000" cy="298450"/>
          </a:xfrm>
          <a:prstGeom prst="rect">
            <a:avLst/>
          </a:prstGeom>
          <a:noFill/>
          <a:ln w="9525">
            <a:noFill/>
            <a:miter lim="800000"/>
            <a:headEnd/>
            <a:tailEnd/>
          </a:ln>
        </p:spPr>
        <p:txBody>
          <a:bodyPr>
            <a:spAutoFit/>
          </a:bodyPr>
          <a:lstStyle/>
          <a:p>
            <a:pPr>
              <a:spcBef>
                <a:spcPct val="50000"/>
              </a:spcBef>
            </a:pPr>
            <a:r>
              <a:rPr lang="en-CA" sz="2000" b="1" dirty="0">
                <a:solidFill>
                  <a:schemeClr val="folHlink"/>
                </a:solidFill>
                <a:latin typeface="Arial" charset="0"/>
              </a:rPr>
              <a:t>5</a:t>
            </a:r>
          </a:p>
        </p:txBody>
      </p:sp>
      <p:sp>
        <p:nvSpPr>
          <p:cNvPr id="25606" name="Text Box 82"/>
          <p:cNvSpPr txBox="1">
            <a:spLocks noChangeArrowheads="1"/>
          </p:cNvSpPr>
          <p:nvPr/>
        </p:nvSpPr>
        <p:spPr bwMode="auto">
          <a:xfrm>
            <a:off x="1600200" y="2286000"/>
            <a:ext cx="6831012" cy="2246769"/>
          </a:xfrm>
          <a:prstGeom prst="rect">
            <a:avLst/>
          </a:prstGeom>
          <a:noFill/>
          <a:ln w="9525">
            <a:noFill/>
            <a:miter lim="800000"/>
            <a:headEnd/>
            <a:tailEnd/>
          </a:ln>
        </p:spPr>
        <p:txBody>
          <a:bodyPr wrap="square">
            <a:spAutoFit/>
          </a:bodyPr>
          <a:lstStyle/>
          <a:p>
            <a:pPr marL="342900" indent="-342900">
              <a:spcBef>
                <a:spcPct val="50000"/>
              </a:spcBef>
              <a:buFontTx/>
              <a:buAutoNum type="arabicPeriod"/>
            </a:pPr>
            <a:r>
              <a:rPr lang="en-CA" sz="2000" b="1" dirty="0">
                <a:solidFill>
                  <a:srgbClr val="FFFFFF"/>
                </a:solidFill>
                <a:latin typeface="Arial" charset="0"/>
              </a:rPr>
              <a:t>Rationalize any differences between VQC determined in the field </a:t>
            </a:r>
            <a:r>
              <a:rPr lang="en-CA" sz="2000" b="1" dirty="0" smtClean="0">
                <a:solidFill>
                  <a:srgbClr val="FFFFFF"/>
                </a:solidFill>
                <a:latin typeface="Arial" charset="0"/>
              </a:rPr>
              <a:t>(</a:t>
            </a:r>
            <a:r>
              <a:rPr lang="en-CA" sz="2000" b="1" dirty="0" smtClean="0">
                <a:solidFill>
                  <a:srgbClr val="FFFFFF"/>
                </a:solidFill>
                <a:latin typeface="Arial" charset="0"/>
              </a:rPr>
              <a:t>Legal</a:t>
            </a:r>
            <a:r>
              <a:rPr lang="en-CA" sz="2000" b="1" dirty="0" smtClean="0">
                <a:solidFill>
                  <a:srgbClr val="FFFFFF"/>
                </a:solidFill>
                <a:latin typeface="Arial" charset="0"/>
              </a:rPr>
              <a:t> </a:t>
            </a:r>
            <a:r>
              <a:rPr lang="en-CA" sz="2000" b="1" dirty="0" smtClean="0">
                <a:solidFill>
                  <a:srgbClr val="FFFFFF"/>
                </a:solidFill>
                <a:latin typeface="Arial" charset="0"/>
              </a:rPr>
              <a:t>Definition) and </a:t>
            </a:r>
            <a:r>
              <a:rPr lang="en-CA" sz="2000" b="1" dirty="0">
                <a:solidFill>
                  <a:srgbClr val="FFFFFF"/>
                </a:solidFill>
                <a:latin typeface="Arial" charset="0"/>
              </a:rPr>
              <a:t>VQC </a:t>
            </a:r>
            <a:r>
              <a:rPr lang="en-CA" sz="2000" b="1" dirty="0" smtClean="0">
                <a:solidFill>
                  <a:srgbClr val="FFFFFF"/>
                </a:solidFill>
                <a:latin typeface="Arial" charset="0"/>
              </a:rPr>
              <a:t>scale (% alt.) calculated </a:t>
            </a:r>
            <a:r>
              <a:rPr lang="en-CA" sz="2000" b="1" dirty="0">
                <a:solidFill>
                  <a:srgbClr val="FFFFFF"/>
                </a:solidFill>
                <a:latin typeface="Arial" charset="0"/>
              </a:rPr>
              <a:t>from the photographs.</a:t>
            </a:r>
          </a:p>
          <a:p>
            <a:pPr marL="342900" indent="-342900">
              <a:spcBef>
                <a:spcPct val="50000"/>
              </a:spcBef>
              <a:buFontTx/>
              <a:buAutoNum type="arabicPeriod"/>
            </a:pPr>
            <a:r>
              <a:rPr lang="en-CA" sz="2000" b="1" dirty="0">
                <a:solidFill>
                  <a:srgbClr val="FFFFFF"/>
                </a:solidFill>
                <a:latin typeface="Arial" charset="0"/>
              </a:rPr>
              <a:t>Compare achieved visual condition with VQO.</a:t>
            </a:r>
          </a:p>
          <a:p>
            <a:pPr marL="342900" indent="-342900">
              <a:spcBef>
                <a:spcPct val="50000"/>
              </a:spcBef>
              <a:buFontTx/>
              <a:buAutoNum type="arabicPeriod"/>
            </a:pPr>
            <a:r>
              <a:rPr lang="en-CA" sz="2000" b="1" dirty="0">
                <a:solidFill>
                  <a:srgbClr val="FFFFFF"/>
                </a:solidFill>
                <a:latin typeface="Arial" charset="0"/>
              </a:rPr>
              <a:t>Determine the degree to which the VQO was met or not met.</a:t>
            </a:r>
          </a:p>
        </p:txBody>
      </p:sp>
      <p:pic>
        <p:nvPicPr>
          <p:cNvPr id="81"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3"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23</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09" name="Rectangle 77"/>
          <p:cNvSpPr>
            <a:spLocks noChangeArrowheads="1"/>
          </p:cNvSpPr>
          <p:nvPr/>
        </p:nvSpPr>
        <p:spPr bwMode="auto">
          <a:xfrm>
            <a:off x="762000" y="304800"/>
            <a:ext cx="7848600" cy="931863"/>
          </a:xfrm>
          <a:prstGeom prst="rect">
            <a:avLst/>
          </a:prstGeom>
          <a:noFill/>
          <a:ln w="9525">
            <a:noFill/>
            <a:miter lim="800000"/>
            <a:headEnd/>
            <a:tailEnd/>
          </a:ln>
          <a:effectLst/>
        </p:spPr>
        <p:txBody>
          <a:bodyPr lIns="81226" tIns="40613" rIns="81226" bIns="40613"/>
          <a:lstStyle/>
          <a:p>
            <a:pPr algn="ctr">
              <a:defRPr/>
            </a:pPr>
            <a:r>
              <a:rPr lang="en-US" sz="3600" b="1" dirty="0">
                <a:solidFill>
                  <a:srgbClr val="EBC047"/>
                </a:solidFill>
                <a:effectLst>
                  <a:outerShdw blurRad="38100" dist="38100" dir="2700000" algn="tl">
                    <a:srgbClr val="000000"/>
                  </a:outerShdw>
                </a:effectLst>
                <a:latin typeface="Times New Roman" pitchFamily="18" charset="0"/>
              </a:rPr>
              <a:t>Necessary Evaluation Skills</a:t>
            </a:r>
            <a:endParaRPr lang="en-CA" sz="3600" b="1" dirty="0">
              <a:solidFill>
                <a:srgbClr val="EBC047"/>
              </a:solidFill>
              <a:effectLst>
                <a:outerShdw blurRad="38100" dist="38100" dir="2700000" algn="tl">
                  <a:srgbClr val="000000"/>
                </a:outerShdw>
              </a:effectLst>
              <a:latin typeface="Times New Roman" pitchFamily="18" charset="0"/>
            </a:endParaRPr>
          </a:p>
        </p:txBody>
      </p:sp>
      <p:sp>
        <p:nvSpPr>
          <p:cNvPr id="26627" name="Text Box 78"/>
          <p:cNvSpPr txBox="1">
            <a:spLocks noChangeArrowheads="1"/>
          </p:cNvSpPr>
          <p:nvPr/>
        </p:nvSpPr>
        <p:spPr bwMode="auto">
          <a:xfrm>
            <a:off x="2362200" y="1600200"/>
            <a:ext cx="4572000" cy="4511675"/>
          </a:xfrm>
          <a:prstGeom prst="rect">
            <a:avLst/>
          </a:prstGeom>
          <a:noFill/>
          <a:ln w="9525">
            <a:noFill/>
            <a:miter lim="800000"/>
            <a:headEnd/>
            <a:tailEnd/>
          </a:ln>
        </p:spPr>
        <p:txBody>
          <a:bodyPr>
            <a:spAutoFit/>
          </a:bodyPr>
          <a:lstStyle/>
          <a:p>
            <a:pPr marL="342900" indent="-342900">
              <a:spcBef>
                <a:spcPct val="50000"/>
              </a:spcBef>
              <a:buFontTx/>
              <a:buAutoNum type="arabicPeriod"/>
            </a:pPr>
            <a:r>
              <a:rPr lang="en-CA" sz="2000" b="1" dirty="0">
                <a:solidFill>
                  <a:srgbClr val="FFFFFF"/>
                </a:solidFill>
                <a:latin typeface="Arial" charset="0"/>
              </a:rPr>
              <a:t>Taking photographs </a:t>
            </a:r>
          </a:p>
          <a:p>
            <a:pPr marL="342900" indent="-342900">
              <a:spcBef>
                <a:spcPct val="50000"/>
              </a:spcBef>
              <a:buFontTx/>
              <a:buAutoNum type="arabicPeriod"/>
            </a:pPr>
            <a:r>
              <a:rPr lang="en-CA" sz="2000" b="1" dirty="0">
                <a:solidFill>
                  <a:srgbClr val="FFFFFF"/>
                </a:solidFill>
                <a:latin typeface="Arial" charset="0"/>
              </a:rPr>
              <a:t>Stitching photos (manual/digital)</a:t>
            </a:r>
          </a:p>
          <a:p>
            <a:pPr marL="342900" indent="-342900">
              <a:spcBef>
                <a:spcPct val="50000"/>
              </a:spcBef>
              <a:buFontTx/>
              <a:buAutoNum type="arabicPeriod"/>
            </a:pPr>
            <a:r>
              <a:rPr lang="en-CA" sz="2000" b="1" dirty="0">
                <a:solidFill>
                  <a:srgbClr val="FFFFFF"/>
                </a:solidFill>
                <a:latin typeface="Arial" charset="0"/>
              </a:rPr>
              <a:t>Know where to get VQO data</a:t>
            </a:r>
          </a:p>
          <a:p>
            <a:pPr marL="342900" indent="-342900">
              <a:spcBef>
                <a:spcPct val="50000"/>
              </a:spcBef>
              <a:buFontTx/>
              <a:buAutoNum type="arabicPeriod"/>
            </a:pPr>
            <a:r>
              <a:rPr lang="en-CA" sz="2000" b="1" dirty="0">
                <a:solidFill>
                  <a:srgbClr val="FFFFFF"/>
                </a:solidFill>
                <a:latin typeface="Arial" charset="0"/>
              </a:rPr>
              <a:t>Understanding the Landscape </a:t>
            </a:r>
          </a:p>
          <a:p>
            <a:pPr marL="342900" indent="-342900">
              <a:spcBef>
                <a:spcPct val="50000"/>
              </a:spcBef>
              <a:buFontTx/>
              <a:buAutoNum type="arabicPeriod"/>
            </a:pPr>
            <a:r>
              <a:rPr lang="en-CA" sz="2000" b="1" dirty="0">
                <a:solidFill>
                  <a:srgbClr val="FFFFFF"/>
                </a:solidFill>
                <a:latin typeface="Arial" charset="0"/>
              </a:rPr>
              <a:t>Measuring percent alteration</a:t>
            </a:r>
          </a:p>
          <a:p>
            <a:pPr marL="342900" indent="-342900">
              <a:spcBef>
                <a:spcPct val="50000"/>
              </a:spcBef>
              <a:buFontTx/>
              <a:buAutoNum type="arabicPeriod"/>
            </a:pPr>
            <a:r>
              <a:rPr lang="en-CA" sz="2000" b="1" dirty="0">
                <a:solidFill>
                  <a:srgbClr val="FFFFFF"/>
                </a:solidFill>
                <a:latin typeface="Arial" charset="0"/>
              </a:rPr>
              <a:t>Understanding research results</a:t>
            </a:r>
          </a:p>
          <a:p>
            <a:pPr marL="342900" indent="-342900">
              <a:spcBef>
                <a:spcPct val="50000"/>
              </a:spcBef>
              <a:buFontTx/>
              <a:buAutoNum type="arabicPeriod"/>
            </a:pPr>
            <a:r>
              <a:rPr lang="en-CA" sz="2000" b="1" dirty="0">
                <a:solidFill>
                  <a:srgbClr val="FFFFFF"/>
                </a:solidFill>
                <a:latin typeface="Arial" charset="0"/>
              </a:rPr>
              <a:t>Assessing Visual Design</a:t>
            </a:r>
          </a:p>
          <a:p>
            <a:pPr marL="342900" indent="-342900">
              <a:spcBef>
                <a:spcPct val="50000"/>
              </a:spcBef>
              <a:buFontTx/>
              <a:buAutoNum type="arabicPeriod"/>
            </a:pPr>
            <a:r>
              <a:rPr lang="en-CA" sz="2000" b="1" dirty="0">
                <a:solidFill>
                  <a:srgbClr val="FFFFFF"/>
                </a:solidFill>
                <a:latin typeface="Arial" charset="0"/>
              </a:rPr>
              <a:t>Safety</a:t>
            </a:r>
          </a:p>
          <a:p>
            <a:pPr marL="342900" indent="-342900">
              <a:spcBef>
                <a:spcPct val="50000"/>
              </a:spcBef>
            </a:pPr>
            <a:r>
              <a:rPr lang="en-CA" sz="2000" b="1" dirty="0">
                <a:solidFill>
                  <a:srgbClr val="FFFFFF"/>
                </a:solidFill>
                <a:latin typeface="Arial" charset="0"/>
              </a:rPr>
              <a:t>     </a:t>
            </a:r>
          </a:p>
          <a:p>
            <a:pPr marL="342900" indent="-342900">
              <a:spcBef>
                <a:spcPct val="50000"/>
              </a:spcBef>
            </a:pPr>
            <a:endParaRPr lang="en-CA" sz="2000" b="1" dirty="0">
              <a:solidFill>
                <a:srgbClr val="FFFFFF"/>
              </a:solidFill>
              <a:latin typeface="Arial" charset="0"/>
            </a:endParaRPr>
          </a:p>
        </p:txBody>
      </p:sp>
      <p:sp>
        <p:nvSpPr>
          <p:cNvPr id="26630" name="Line 153"/>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pic>
        <p:nvPicPr>
          <p:cNvPr id="79"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1"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24</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72" name="Text Box 76"/>
          <p:cNvSpPr txBox="1">
            <a:spLocks noChangeArrowheads="1"/>
          </p:cNvSpPr>
          <p:nvPr/>
        </p:nvSpPr>
        <p:spPr bwMode="auto">
          <a:xfrm>
            <a:off x="2819400" y="381000"/>
            <a:ext cx="4876800" cy="641350"/>
          </a:xfrm>
          <a:prstGeom prst="rect">
            <a:avLst/>
          </a:prstGeom>
          <a:noFill/>
          <a:ln w="9525">
            <a:noFill/>
            <a:miter lim="800000"/>
            <a:headEnd/>
            <a:tailEnd/>
          </a:ln>
          <a:effectLst/>
        </p:spPr>
        <p:txBody>
          <a:bodyPr>
            <a:spAutoFit/>
          </a:bodyPr>
          <a:lstStyle/>
          <a:p>
            <a:pPr marL="342900" indent="-342900">
              <a:spcBef>
                <a:spcPct val="50000"/>
              </a:spcBef>
              <a:buFontTx/>
              <a:buAutoNum type="arabicPeriod"/>
              <a:defRPr/>
            </a:pPr>
            <a:r>
              <a:rPr lang="en-CA" sz="3600" b="1" dirty="0">
                <a:solidFill>
                  <a:srgbClr val="EBC047"/>
                </a:solidFill>
                <a:effectLst>
                  <a:outerShdw blurRad="38100" dist="38100" dir="2700000" algn="tl">
                    <a:srgbClr val="000000"/>
                  </a:outerShdw>
                </a:effectLst>
                <a:latin typeface="Times New Roman" pitchFamily="18" charset="0"/>
              </a:rPr>
              <a:t> Taking Photographs </a:t>
            </a:r>
          </a:p>
        </p:txBody>
      </p:sp>
      <p:sp>
        <p:nvSpPr>
          <p:cNvPr id="27651" name="Rectangle 77"/>
          <p:cNvSpPr>
            <a:spLocks noChangeArrowheads="1"/>
          </p:cNvSpPr>
          <p:nvPr/>
        </p:nvSpPr>
        <p:spPr bwMode="auto">
          <a:xfrm>
            <a:off x="609600" y="1204904"/>
            <a:ext cx="8153400" cy="5878532"/>
          </a:xfrm>
          <a:prstGeom prst="rect">
            <a:avLst/>
          </a:prstGeom>
          <a:noFill/>
          <a:ln w="9525">
            <a:noFill/>
            <a:miter lim="800000"/>
            <a:headEnd/>
            <a:tailEnd/>
          </a:ln>
        </p:spPr>
        <p:txBody>
          <a:bodyPr wrap="square" anchor="ctr">
            <a:spAutoFit/>
          </a:bodyPr>
          <a:lstStyle/>
          <a:p>
            <a:pPr marL="174625" indent="-174625">
              <a:buFontTx/>
              <a:buChar char="•"/>
            </a:pPr>
            <a:r>
              <a:rPr lang="en-US" b="1" dirty="0" smtClean="0">
                <a:solidFill>
                  <a:srgbClr val="FFFFFF"/>
                </a:solidFill>
                <a:latin typeface="Arial" charset="0"/>
              </a:rPr>
              <a:t>Weather </a:t>
            </a:r>
            <a:r>
              <a:rPr lang="en-US" b="1" dirty="0">
                <a:solidFill>
                  <a:srgbClr val="FFFFFF"/>
                </a:solidFill>
                <a:latin typeface="Arial" charset="0"/>
              </a:rPr>
              <a:t>should be clear (90% cloud free</a:t>
            </a:r>
            <a:r>
              <a:rPr lang="en-US" b="1" dirty="0" smtClean="0">
                <a:solidFill>
                  <a:srgbClr val="FFFFFF"/>
                </a:solidFill>
                <a:latin typeface="Arial" charset="0"/>
              </a:rPr>
              <a:t>). </a:t>
            </a:r>
            <a:br>
              <a:rPr lang="en-US" b="1" dirty="0" smtClean="0">
                <a:solidFill>
                  <a:srgbClr val="FFFFFF"/>
                </a:solidFill>
                <a:latin typeface="Arial" charset="0"/>
              </a:rPr>
            </a:br>
            <a:r>
              <a:rPr lang="en-US" b="1" dirty="0" smtClean="0">
                <a:solidFill>
                  <a:srgbClr val="FFFFFF"/>
                </a:solidFill>
                <a:latin typeface="Arial" charset="0"/>
              </a:rPr>
              <a:t>Avoid cloud shadows on landform under assessment.</a:t>
            </a:r>
            <a:endParaRPr lang="en-US" b="1" dirty="0">
              <a:solidFill>
                <a:srgbClr val="FFFFFF"/>
              </a:solidFill>
              <a:latin typeface="Arial" charset="0"/>
            </a:endParaRPr>
          </a:p>
          <a:p>
            <a:pPr>
              <a:buFontTx/>
              <a:buChar char="•"/>
            </a:pPr>
            <a:endParaRPr lang="en-US" sz="1000" b="1" dirty="0">
              <a:solidFill>
                <a:srgbClr val="FFFFFF"/>
              </a:solidFill>
              <a:latin typeface="Arial" charset="0"/>
            </a:endParaRPr>
          </a:p>
          <a:p>
            <a:pPr>
              <a:buFontTx/>
              <a:buChar char="•"/>
            </a:pPr>
            <a:r>
              <a:rPr lang="en-US" b="1" dirty="0">
                <a:solidFill>
                  <a:srgbClr val="FFFFFF"/>
                </a:solidFill>
                <a:latin typeface="Arial" charset="0"/>
              </a:rPr>
              <a:t> Illumination is strongest in the summer months.</a:t>
            </a:r>
          </a:p>
          <a:p>
            <a:endParaRPr lang="en-US" sz="1000" b="1" dirty="0">
              <a:solidFill>
                <a:srgbClr val="FFFFFF"/>
              </a:solidFill>
              <a:latin typeface="Arial" charset="0"/>
            </a:endParaRPr>
          </a:p>
          <a:p>
            <a:pPr>
              <a:buFontTx/>
              <a:buChar char="•"/>
            </a:pPr>
            <a:r>
              <a:rPr lang="en-US" b="1" dirty="0">
                <a:solidFill>
                  <a:srgbClr val="FFFFFF"/>
                </a:solidFill>
                <a:latin typeface="Arial" charset="0"/>
              </a:rPr>
              <a:t> East-facing units are best photographed in the morning,   </a:t>
            </a:r>
          </a:p>
          <a:p>
            <a:r>
              <a:rPr lang="en-US" b="1" dirty="0">
                <a:solidFill>
                  <a:srgbClr val="FFFFFF"/>
                </a:solidFill>
                <a:latin typeface="Arial" charset="0"/>
              </a:rPr>
              <a:t>  west-facing units are best photographed in the afternoon.  </a:t>
            </a:r>
          </a:p>
          <a:p>
            <a:r>
              <a:rPr lang="en-US" b="1" dirty="0">
                <a:solidFill>
                  <a:srgbClr val="FFFFFF"/>
                </a:solidFill>
                <a:latin typeface="Arial" charset="0"/>
              </a:rPr>
              <a:t>  Plan your day accordingly. </a:t>
            </a:r>
          </a:p>
          <a:p>
            <a:endParaRPr lang="en-US" sz="1000" b="1" dirty="0">
              <a:solidFill>
                <a:srgbClr val="FFFFFF"/>
              </a:solidFill>
              <a:latin typeface="Arial" charset="0"/>
            </a:endParaRPr>
          </a:p>
          <a:p>
            <a:pPr>
              <a:buFontTx/>
              <a:buChar char="•"/>
            </a:pPr>
            <a:r>
              <a:rPr lang="en-US" b="1" dirty="0">
                <a:solidFill>
                  <a:srgbClr val="FFFFFF"/>
                </a:solidFill>
                <a:latin typeface="Arial" charset="0"/>
              </a:rPr>
              <a:t> Side-lighting is beneficial for accentuating terrain detail.</a:t>
            </a:r>
          </a:p>
          <a:p>
            <a:endParaRPr lang="en-US" sz="1000" b="1" dirty="0">
              <a:solidFill>
                <a:srgbClr val="FFFFFF"/>
              </a:solidFill>
              <a:latin typeface="Arial" charset="0"/>
            </a:endParaRPr>
          </a:p>
          <a:p>
            <a:pPr>
              <a:buFontTx/>
              <a:buChar char="•"/>
            </a:pPr>
            <a:r>
              <a:rPr lang="en-US" b="1" dirty="0">
                <a:solidFill>
                  <a:srgbClr val="FFFFFF"/>
                </a:solidFill>
                <a:latin typeface="Arial" charset="0"/>
              </a:rPr>
              <a:t> Use a </a:t>
            </a:r>
            <a:r>
              <a:rPr lang="en-US" b="1" dirty="0" smtClean="0">
                <a:solidFill>
                  <a:srgbClr val="FFFFFF"/>
                </a:solidFill>
                <a:latin typeface="Arial" charset="0"/>
              </a:rPr>
              <a:t>high-resolution </a:t>
            </a:r>
            <a:r>
              <a:rPr lang="en-US" b="1" dirty="0">
                <a:solidFill>
                  <a:srgbClr val="FFFFFF"/>
                </a:solidFill>
                <a:latin typeface="Arial" charset="0"/>
              </a:rPr>
              <a:t>digital </a:t>
            </a:r>
            <a:r>
              <a:rPr lang="en-US" b="1" dirty="0" smtClean="0">
                <a:solidFill>
                  <a:srgbClr val="FFFFFF"/>
                </a:solidFill>
                <a:latin typeface="Arial" charset="0"/>
              </a:rPr>
              <a:t>camera. </a:t>
            </a:r>
            <a:br>
              <a:rPr lang="en-US" b="1" dirty="0" smtClean="0">
                <a:solidFill>
                  <a:srgbClr val="FFFFFF"/>
                </a:solidFill>
                <a:latin typeface="Arial" charset="0"/>
              </a:rPr>
            </a:br>
            <a:r>
              <a:rPr lang="en-US" b="1" dirty="0" smtClean="0">
                <a:solidFill>
                  <a:srgbClr val="FFFFFF"/>
                </a:solidFill>
                <a:latin typeface="Arial" charset="0"/>
              </a:rPr>
              <a:t>  (Point &amp; Shoot cameras not recommended-no control on focal length)</a:t>
            </a:r>
            <a:endParaRPr lang="en-US" b="1" dirty="0">
              <a:solidFill>
                <a:srgbClr val="FFFFFF"/>
              </a:solidFill>
              <a:latin typeface="Arial" charset="0"/>
            </a:endParaRPr>
          </a:p>
          <a:p>
            <a:endParaRPr lang="en-US" sz="1000" b="1" dirty="0">
              <a:solidFill>
                <a:srgbClr val="FFFFFF"/>
              </a:solidFill>
              <a:latin typeface="Arial" charset="0"/>
            </a:endParaRPr>
          </a:p>
          <a:p>
            <a:pPr>
              <a:buFontTx/>
              <a:buChar char="•"/>
            </a:pPr>
            <a:r>
              <a:rPr lang="en-US" b="1" dirty="0">
                <a:solidFill>
                  <a:srgbClr val="FFFFFF"/>
                </a:solidFill>
                <a:latin typeface="Arial" charset="0"/>
              </a:rPr>
              <a:t> Take two sets of photos from each viewpoint: </a:t>
            </a:r>
          </a:p>
          <a:p>
            <a:r>
              <a:rPr lang="en-US" b="1" dirty="0">
                <a:solidFill>
                  <a:srgbClr val="FFFFFF"/>
                </a:solidFill>
                <a:latin typeface="Arial" charset="0"/>
              </a:rPr>
              <a:t>   - </a:t>
            </a:r>
            <a:r>
              <a:rPr lang="en-US" b="1" dirty="0" smtClean="0">
                <a:solidFill>
                  <a:srgbClr val="FFFFFF"/>
                </a:solidFill>
                <a:latin typeface="Arial" charset="0"/>
              </a:rPr>
              <a:t>one </a:t>
            </a:r>
            <a:r>
              <a:rPr lang="en-US" b="1" dirty="0">
                <a:solidFill>
                  <a:srgbClr val="FFFFFF"/>
                </a:solidFill>
                <a:latin typeface="Arial" charset="0"/>
              </a:rPr>
              <a:t>set at </a:t>
            </a:r>
            <a:r>
              <a:rPr lang="en-US" b="1" dirty="0" smtClean="0">
                <a:solidFill>
                  <a:srgbClr val="FFFFFF"/>
                </a:solidFill>
                <a:latin typeface="Arial" charset="0"/>
              </a:rPr>
              <a:t>50-70 </a:t>
            </a:r>
            <a:r>
              <a:rPr lang="en-US" b="1" dirty="0">
                <a:solidFill>
                  <a:srgbClr val="FFFFFF"/>
                </a:solidFill>
                <a:latin typeface="Arial" charset="0"/>
              </a:rPr>
              <a:t>mm (human eye equivalency) </a:t>
            </a:r>
          </a:p>
          <a:p>
            <a:r>
              <a:rPr lang="en-US" b="1" dirty="0">
                <a:solidFill>
                  <a:srgbClr val="FFFFFF"/>
                </a:solidFill>
                <a:latin typeface="Arial" charset="0"/>
              </a:rPr>
              <a:t>   -  the second set zoomed in to capture opening detail.</a:t>
            </a:r>
          </a:p>
          <a:p>
            <a:pPr lvl="1"/>
            <a:endParaRPr lang="en-US" sz="1000" b="1" dirty="0">
              <a:solidFill>
                <a:srgbClr val="FFFFFF"/>
              </a:solidFill>
              <a:latin typeface="Arial" charset="0"/>
            </a:endParaRPr>
          </a:p>
          <a:p>
            <a:pPr>
              <a:buFontTx/>
              <a:buChar char="•"/>
            </a:pPr>
            <a:r>
              <a:rPr lang="en-US" b="1" dirty="0">
                <a:solidFill>
                  <a:srgbClr val="FFFFFF"/>
                </a:solidFill>
                <a:latin typeface="Arial" charset="0"/>
              </a:rPr>
              <a:t> Often a series of overlapping photographs (25% </a:t>
            </a:r>
            <a:r>
              <a:rPr lang="en-US" b="1" dirty="0" smtClean="0">
                <a:solidFill>
                  <a:srgbClr val="FFFFFF"/>
                </a:solidFill>
                <a:latin typeface="Arial" charset="0"/>
              </a:rPr>
              <a:t>overlap minimum) </a:t>
            </a:r>
            <a:br>
              <a:rPr lang="en-US" b="1" dirty="0" smtClean="0">
                <a:solidFill>
                  <a:srgbClr val="FFFFFF"/>
                </a:solidFill>
                <a:latin typeface="Arial" charset="0"/>
              </a:rPr>
            </a:br>
            <a:r>
              <a:rPr lang="en-US" b="1" dirty="0" smtClean="0">
                <a:solidFill>
                  <a:srgbClr val="FFFFFF"/>
                </a:solidFill>
                <a:latin typeface="Arial" charset="0"/>
              </a:rPr>
              <a:t>  </a:t>
            </a:r>
            <a:r>
              <a:rPr lang="en-US" b="1" dirty="0">
                <a:solidFill>
                  <a:srgbClr val="FFFFFF"/>
                </a:solidFill>
                <a:latin typeface="Arial" charset="0"/>
              </a:rPr>
              <a:t>are required to capture the entire scene</a:t>
            </a:r>
            <a:r>
              <a:rPr lang="en-US" b="1" dirty="0" smtClean="0">
                <a:solidFill>
                  <a:srgbClr val="FFFFFF"/>
                </a:solidFill>
                <a:latin typeface="Arial" charset="0"/>
              </a:rPr>
              <a:t>.</a:t>
            </a:r>
            <a:br>
              <a:rPr lang="en-US" b="1" dirty="0" smtClean="0">
                <a:solidFill>
                  <a:srgbClr val="FFFFFF"/>
                </a:solidFill>
                <a:latin typeface="Arial" charset="0"/>
              </a:rPr>
            </a:br>
            <a:r>
              <a:rPr lang="en-US" b="1" dirty="0" smtClean="0">
                <a:solidFill>
                  <a:srgbClr val="FFFFFF"/>
                </a:solidFill>
                <a:latin typeface="Arial" charset="0"/>
              </a:rPr>
              <a:t>  Do not modify camera settings between shots.</a:t>
            </a:r>
            <a:endParaRPr lang="en-US" b="1" dirty="0">
              <a:solidFill>
                <a:srgbClr val="FFFFFF"/>
              </a:solidFill>
              <a:latin typeface="Arial" charset="0"/>
            </a:endParaRPr>
          </a:p>
          <a:p>
            <a:r>
              <a:rPr lang="en-US" b="1" dirty="0">
                <a:solidFill>
                  <a:srgbClr val="FFFFFF"/>
                </a:solidFill>
                <a:latin typeface="Arial" charset="0"/>
              </a:rPr>
              <a:t>  Panoramas are best taken with a tripod.</a:t>
            </a:r>
          </a:p>
          <a:p>
            <a:endParaRPr lang="en-US" sz="2000" b="1" dirty="0">
              <a:solidFill>
                <a:srgbClr val="FFFFFF"/>
              </a:solidFill>
              <a:latin typeface="Arial" charset="0"/>
            </a:endParaRPr>
          </a:p>
        </p:txBody>
      </p:sp>
      <p:pic>
        <p:nvPicPr>
          <p:cNvPr id="27652" name="Picture 78" descr="j0292142[1]"/>
          <p:cNvPicPr>
            <a:picLocks noChangeAspect="1" noChangeArrowheads="1"/>
          </p:cNvPicPr>
          <p:nvPr/>
        </p:nvPicPr>
        <p:blipFill>
          <a:blip r:embed="rId2" cstate="print"/>
          <a:srcRect/>
          <a:stretch>
            <a:fillRect/>
          </a:stretch>
        </p:blipFill>
        <p:spPr bwMode="auto">
          <a:xfrm>
            <a:off x="1295400" y="80963"/>
            <a:ext cx="1371600" cy="1062037"/>
          </a:xfrm>
          <a:prstGeom prst="rect">
            <a:avLst/>
          </a:prstGeom>
          <a:noFill/>
          <a:ln w="9525">
            <a:noFill/>
            <a:miter lim="800000"/>
            <a:headEnd/>
            <a:tailEnd/>
          </a:ln>
        </p:spPr>
      </p:pic>
      <p:sp>
        <p:nvSpPr>
          <p:cNvPr id="27655" name="Line 15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pic>
        <p:nvPicPr>
          <p:cNvPr id="80"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2"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25</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19" name="Text Box 75"/>
          <p:cNvSpPr txBox="1">
            <a:spLocks noChangeArrowheads="1"/>
          </p:cNvSpPr>
          <p:nvPr/>
        </p:nvSpPr>
        <p:spPr bwMode="auto">
          <a:xfrm>
            <a:off x="2819400" y="425450"/>
            <a:ext cx="4572000" cy="641350"/>
          </a:xfrm>
          <a:prstGeom prst="rect">
            <a:avLst/>
          </a:prstGeom>
          <a:noFill/>
          <a:ln w="9525">
            <a:noFill/>
            <a:miter lim="800000"/>
            <a:headEnd/>
            <a:tailEnd/>
          </a:ln>
          <a:effectLst/>
        </p:spPr>
        <p:txBody>
          <a:bodyPr>
            <a:spAutoFit/>
          </a:bodyPr>
          <a:lstStyle/>
          <a:p>
            <a:pPr marL="342900" indent="-342900">
              <a:spcBef>
                <a:spcPct val="50000"/>
              </a:spcBef>
              <a:buFontTx/>
              <a:buAutoNum type="arabicPeriod" startAt="2"/>
              <a:defRPr/>
            </a:pPr>
            <a:r>
              <a:rPr lang="en-CA" sz="3600" b="1" dirty="0">
                <a:solidFill>
                  <a:srgbClr val="EBC047"/>
                </a:solidFill>
                <a:effectLst>
                  <a:outerShdw blurRad="38100" dist="38100" dir="2700000" algn="tl">
                    <a:srgbClr val="000000"/>
                  </a:outerShdw>
                </a:effectLst>
                <a:latin typeface="Times New Roman" pitchFamily="18" charset="0"/>
              </a:rPr>
              <a:t> Splicing Panoramas </a:t>
            </a:r>
          </a:p>
        </p:txBody>
      </p:sp>
      <p:pic>
        <p:nvPicPr>
          <p:cNvPr id="28675" name="Picture 77" descr="j0292142[1]"/>
          <p:cNvPicPr>
            <a:picLocks noChangeAspect="1" noChangeArrowheads="1"/>
          </p:cNvPicPr>
          <p:nvPr/>
        </p:nvPicPr>
        <p:blipFill>
          <a:blip r:embed="rId2" cstate="print"/>
          <a:srcRect/>
          <a:stretch>
            <a:fillRect/>
          </a:stretch>
        </p:blipFill>
        <p:spPr bwMode="auto">
          <a:xfrm>
            <a:off x="1295400" y="152400"/>
            <a:ext cx="1371600" cy="1062038"/>
          </a:xfrm>
          <a:prstGeom prst="rect">
            <a:avLst/>
          </a:prstGeom>
          <a:noFill/>
          <a:ln w="9525">
            <a:noFill/>
            <a:miter lim="800000"/>
            <a:headEnd/>
            <a:tailEnd/>
          </a:ln>
        </p:spPr>
      </p:pic>
      <p:sp>
        <p:nvSpPr>
          <p:cNvPr id="28676" name="Rectangle 81"/>
          <p:cNvSpPr>
            <a:spLocks noChangeArrowheads="1"/>
          </p:cNvSpPr>
          <p:nvPr/>
        </p:nvSpPr>
        <p:spPr bwMode="auto">
          <a:xfrm>
            <a:off x="914400" y="1584325"/>
            <a:ext cx="7086600" cy="3016210"/>
          </a:xfrm>
          <a:prstGeom prst="rect">
            <a:avLst/>
          </a:prstGeom>
          <a:noFill/>
          <a:ln w="9525">
            <a:noFill/>
            <a:miter lim="800000"/>
            <a:headEnd/>
            <a:tailEnd/>
          </a:ln>
        </p:spPr>
        <p:txBody>
          <a:bodyPr wrap="square">
            <a:spAutoFit/>
          </a:bodyPr>
          <a:lstStyle/>
          <a:p>
            <a:r>
              <a:rPr lang="en-CA" sz="2000" b="1" dirty="0">
                <a:solidFill>
                  <a:srgbClr val="FFFFFF"/>
                </a:solidFill>
                <a:latin typeface="Arial" charset="0"/>
              </a:rPr>
              <a:t>In those cases where you have taken multiple overlapping images they have to be stitched together.</a:t>
            </a:r>
          </a:p>
          <a:p>
            <a:endParaRPr lang="en-CA" sz="1000" b="1" dirty="0">
              <a:solidFill>
                <a:srgbClr val="FFFFFF"/>
              </a:solidFill>
              <a:latin typeface="Arial" charset="0"/>
            </a:endParaRPr>
          </a:p>
          <a:p>
            <a:r>
              <a:rPr lang="en-CA" sz="2000" b="1" dirty="0" smtClean="0">
                <a:solidFill>
                  <a:srgbClr val="FFFFFF"/>
                </a:solidFill>
                <a:latin typeface="Arial" charset="0"/>
              </a:rPr>
              <a:t>Many digital </a:t>
            </a:r>
            <a:r>
              <a:rPr lang="en-CA" sz="2000" b="1" dirty="0">
                <a:solidFill>
                  <a:srgbClr val="FFFFFF"/>
                </a:solidFill>
                <a:latin typeface="Arial" charset="0"/>
              </a:rPr>
              <a:t>cameras come with a panorama stitching </a:t>
            </a:r>
            <a:r>
              <a:rPr lang="en-CA" sz="2000" b="1" dirty="0" smtClean="0">
                <a:solidFill>
                  <a:srgbClr val="FFFFFF"/>
                </a:solidFill>
                <a:latin typeface="Arial" charset="0"/>
              </a:rPr>
              <a:t>software (e.g. Canon Photo Stitch). </a:t>
            </a:r>
            <a:r>
              <a:rPr lang="en-CA" sz="2000" b="1" dirty="0">
                <a:solidFill>
                  <a:srgbClr val="FFFFFF"/>
                </a:solidFill>
                <a:latin typeface="Arial" charset="0"/>
              </a:rPr>
              <a:t>In this case you would import the images into the software and stitch the photos </a:t>
            </a:r>
            <a:r>
              <a:rPr lang="en-CA" sz="2000" b="1" dirty="0" smtClean="0">
                <a:solidFill>
                  <a:srgbClr val="FFFFFF"/>
                </a:solidFill>
                <a:latin typeface="Arial" charset="0"/>
              </a:rPr>
              <a:t>together. </a:t>
            </a:r>
          </a:p>
          <a:p>
            <a:endParaRPr lang="en-CA" sz="1000" b="1" dirty="0" smtClean="0">
              <a:solidFill>
                <a:srgbClr val="FFFFFF"/>
              </a:solidFill>
              <a:latin typeface="Arial" charset="0"/>
            </a:endParaRPr>
          </a:p>
          <a:p>
            <a:r>
              <a:rPr lang="en-CA" sz="2000" b="1" dirty="0" smtClean="0">
                <a:solidFill>
                  <a:srgbClr val="FFFFFF"/>
                </a:solidFill>
                <a:latin typeface="Arial" charset="0"/>
              </a:rPr>
              <a:t>There </a:t>
            </a:r>
            <a:r>
              <a:rPr lang="en-CA" sz="2000" b="1" dirty="0">
                <a:solidFill>
                  <a:srgbClr val="FFFFFF"/>
                </a:solidFill>
                <a:latin typeface="Arial" charset="0"/>
              </a:rPr>
              <a:t>are other digital stitching products available on the open </a:t>
            </a:r>
            <a:r>
              <a:rPr lang="en-CA" sz="2000" b="1" dirty="0" smtClean="0">
                <a:solidFill>
                  <a:srgbClr val="FFFFFF"/>
                </a:solidFill>
                <a:latin typeface="Arial" charset="0"/>
              </a:rPr>
              <a:t>market, e.g.:</a:t>
            </a:r>
            <a:endParaRPr lang="en-CA" sz="2000" b="1" dirty="0">
              <a:solidFill>
                <a:srgbClr val="FFFFFF"/>
              </a:solidFill>
              <a:latin typeface="Arial" charset="0"/>
            </a:endParaRPr>
          </a:p>
          <a:p>
            <a:endParaRPr lang="en-CA" sz="1000" b="1" dirty="0">
              <a:solidFill>
                <a:schemeClr val="tx2"/>
              </a:solidFill>
              <a:latin typeface="Arial" charset="0"/>
            </a:endParaRPr>
          </a:p>
        </p:txBody>
      </p:sp>
      <p:sp>
        <p:nvSpPr>
          <p:cNvPr id="28679" name="Line 162"/>
          <p:cNvSpPr>
            <a:spLocks noChangeShapeType="1"/>
          </p:cNvSpPr>
          <p:nvPr/>
        </p:nvSpPr>
        <p:spPr bwMode="auto">
          <a:xfrm>
            <a:off x="228600" y="1295400"/>
            <a:ext cx="8686800" cy="0"/>
          </a:xfrm>
          <a:prstGeom prst="line">
            <a:avLst/>
          </a:prstGeom>
          <a:noFill/>
          <a:ln w="25400">
            <a:solidFill>
              <a:srgbClr val="EBC047"/>
            </a:solidFill>
            <a:round/>
            <a:headEnd/>
            <a:tailEnd/>
          </a:ln>
        </p:spPr>
        <p:txBody>
          <a:bodyPr/>
          <a:lstStyle/>
          <a:p>
            <a:endParaRPr lang="en-CA" dirty="0"/>
          </a:p>
        </p:txBody>
      </p:sp>
      <p:sp>
        <p:nvSpPr>
          <p:cNvPr id="28680" name="Rectangle 161"/>
          <p:cNvSpPr>
            <a:spLocks noChangeArrowheads="1"/>
          </p:cNvSpPr>
          <p:nvPr/>
        </p:nvSpPr>
        <p:spPr bwMode="auto">
          <a:xfrm>
            <a:off x="914400" y="4574641"/>
            <a:ext cx="8001000" cy="1661993"/>
          </a:xfrm>
          <a:prstGeom prst="rect">
            <a:avLst/>
          </a:prstGeom>
          <a:noFill/>
          <a:ln w="9525">
            <a:noFill/>
            <a:miter lim="800000"/>
            <a:headEnd/>
            <a:tailEnd/>
          </a:ln>
        </p:spPr>
        <p:txBody>
          <a:bodyPr wrap="square">
            <a:spAutoFit/>
          </a:bodyPr>
          <a:lstStyle/>
          <a:p>
            <a:r>
              <a:rPr lang="en-CA" b="1" u="sng" dirty="0">
                <a:solidFill>
                  <a:srgbClr val="EBC047"/>
                </a:solidFill>
                <a:latin typeface="Arial" charset="0"/>
              </a:rPr>
              <a:t>http://</a:t>
            </a:r>
            <a:r>
              <a:rPr lang="en-CA" b="1" u="sng" dirty="0" smtClean="0">
                <a:solidFill>
                  <a:srgbClr val="EBC047"/>
                </a:solidFill>
                <a:latin typeface="Arial" charset="0"/>
              </a:rPr>
              <a:t>www.arcsoft.com</a:t>
            </a:r>
            <a:r>
              <a:rPr lang="en-CA" b="1" dirty="0" smtClean="0">
                <a:solidFill>
                  <a:srgbClr val="EBC047"/>
                </a:solidFill>
                <a:latin typeface="Arial" charset="0"/>
              </a:rPr>
              <a:t>  </a:t>
            </a:r>
            <a:r>
              <a:rPr lang="en-CA" b="1" dirty="0">
                <a:latin typeface="Arial" charset="0"/>
              </a:rPr>
              <a:t>	   </a:t>
            </a:r>
            <a:r>
              <a:rPr lang="en-CA" b="1" dirty="0" smtClean="0">
                <a:solidFill>
                  <a:srgbClr val="FFFFFF"/>
                </a:solidFill>
                <a:latin typeface="Arial" charset="0"/>
              </a:rPr>
              <a:t>(</a:t>
            </a:r>
            <a:r>
              <a:rPr lang="en-CA" b="1" dirty="0">
                <a:solidFill>
                  <a:srgbClr val="FFFFFF"/>
                </a:solidFill>
                <a:latin typeface="Arial" charset="0"/>
              </a:rPr>
              <a:t>Arcsoft Panorama </a:t>
            </a:r>
            <a:r>
              <a:rPr lang="en-CA" b="1" dirty="0" smtClean="0">
                <a:solidFill>
                  <a:srgbClr val="FFFFFF"/>
                </a:solidFill>
                <a:latin typeface="Arial" charset="0"/>
              </a:rPr>
              <a:t>Maker)</a:t>
            </a:r>
            <a:endParaRPr lang="en-CA" b="1" dirty="0">
              <a:solidFill>
                <a:srgbClr val="FFFFFF"/>
              </a:solidFill>
              <a:latin typeface="Arial" charset="0"/>
            </a:endParaRPr>
          </a:p>
          <a:p>
            <a:endParaRPr lang="en-CA" sz="1000" b="1" dirty="0">
              <a:latin typeface="Arial" charset="0"/>
            </a:endParaRPr>
          </a:p>
          <a:p>
            <a:r>
              <a:rPr lang="en-CA" b="1" dirty="0">
                <a:latin typeface="Arial" charset="0"/>
                <a:hlinkClick r:id="rId3"/>
              </a:rPr>
              <a:t>http</a:t>
            </a:r>
            <a:r>
              <a:rPr lang="en-CA" b="1" dirty="0" smtClean="0">
                <a:latin typeface="Arial" charset="0"/>
                <a:hlinkClick r:id="rId3"/>
              </a:rPr>
              <a:t>://www.panavue.com</a:t>
            </a:r>
            <a:r>
              <a:rPr lang="en-CA" b="1" dirty="0" smtClean="0">
                <a:latin typeface="Arial" charset="0"/>
              </a:rPr>
              <a:t>    </a:t>
            </a:r>
            <a:r>
              <a:rPr lang="en-CA" b="1" dirty="0" smtClean="0">
                <a:solidFill>
                  <a:srgbClr val="FFFFFF"/>
                </a:solidFill>
                <a:latin typeface="Arial" charset="0"/>
              </a:rPr>
              <a:t>(ImageAssembler 3 – Free )</a:t>
            </a:r>
            <a:endParaRPr lang="en-CA" b="1" dirty="0">
              <a:solidFill>
                <a:srgbClr val="FFFFFF"/>
              </a:solidFill>
              <a:latin typeface="Arial" charset="0"/>
            </a:endParaRPr>
          </a:p>
          <a:p>
            <a:endParaRPr lang="en-CA" sz="1000" b="1" dirty="0">
              <a:solidFill>
                <a:srgbClr val="FFCC66"/>
              </a:solidFill>
              <a:latin typeface="Arial" charset="0"/>
            </a:endParaRPr>
          </a:p>
          <a:p>
            <a:r>
              <a:rPr lang="en-CA" b="1" dirty="0">
                <a:latin typeface="Arial" charset="0"/>
                <a:hlinkClick r:id="rId4"/>
              </a:rPr>
              <a:t>http</a:t>
            </a:r>
            <a:r>
              <a:rPr lang="en-CA" b="1" dirty="0" smtClean="0">
                <a:latin typeface="Arial" charset="0"/>
                <a:hlinkClick r:id="rId4"/>
              </a:rPr>
              <a:t>://cs.ubc.ca/~mbrown/autostitch/autostitch.html</a:t>
            </a:r>
            <a:r>
              <a:rPr lang="en-CA" b="1" dirty="0" smtClean="0">
                <a:latin typeface="Arial" charset="0"/>
              </a:rPr>
              <a:t> (Free)</a:t>
            </a:r>
            <a:endParaRPr lang="en-CA" b="1" dirty="0">
              <a:latin typeface="Arial" charset="0"/>
            </a:endParaRPr>
          </a:p>
          <a:p>
            <a:endParaRPr lang="en-CA" sz="1000" b="1" dirty="0">
              <a:latin typeface="Arial" charset="0"/>
            </a:endParaRPr>
          </a:p>
          <a:p>
            <a:r>
              <a:rPr lang="en-CA" b="1" dirty="0">
                <a:latin typeface="Arial" charset="0"/>
                <a:hlinkClick r:id="rId5"/>
              </a:rPr>
              <a:t>http://</a:t>
            </a:r>
            <a:r>
              <a:rPr lang="en-CA" b="1" dirty="0" smtClean="0">
                <a:latin typeface="Arial" charset="0"/>
                <a:hlinkClick r:id="rId5"/>
              </a:rPr>
              <a:t>www.panoguide.com</a:t>
            </a:r>
            <a:r>
              <a:rPr lang="en-CA" b="1" dirty="0" smtClean="0">
                <a:latin typeface="Arial" charset="0"/>
              </a:rPr>
              <a:t> </a:t>
            </a:r>
            <a:r>
              <a:rPr lang="en-CA" b="1" dirty="0" smtClean="0">
                <a:solidFill>
                  <a:srgbClr val="FFFFFF"/>
                </a:solidFill>
                <a:latin typeface="Arial" charset="0"/>
              </a:rPr>
              <a:t>(How-to Guide to Creating Panoramas)</a:t>
            </a:r>
            <a:endParaRPr lang="en-CA" b="1" dirty="0">
              <a:solidFill>
                <a:srgbClr val="FFFFFF"/>
              </a:solidFill>
              <a:latin typeface="Arial" charset="0"/>
            </a:endParaRPr>
          </a:p>
        </p:txBody>
      </p:sp>
      <p:pic>
        <p:nvPicPr>
          <p:cNvPr id="81" name="Picture 5" descr="BCID_BPOE_V_RGB_rev"/>
          <p:cNvPicPr>
            <a:picLocks noChangeAspect="1" noChangeArrowheads="1"/>
          </p:cNvPicPr>
          <p:nvPr/>
        </p:nvPicPr>
        <p:blipFill>
          <a:blip r:embed="rId6"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3"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26</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ctrTitle"/>
          </p:nvPr>
        </p:nvSpPr>
        <p:spPr>
          <a:xfrm>
            <a:off x="684213" y="981075"/>
            <a:ext cx="7772400" cy="1470025"/>
          </a:xfrm>
        </p:spPr>
        <p:txBody>
          <a:bodyPr/>
          <a:lstStyle/>
          <a:p>
            <a:pPr eaLnBrk="1" hangingPunct="1">
              <a:defRPr/>
            </a:pPr>
            <a:r>
              <a:rPr lang="en-US" sz="3200" dirty="0">
                <a:latin typeface="Comic Sans MS" pitchFamily="66" charset="0"/>
              </a:rPr>
              <a:t/>
            </a:r>
            <a:br>
              <a:rPr lang="en-US" sz="3200" dirty="0">
                <a:latin typeface="Comic Sans MS" pitchFamily="66" charset="0"/>
              </a:rPr>
            </a:br>
            <a:endParaRPr lang="en-CA" sz="3200" dirty="0">
              <a:latin typeface="Comic Sans MS" pitchFamily="66" charset="0"/>
            </a:endParaRPr>
          </a:p>
        </p:txBody>
      </p:sp>
      <p:pic>
        <p:nvPicPr>
          <p:cNvPr id="29699" name="Picture 7" descr="Eelgrass Panorama final"/>
          <p:cNvPicPr>
            <a:picLocks noChangeAspect="1" noChangeArrowheads="1"/>
          </p:cNvPicPr>
          <p:nvPr/>
        </p:nvPicPr>
        <p:blipFill>
          <a:blip r:embed="rId2" cstate="print"/>
          <a:srcRect/>
          <a:stretch>
            <a:fillRect/>
          </a:stretch>
        </p:blipFill>
        <p:spPr bwMode="auto">
          <a:xfrm>
            <a:off x="1219200" y="4873625"/>
            <a:ext cx="6781800" cy="1738313"/>
          </a:xfrm>
          <a:prstGeom prst="rect">
            <a:avLst/>
          </a:prstGeom>
          <a:noFill/>
          <a:ln w="9525">
            <a:solidFill>
              <a:srgbClr val="FFFFFF"/>
            </a:solidFill>
            <a:miter lim="800000"/>
            <a:headEnd/>
            <a:tailEnd/>
          </a:ln>
        </p:spPr>
      </p:pic>
      <p:pic>
        <p:nvPicPr>
          <p:cNvPr id="29700" name="Picture 8" descr="DSC_0116"/>
          <p:cNvPicPr>
            <a:picLocks noChangeAspect="1" noChangeArrowheads="1"/>
          </p:cNvPicPr>
          <p:nvPr/>
        </p:nvPicPr>
        <p:blipFill>
          <a:blip r:embed="rId3" cstate="print"/>
          <a:srcRect/>
          <a:stretch>
            <a:fillRect/>
          </a:stretch>
        </p:blipFill>
        <p:spPr bwMode="auto">
          <a:xfrm>
            <a:off x="1600200" y="3457575"/>
            <a:ext cx="1560513" cy="1038225"/>
          </a:xfrm>
          <a:prstGeom prst="rect">
            <a:avLst/>
          </a:prstGeom>
          <a:noFill/>
          <a:ln w="9525">
            <a:noFill/>
            <a:miter lim="800000"/>
            <a:headEnd/>
            <a:tailEnd/>
          </a:ln>
        </p:spPr>
      </p:pic>
      <p:pic>
        <p:nvPicPr>
          <p:cNvPr id="29701" name="Picture 9" descr="DSC_0117"/>
          <p:cNvPicPr>
            <a:picLocks noChangeAspect="1" noChangeArrowheads="1"/>
          </p:cNvPicPr>
          <p:nvPr/>
        </p:nvPicPr>
        <p:blipFill>
          <a:blip r:embed="rId4" cstate="print"/>
          <a:srcRect/>
          <a:stretch>
            <a:fillRect/>
          </a:stretch>
        </p:blipFill>
        <p:spPr bwMode="auto">
          <a:xfrm rot="200044">
            <a:off x="3076575" y="3487738"/>
            <a:ext cx="1562100" cy="1039812"/>
          </a:xfrm>
          <a:prstGeom prst="rect">
            <a:avLst/>
          </a:prstGeom>
          <a:noFill/>
          <a:ln w="9525">
            <a:noFill/>
            <a:miter lim="800000"/>
            <a:headEnd/>
            <a:tailEnd/>
          </a:ln>
        </p:spPr>
      </p:pic>
      <p:pic>
        <p:nvPicPr>
          <p:cNvPr id="29702" name="Picture 10" descr="DSC_0118"/>
          <p:cNvPicPr>
            <a:picLocks noChangeAspect="1" noChangeArrowheads="1"/>
          </p:cNvPicPr>
          <p:nvPr/>
        </p:nvPicPr>
        <p:blipFill>
          <a:blip r:embed="rId5" cstate="print"/>
          <a:srcRect/>
          <a:stretch>
            <a:fillRect/>
          </a:stretch>
        </p:blipFill>
        <p:spPr bwMode="auto">
          <a:xfrm rot="-200809">
            <a:off x="4525963" y="3441700"/>
            <a:ext cx="1631950" cy="1084263"/>
          </a:xfrm>
          <a:prstGeom prst="rect">
            <a:avLst/>
          </a:prstGeom>
          <a:noFill/>
          <a:ln w="9525">
            <a:noFill/>
            <a:miter lim="800000"/>
            <a:headEnd/>
            <a:tailEnd/>
          </a:ln>
        </p:spPr>
      </p:pic>
      <p:pic>
        <p:nvPicPr>
          <p:cNvPr id="29703" name="Picture 11" descr="DSC_0119"/>
          <p:cNvPicPr>
            <a:picLocks noChangeAspect="1" noChangeArrowheads="1"/>
          </p:cNvPicPr>
          <p:nvPr/>
        </p:nvPicPr>
        <p:blipFill>
          <a:blip r:embed="rId6" cstate="print"/>
          <a:srcRect/>
          <a:stretch>
            <a:fillRect/>
          </a:stretch>
        </p:blipFill>
        <p:spPr bwMode="auto">
          <a:xfrm rot="182789">
            <a:off x="6048375" y="3470275"/>
            <a:ext cx="1704975" cy="1133475"/>
          </a:xfrm>
          <a:prstGeom prst="rect">
            <a:avLst/>
          </a:prstGeom>
          <a:noFill/>
          <a:ln w="9525">
            <a:noFill/>
            <a:miter lim="800000"/>
            <a:headEnd/>
            <a:tailEnd/>
          </a:ln>
        </p:spPr>
      </p:pic>
      <p:sp>
        <p:nvSpPr>
          <p:cNvPr id="10" name="Text Box 5"/>
          <p:cNvSpPr txBox="1">
            <a:spLocks noChangeArrowheads="1"/>
          </p:cNvSpPr>
          <p:nvPr/>
        </p:nvSpPr>
        <p:spPr bwMode="auto">
          <a:xfrm>
            <a:off x="990600" y="1100138"/>
            <a:ext cx="7440612" cy="2431435"/>
          </a:xfrm>
          <a:prstGeom prst="rect">
            <a:avLst/>
          </a:prstGeom>
          <a:noFill/>
          <a:ln w="9525">
            <a:noFill/>
            <a:miter lim="800000"/>
            <a:headEnd/>
            <a:tailEnd/>
          </a:ln>
          <a:effectLst/>
        </p:spPr>
        <p:txBody>
          <a:bodyPr wrap="square">
            <a:spAutoFit/>
          </a:bodyPr>
          <a:lstStyle/>
          <a:p>
            <a:pPr marL="342900" indent="-342900">
              <a:spcBef>
                <a:spcPct val="50000"/>
              </a:spcBef>
              <a:buClr>
                <a:srgbClr val="FFFFFF"/>
              </a:buClr>
              <a:buSzPct val="100000"/>
              <a:buFont typeface="Wingdings" pitchFamily="2" charset="2"/>
              <a:buChar char="§"/>
              <a:defRPr/>
            </a:pPr>
            <a:r>
              <a:rPr lang="en-CA" sz="1600" b="1" dirty="0" smtClean="0">
                <a:solidFill>
                  <a:srgbClr val="FFFFFF"/>
                </a:solidFill>
                <a:latin typeface="+mj-lt"/>
              </a:rPr>
              <a:t>Good  </a:t>
            </a:r>
            <a:r>
              <a:rPr lang="en-CA" sz="1600" b="1" dirty="0">
                <a:solidFill>
                  <a:srgbClr val="FFFFFF"/>
                </a:solidFill>
                <a:latin typeface="+mj-lt"/>
              </a:rPr>
              <a:t>for documenting large landscapes, setting or context.</a:t>
            </a:r>
          </a:p>
          <a:p>
            <a:pPr marL="342900" indent="-342900">
              <a:spcBef>
                <a:spcPct val="50000"/>
              </a:spcBef>
              <a:buClr>
                <a:srgbClr val="FFFFFF"/>
              </a:buClr>
              <a:buSzPct val="100000"/>
              <a:buFont typeface="Wingdings" pitchFamily="2" charset="2"/>
              <a:buChar char="§"/>
              <a:defRPr/>
            </a:pPr>
            <a:r>
              <a:rPr lang="en-CA" sz="1600" b="1" dirty="0" smtClean="0">
                <a:solidFill>
                  <a:srgbClr val="FFFFFF"/>
                </a:solidFill>
                <a:latin typeface="+mj-lt"/>
              </a:rPr>
              <a:t>Horizontal </a:t>
            </a:r>
            <a:r>
              <a:rPr lang="en-CA" sz="1600" b="1" dirty="0">
                <a:solidFill>
                  <a:srgbClr val="FFFFFF"/>
                </a:solidFill>
                <a:latin typeface="+mj-lt"/>
              </a:rPr>
              <a:t>&amp; vertical panoramas.</a:t>
            </a:r>
          </a:p>
          <a:p>
            <a:pPr marL="342900" indent="-342900">
              <a:spcBef>
                <a:spcPct val="50000"/>
              </a:spcBef>
              <a:buClr>
                <a:srgbClr val="FFFFFF"/>
              </a:buClr>
              <a:buSzPct val="100000"/>
              <a:buFont typeface="Wingdings" pitchFamily="2" charset="2"/>
              <a:buChar char="§"/>
              <a:defRPr/>
            </a:pPr>
            <a:r>
              <a:rPr lang="en-CA" sz="1600" b="1" dirty="0" smtClean="0">
                <a:solidFill>
                  <a:srgbClr val="FFFFFF"/>
                </a:solidFill>
                <a:latin typeface="+mj-lt"/>
              </a:rPr>
              <a:t>Specialized </a:t>
            </a:r>
            <a:r>
              <a:rPr lang="en-CA" sz="1600" b="1" dirty="0">
                <a:solidFill>
                  <a:srgbClr val="FFFFFF"/>
                </a:solidFill>
                <a:latin typeface="+mj-lt"/>
              </a:rPr>
              <a:t>software, in camera or </a:t>
            </a:r>
            <a:r>
              <a:rPr lang="en-CA" sz="1600" b="1" dirty="0" smtClean="0">
                <a:solidFill>
                  <a:srgbClr val="FFFFFF"/>
                </a:solidFill>
                <a:latin typeface="+mj-lt"/>
              </a:rPr>
              <a:t>PC-based</a:t>
            </a:r>
            <a:r>
              <a:rPr lang="en-CA" sz="1600" b="1" dirty="0">
                <a:solidFill>
                  <a:srgbClr val="FFFFFF"/>
                </a:solidFill>
                <a:latin typeface="+mj-lt"/>
              </a:rPr>
              <a:t>. </a:t>
            </a:r>
            <a:r>
              <a:rPr lang="en-CA" sz="1600" b="1" dirty="0" smtClean="0">
                <a:solidFill>
                  <a:srgbClr val="FFFFFF"/>
                </a:solidFill>
                <a:latin typeface="+mj-lt"/>
              </a:rPr>
              <a:t>(e.g. Panorama Maker</a:t>
            </a:r>
            <a:r>
              <a:rPr lang="en-CA" sz="1600" b="1" dirty="0">
                <a:solidFill>
                  <a:srgbClr val="FFFFFF"/>
                </a:solidFill>
                <a:latin typeface="+mj-lt"/>
              </a:rPr>
              <a:t>)</a:t>
            </a:r>
          </a:p>
          <a:p>
            <a:pPr marL="342900" indent="-342900">
              <a:spcBef>
                <a:spcPct val="50000"/>
              </a:spcBef>
              <a:buClr>
                <a:srgbClr val="FFFFFF"/>
              </a:buClr>
              <a:buSzPct val="100000"/>
              <a:buFont typeface="Wingdings" pitchFamily="2" charset="2"/>
              <a:buChar char="§"/>
              <a:defRPr/>
            </a:pPr>
            <a:r>
              <a:rPr lang="en-CA" sz="1600" b="1" dirty="0" smtClean="0">
                <a:solidFill>
                  <a:srgbClr val="FFFFFF"/>
                </a:solidFill>
                <a:latin typeface="+mj-lt"/>
              </a:rPr>
              <a:t>Use </a:t>
            </a:r>
            <a:r>
              <a:rPr lang="en-CA" sz="1600" b="1" dirty="0">
                <a:solidFill>
                  <a:srgbClr val="FFFFFF"/>
                </a:solidFill>
                <a:latin typeface="+mj-lt"/>
              </a:rPr>
              <a:t>std lens to slight telephoto (i.e. </a:t>
            </a:r>
            <a:r>
              <a:rPr lang="en-CA" sz="1600" b="1" dirty="0" smtClean="0">
                <a:solidFill>
                  <a:srgbClr val="FFFFFF"/>
                </a:solidFill>
                <a:latin typeface="+mj-lt"/>
              </a:rPr>
              <a:t>50-70 mm); </a:t>
            </a:r>
            <a:r>
              <a:rPr lang="en-CA" sz="1600" b="1" dirty="0">
                <a:solidFill>
                  <a:srgbClr val="FFFFFF"/>
                </a:solidFill>
                <a:latin typeface="+mj-lt"/>
              </a:rPr>
              <a:t>avoid wide angle lens. </a:t>
            </a:r>
          </a:p>
          <a:p>
            <a:pPr marL="342900" indent="-342900">
              <a:spcBef>
                <a:spcPct val="50000"/>
              </a:spcBef>
              <a:buClr>
                <a:srgbClr val="FFFFFF"/>
              </a:buClr>
              <a:buSzPct val="100000"/>
              <a:buFont typeface="Wingdings" pitchFamily="2" charset="2"/>
              <a:buChar char="§"/>
              <a:defRPr/>
            </a:pPr>
            <a:r>
              <a:rPr lang="en-CA" sz="1600" b="1" dirty="0">
                <a:solidFill>
                  <a:srgbClr val="FFFFFF"/>
                </a:solidFill>
                <a:latin typeface="+mj-lt"/>
              </a:rPr>
              <a:t>25-30% overlap, sequential L-R, level, tripod</a:t>
            </a:r>
          </a:p>
          <a:p>
            <a:pPr marL="342900" indent="-342900">
              <a:spcBef>
                <a:spcPct val="50000"/>
              </a:spcBef>
              <a:buClr>
                <a:srgbClr val="FFFFFF"/>
              </a:buClr>
              <a:buSzPct val="100000"/>
              <a:buFont typeface="Wingdings" pitchFamily="2" charset="2"/>
              <a:buChar char="§"/>
              <a:defRPr/>
            </a:pPr>
            <a:r>
              <a:rPr lang="en-CA" sz="1600" b="1" dirty="0" smtClean="0">
                <a:solidFill>
                  <a:srgbClr val="FFFFFF"/>
                </a:solidFill>
                <a:latin typeface="+mj-lt"/>
              </a:rPr>
              <a:t>Don’t </a:t>
            </a:r>
            <a:r>
              <a:rPr lang="en-CA" sz="1600" b="1" dirty="0">
                <a:solidFill>
                  <a:srgbClr val="FFFFFF"/>
                </a:solidFill>
                <a:latin typeface="+mj-lt"/>
              </a:rPr>
              <a:t>adjust </a:t>
            </a:r>
            <a:r>
              <a:rPr lang="en-CA" sz="1600" b="1" dirty="0" smtClean="0">
                <a:solidFill>
                  <a:srgbClr val="FFFFFF"/>
                </a:solidFill>
                <a:latin typeface="+mj-lt"/>
              </a:rPr>
              <a:t>zoom/settings between shots, </a:t>
            </a:r>
            <a:r>
              <a:rPr lang="en-CA" sz="1600" b="1" dirty="0">
                <a:solidFill>
                  <a:srgbClr val="FFFFFF"/>
                </a:solidFill>
                <a:latin typeface="+mj-lt"/>
              </a:rPr>
              <a:t>avoid polarizing filter, constant exposure lock </a:t>
            </a:r>
          </a:p>
        </p:txBody>
      </p:sp>
      <p:sp>
        <p:nvSpPr>
          <p:cNvPr id="29707" name="Line 154"/>
          <p:cNvSpPr>
            <a:spLocks noChangeShapeType="1"/>
          </p:cNvSpPr>
          <p:nvPr/>
        </p:nvSpPr>
        <p:spPr bwMode="auto">
          <a:xfrm>
            <a:off x="228600" y="990600"/>
            <a:ext cx="8686800" cy="0"/>
          </a:xfrm>
          <a:prstGeom prst="line">
            <a:avLst/>
          </a:prstGeom>
          <a:noFill/>
          <a:ln w="25400">
            <a:solidFill>
              <a:srgbClr val="EBC047"/>
            </a:solidFill>
            <a:round/>
            <a:headEnd/>
            <a:tailEnd/>
          </a:ln>
        </p:spPr>
        <p:txBody>
          <a:bodyPr/>
          <a:lstStyle/>
          <a:p>
            <a:endParaRPr lang="en-CA" dirty="0"/>
          </a:p>
        </p:txBody>
      </p:sp>
      <p:sp>
        <p:nvSpPr>
          <p:cNvPr id="86" name="Text Box 75"/>
          <p:cNvSpPr txBox="1">
            <a:spLocks noChangeArrowheads="1"/>
          </p:cNvSpPr>
          <p:nvPr/>
        </p:nvSpPr>
        <p:spPr bwMode="auto">
          <a:xfrm>
            <a:off x="0" y="152400"/>
            <a:ext cx="9144000" cy="641350"/>
          </a:xfrm>
          <a:prstGeom prst="rect">
            <a:avLst/>
          </a:prstGeom>
          <a:noFill/>
          <a:ln w="9525">
            <a:noFill/>
            <a:miter lim="800000"/>
            <a:headEnd/>
            <a:tailEnd/>
          </a:ln>
          <a:effectLst/>
        </p:spPr>
        <p:txBody>
          <a:bodyPr>
            <a:spAutoFit/>
          </a:bodyPr>
          <a:lstStyle/>
          <a:p>
            <a:pPr marL="342900" indent="-342900" algn="ctr">
              <a:spcBef>
                <a:spcPct val="50000"/>
              </a:spcBef>
              <a:buFontTx/>
              <a:buAutoNum type="arabicPeriod" startAt="2"/>
              <a:defRPr/>
            </a:pPr>
            <a:r>
              <a:rPr lang="en-CA" sz="3600" b="1" dirty="0">
                <a:solidFill>
                  <a:srgbClr val="EBC047"/>
                </a:solidFill>
                <a:effectLst>
                  <a:outerShdw blurRad="38100" dist="38100" dir="2700000" algn="tl">
                    <a:srgbClr val="000000"/>
                  </a:outerShdw>
                </a:effectLst>
                <a:latin typeface="Times New Roman" pitchFamily="18" charset="0"/>
              </a:rPr>
              <a:t> Splicing Panoramas </a:t>
            </a:r>
          </a:p>
        </p:txBody>
      </p:sp>
      <p:pic>
        <p:nvPicPr>
          <p:cNvPr id="85" name="Picture 5" descr="BCID_BPOE_V_RGB_rev"/>
          <p:cNvPicPr>
            <a:picLocks noChangeAspect="1" noChangeArrowheads="1"/>
          </p:cNvPicPr>
          <p:nvPr/>
        </p:nvPicPr>
        <p:blipFill>
          <a:blip r:embed="rId7"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8"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27</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2819400" y="366713"/>
            <a:ext cx="4572000" cy="646112"/>
          </a:xfrm>
          <a:prstGeom prst="rect">
            <a:avLst/>
          </a:prstGeom>
          <a:noFill/>
          <a:ln w="9525">
            <a:noFill/>
            <a:miter lim="800000"/>
            <a:headEnd/>
            <a:tailEnd/>
          </a:ln>
          <a:effectLst/>
        </p:spPr>
        <p:txBody>
          <a:bodyPr>
            <a:spAutoFit/>
          </a:bodyPr>
          <a:lstStyle/>
          <a:p>
            <a:pPr marL="342900" indent="-342900">
              <a:spcBef>
                <a:spcPct val="50000"/>
              </a:spcBef>
              <a:buFontTx/>
              <a:buAutoNum type="arabicPeriod" startAt="2"/>
              <a:defRPr/>
            </a:pPr>
            <a:r>
              <a:rPr lang="en-CA" sz="3600" b="1" dirty="0">
                <a:solidFill>
                  <a:schemeClr val="hlink"/>
                </a:solidFill>
                <a:effectLst>
                  <a:outerShdw blurRad="38100" dist="38100" dir="2700000" algn="tl">
                    <a:srgbClr val="000000">
                      <a:alpha val="43137"/>
                    </a:srgbClr>
                  </a:outerShdw>
                </a:effectLst>
                <a:latin typeface="Times New Roman" pitchFamily="18" charset="0"/>
              </a:rPr>
              <a:t> Splicing Panoramas </a:t>
            </a:r>
          </a:p>
        </p:txBody>
      </p:sp>
      <p:sp>
        <p:nvSpPr>
          <p:cNvPr id="30723" name="Text Box 4"/>
          <p:cNvSpPr txBox="1">
            <a:spLocks noChangeArrowheads="1"/>
          </p:cNvSpPr>
          <p:nvPr/>
        </p:nvSpPr>
        <p:spPr bwMode="auto">
          <a:xfrm>
            <a:off x="1143000" y="2590800"/>
            <a:ext cx="4114800" cy="2073275"/>
          </a:xfrm>
          <a:prstGeom prst="rect">
            <a:avLst/>
          </a:prstGeom>
          <a:noFill/>
          <a:ln w="9525">
            <a:noFill/>
            <a:miter lim="800000"/>
            <a:headEnd/>
            <a:tailEnd/>
          </a:ln>
        </p:spPr>
        <p:txBody>
          <a:bodyPr>
            <a:spAutoFit/>
          </a:bodyPr>
          <a:lstStyle/>
          <a:p>
            <a:pPr marL="342900" indent="-342900">
              <a:spcBef>
                <a:spcPct val="50000"/>
              </a:spcBef>
              <a:buFontTx/>
              <a:buAutoNum type="arabicPeriod"/>
            </a:pPr>
            <a:r>
              <a:rPr lang="en-CA" sz="2000" b="1" dirty="0">
                <a:solidFill>
                  <a:srgbClr val="FFFFFF"/>
                </a:solidFill>
                <a:latin typeface="Arial" charset="0"/>
              </a:rPr>
              <a:t>You can import your photos into PowerPoint and then crop, size and merge them.</a:t>
            </a:r>
          </a:p>
          <a:p>
            <a:pPr marL="342900" indent="-342900">
              <a:spcBef>
                <a:spcPct val="50000"/>
              </a:spcBef>
              <a:buFontTx/>
              <a:buAutoNum type="arabicPeriod"/>
            </a:pPr>
            <a:r>
              <a:rPr lang="en-CA" sz="2000" b="1" dirty="0">
                <a:solidFill>
                  <a:srgbClr val="FFFFFF"/>
                </a:solidFill>
                <a:latin typeface="Arial" charset="0"/>
              </a:rPr>
              <a:t>You can print photos, trim the overlap and splice them together by hand.</a:t>
            </a:r>
          </a:p>
        </p:txBody>
      </p:sp>
      <p:sp>
        <p:nvSpPr>
          <p:cNvPr id="30724" name="Rectangle 5"/>
          <p:cNvSpPr>
            <a:spLocks noChangeArrowheads="1"/>
          </p:cNvSpPr>
          <p:nvPr/>
        </p:nvSpPr>
        <p:spPr bwMode="auto">
          <a:xfrm>
            <a:off x="1143000" y="1584325"/>
            <a:ext cx="6858000" cy="862013"/>
          </a:xfrm>
          <a:prstGeom prst="rect">
            <a:avLst/>
          </a:prstGeom>
          <a:noFill/>
          <a:ln w="9525">
            <a:noFill/>
            <a:miter lim="800000"/>
            <a:headEnd/>
            <a:tailEnd/>
          </a:ln>
        </p:spPr>
        <p:txBody>
          <a:bodyPr>
            <a:spAutoFit/>
          </a:bodyPr>
          <a:lstStyle/>
          <a:p>
            <a:endParaRPr lang="en-CA" sz="1000" b="1" dirty="0">
              <a:solidFill>
                <a:schemeClr val="tx2"/>
              </a:solidFill>
              <a:latin typeface="Arial" charset="0"/>
            </a:endParaRPr>
          </a:p>
          <a:p>
            <a:r>
              <a:rPr lang="en-CA" sz="2000" b="1" dirty="0">
                <a:solidFill>
                  <a:srgbClr val="FFFFFF"/>
                </a:solidFill>
                <a:latin typeface="Arial" charset="0"/>
              </a:rPr>
              <a:t>In circumstances where you don’t have </a:t>
            </a:r>
            <a:r>
              <a:rPr lang="en-CA" sz="2000" b="1" dirty="0" smtClean="0">
                <a:solidFill>
                  <a:srgbClr val="FFFFFF"/>
                </a:solidFill>
                <a:latin typeface="Arial" charset="0"/>
              </a:rPr>
              <a:t>computer-based tool, </a:t>
            </a:r>
            <a:r>
              <a:rPr lang="en-CA" sz="2000" b="1" dirty="0">
                <a:solidFill>
                  <a:srgbClr val="FFFFFF"/>
                </a:solidFill>
                <a:latin typeface="Arial" charset="0"/>
              </a:rPr>
              <a:t>you have two </a:t>
            </a:r>
            <a:r>
              <a:rPr lang="en-CA" sz="2000" b="1" dirty="0" smtClean="0">
                <a:solidFill>
                  <a:srgbClr val="FFFFFF"/>
                </a:solidFill>
                <a:latin typeface="Arial" charset="0"/>
              </a:rPr>
              <a:t>choices:</a:t>
            </a:r>
            <a:endParaRPr lang="en-CA" sz="2000" b="1" dirty="0">
              <a:solidFill>
                <a:srgbClr val="FFFFFF"/>
              </a:solidFill>
              <a:latin typeface="Arial" charset="0"/>
            </a:endParaRPr>
          </a:p>
        </p:txBody>
      </p:sp>
      <p:pic>
        <p:nvPicPr>
          <p:cNvPr id="30725" name="Picture 6"/>
          <p:cNvPicPr>
            <a:picLocks noChangeAspect="1" noChangeArrowheads="1"/>
          </p:cNvPicPr>
          <p:nvPr/>
        </p:nvPicPr>
        <p:blipFill>
          <a:blip r:embed="rId2" cstate="print"/>
          <a:srcRect l="2092" t="3043" r="1047" b="3424"/>
          <a:stretch>
            <a:fillRect/>
          </a:stretch>
        </p:blipFill>
        <p:spPr bwMode="auto">
          <a:xfrm>
            <a:off x="5391150" y="2724150"/>
            <a:ext cx="2819400" cy="1868488"/>
          </a:xfrm>
          <a:prstGeom prst="rect">
            <a:avLst/>
          </a:prstGeom>
          <a:noFill/>
          <a:ln w="25400">
            <a:solidFill>
              <a:srgbClr val="FFFFFF"/>
            </a:solidFill>
            <a:miter lim="800000"/>
            <a:headEnd/>
            <a:tailEnd/>
          </a:ln>
        </p:spPr>
      </p:pic>
      <p:sp>
        <p:nvSpPr>
          <p:cNvPr id="30728" name="Line 15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pic>
        <p:nvPicPr>
          <p:cNvPr id="30729" name="Picture 78" descr="j0292142[1]"/>
          <p:cNvPicPr>
            <a:picLocks noChangeAspect="1" noChangeArrowheads="1"/>
          </p:cNvPicPr>
          <p:nvPr/>
        </p:nvPicPr>
        <p:blipFill>
          <a:blip r:embed="rId3" cstate="print"/>
          <a:srcRect/>
          <a:stretch>
            <a:fillRect/>
          </a:stretch>
        </p:blipFill>
        <p:spPr bwMode="auto">
          <a:xfrm>
            <a:off x="1295400" y="80963"/>
            <a:ext cx="1371600" cy="1062037"/>
          </a:xfrm>
          <a:prstGeom prst="rect">
            <a:avLst/>
          </a:prstGeom>
          <a:noFill/>
          <a:ln w="9525">
            <a:noFill/>
            <a:miter lim="800000"/>
            <a:headEnd/>
            <a:tailEnd/>
          </a:ln>
        </p:spPr>
      </p:pic>
      <p:pic>
        <p:nvPicPr>
          <p:cNvPr id="82" name="Picture 5" descr="BCID_BPOE_V_RGB_rev"/>
          <p:cNvPicPr>
            <a:picLocks noChangeAspect="1" noChangeArrowheads="1"/>
          </p:cNvPicPr>
          <p:nvPr/>
        </p:nvPicPr>
        <p:blipFill>
          <a:blip r:embed="rId4"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4"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28</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ext Box 2"/>
          <p:cNvSpPr txBox="1">
            <a:spLocks noChangeArrowheads="1"/>
          </p:cNvSpPr>
          <p:nvPr/>
        </p:nvSpPr>
        <p:spPr bwMode="auto">
          <a:xfrm>
            <a:off x="0" y="381000"/>
            <a:ext cx="9144000" cy="641350"/>
          </a:xfrm>
          <a:prstGeom prst="rect">
            <a:avLst/>
          </a:prstGeom>
          <a:noFill/>
          <a:ln w="9525">
            <a:noFill/>
            <a:miter lim="800000"/>
            <a:headEnd/>
            <a:tailEnd/>
          </a:ln>
          <a:effectLst/>
        </p:spPr>
        <p:txBody>
          <a:bodyPr>
            <a:spAutoFit/>
          </a:bodyPr>
          <a:lstStyle/>
          <a:p>
            <a:pPr marL="342900" indent="-342900" algn="ctr">
              <a:spcBef>
                <a:spcPct val="50000"/>
              </a:spcBef>
              <a:buFontTx/>
              <a:buAutoNum type="arabicPeriod" startAt="3"/>
              <a:defRPr/>
            </a:pPr>
            <a:r>
              <a:rPr lang="en-CA" sz="3600" b="1" dirty="0">
                <a:solidFill>
                  <a:schemeClr val="hlink"/>
                </a:solidFill>
                <a:effectLst>
                  <a:outerShdw blurRad="38100" dist="38100" dir="2700000" algn="tl">
                    <a:srgbClr val="000000"/>
                  </a:outerShdw>
                </a:effectLst>
                <a:latin typeface="Times New Roman" pitchFamily="18" charset="0"/>
              </a:rPr>
              <a:t> Know</a:t>
            </a:r>
            <a:r>
              <a:rPr lang="en-CA" sz="3600" b="1" dirty="0">
                <a:solidFill>
                  <a:srgbClr val="FF9D0D"/>
                </a:solidFill>
                <a:effectLst>
                  <a:outerShdw blurRad="38100" dist="38100" dir="2700000" algn="tl">
                    <a:srgbClr val="000000"/>
                  </a:outerShdw>
                </a:effectLst>
                <a:latin typeface="Times New Roman" pitchFamily="18" charset="0"/>
              </a:rPr>
              <a:t> </a:t>
            </a:r>
            <a:r>
              <a:rPr lang="en-CA" sz="3600" b="1" dirty="0">
                <a:solidFill>
                  <a:schemeClr val="hlink"/>
                </a:solidFill>
                <a:effectLst>
                  <a:outerShdw blurRad="38100" dist="38100" dir="2700000" algn="tl">
                    <a:srgbClr val="000000"/>
                  </a:outerShdw>
                </a:effectLst>
                <a:latin typeface="Times New Roman" pitchFamily="18" charset="0"/>
              </a:rPr>
              <a:t>Where to Find VQO Data</a:t>
            </a:r>
          </a:p>
        </p:txBody>
      </p:sp>
      <p:sp>
        <p:nvSpPr>
          <p:cNvPr id="31747" name="Text Box 3"/>
          <p:cNvSpPr txBox="1">
            <a:spLocks noChangeArrowheads="1"/>
          </p:cNvSpPr>
          <p:nvPr/>
        </p:nvSpPr>
        <p:spPr bwMode="auto">
          <a:xfrm>
            <a:off x="3962399" y="4996544"/>
            <a:ext cx="4953001" cy="584775"/>
          </a:xfrm>
          <a:prstGeom prst="rect">
            <a:avLst/>
          </a:prstGeom>
          <a:noFill/>
          <a:ln w="9525">
            <a:noFill/>
            <a:miter lim="800000"/>
            <a:headEnd/>
            <a:tailEnd/>
          </a:ln>
        </p:spPr>
        <p:txBody>
          <a:bodyPr wrap="square">
            <a:spAutoFit/>
          </a:bodyPr>
          <a:lstStyle/>
          <a:p>
            <a:pPr>
              <a:spcBef>
                <a:spcPct val="50000"/>
              </a:spcBef>
            </a:pPr>
            <a:r>
              <a:rPr lang="en-CA" sz="1600" b="1" i="1" dirty="0">
                <a:solidFill>
                  <a:schemeClr val="hlink"/>
                </a:solidFill>
                <a:latin typeface="Arial" charset="0"/>
              </a:rPr>
              <a:t>If you are in doubt as to which information to use consult with your Regional Visual Specialist.</a:t>
            </a:r>
          </a:p>
        </p:txBody>
      </p:sp>
      <p:sp>
        <p:nvSpPr>
          <p:cNvPr id="31750" name="Rectangle 7"/>
          <p:cNvSpPr>
            <a:spLocks noChangeArrowheads="1"/>
          </p:cNvSpPr>
          <p:nvPr/>
        </p:nvSpPr>
        <p:spPr bwMode="auto">
          <a:xfrm>
            <a:off x="406400" y="1460500"/>
            <a:ext cx="3175000" cy="4801314"/>
          </a:xfrm>
          <a:prstGeom prst="rect">
            <a:avLst/>
          </a:prstGeom>
          <a:noFill/>
          <a:ln w="9525">
            <a:noFill/>
            <a:miter lim="800000"/>
            <a:headEnd/>
            <a:tailEnd/>
          </a:ln>
        </p:spPr>
        <p:txBody>
          <a:bodyPr>
            <a:spAutoFit/>
          </a:bodyPr>
          <a:lstStyle/>
          <a:p>
            <a:r>
              <a:rPr lang="en-CA" b="1" dirty="0">
                <a:solidFill>
                  <a:srgbClr val="FFFFFF"/>
                </a:solidFill>
                <a:latin typeface="Arial" charset="0"/>
              </a:rPr>
              <a:t>As of now, most established VQO’s are available in the </a:t>
            </a:r>
            <a:r>
              <a:rPr lang="en-CA" b="1" dirty="0" smtClean="0">
                <a:solidFill>
                  <a:srgbClr val="FFFFFF"/>
                </a:solidFill>
                <a:latin typeface="Arial" charset="0"/>
              </a:rPr>
              <a:t>BC Geographic </a:t>
            </a:r>
            <a:r>
              <a:rPr lang="en-CA" b="1" dirty="0">
                <a:solidFill>
                  <a:srgbClr val="FFFFFF"/>
                </a:solidFill>
                <a:latin typeface="Arial" charset="0"/>
              </a:rPr>
              <a:t>Warehouse (aka </a:t>
            </a:r>
            <a:r>
              <a:rPr lang="en-CA" b="1" dirty="0" smtClean="0">
                <a:solidFill>
                  <a:srgbClr val="FFFFFF"/>
                </a:solidFill>
                <a:latin typeface="Arial" charset="0"/>
              </a:rPr>
              <a:t>BCGW).</a:t>
            </a:r>
            <a:endParaRPr lang="en-CA" b="1" dirty="0">
              <a:solidFill>
                <a:srgbClr val="FFFFFF"/>
              </a:solidFill>
              <a:latin typeface="Arial" charset="0"/>
            </a:endParaRPr>
          </a:p>
          <a:p>
            <a:endParaRPr lang="en-CA" b="1" dirty="0">
              <a:solidFill>
                <a:srgbClr val="FFFFFF"/>
              </a:solidFill>
              <a:latin typeface="Arial" charset="0"/>
            </a:endParaRPr>
          </a:p>
          <a:p>
            <a:r>
              <a:rPr lang="en-CA" b="1" dirty="0">
                <a:solidFill>
                  <a:srgbClr val="FFFFFF"/>
                </a:solidFill>
                <a:latin typeface="Arial" charset="0"/>
              </a:rPr>
              <a:t>This information can be accessed using either the </a:t>
            </a:r>
            <a:r>
              <a:rPr lang="en-CA" b="1" dirty="0" smtClean="0">
                <a:solidFill>
                  <a:srgbClr val="FFFFFF"/>
                </a:solidFill>
                <a:latin typeface="Arial" charset="0"/>
              </a:rPr>
              <a:t>  Map View </a:t>
            </a:r>
            <a:r>
              <a:rPr lang="en-CA" b="1" dirty="0">
                <a:solidFill>
                  <a:srgbClr val="FFFFFF"/>
                </a:solidFill>
                <a:latin typeface="Arial" charset="0"/>
              </a:rPr>
              <a:t>application </a:t>
            </a:r>
            <a:endParaRPr lang="en-CA" b="1" dirty="0" smtClean="0">
              <a:solidFill>
                <a:srgbClr val="FFFFFF"/>
              </a:solidFill>
              <a:latin typeface="Arial" charset="0"/>
            </a:endParaRPr>
          </a:p>
          <a:p>
            <a:endParaRPr lang="en-CA" b="1" dirty="0">
              <a:solidFill>
                <a:srgbClr val="FFFFFF"/>
              </a:solidFill>
              <a:latin typeface="Arial" charset="0"/>
            </a:endParaRPr>
          </a:p>
          <a:p>
            <a:endParaRPr lang="en-CA" b="1" dirty="0">
              <a:solidFill>
                <a:srgbClr val="FFFFFF"/>
              </a:solidFill>
              <a:latin typeface="Arial" charset="0"/>
            </a:endParaRPr>
          </a:p>
          <a:p>
            <a:endParaRPr lang="en-CA" b="1" dirty="0">
              <a:solidFill>
                <a:srgbClr val="FFFFFF"/>
              </a:solidFill>
              <a:latin typeface="Arial" charset="0"/>
            </a:endParaRPr>
          </a:p>
          <a:p>
            <a:r>
              <a:rPr lang="en-CA" b="1" dirty="0" smtClean="0">
                <a:solidFill>
                  <a:srgbClr val="FFFFFF"/>
                </a:solidFill>
                <a:latin typeface="Arial" charset="0"/>
              </a:rPr>
              <a:t>or </a:t>
            </a:r>
            <a:r>
              <a:rPr lang="en-CA" b="1" dirty="0">
                <a:solidFill>
                  <a:srgbClr val="FFFFFF"/>
                </a:solidFill>
                <a:latin typeface="Arial" charset="0"/>
              </a:rPr>
              <a:t>the </a:t>
            </a:r>
            <a:r>
              <a:rPr lang="en-CA" b="1" dirty="0" smtClean="0">
                <a:solidFill>
                  <a:srgbClr val="FFFFFF"/>
                </a:solidFill>
                <a:latin typeface="Arial" charset="0"/>
              </a:rPr>
              <a:t>Visual Inventory  </a:t>
            </a:r>
            <a:r>
              <a:rPr lang="en-CA" b="1" dirty="0">
                <a:solidFill>
                  <a:srgbClr val="FFFFFF"/>
                </a:solidFill>
                <a:latin typeface="Arial" charset="0"/>
              </a:rPr>
              <a:t>Online application. </a:t>
            </a:r>
            <a:endParaRPr lang="en-CA" b="1" dirty="0" smtClean="0">
              <a:solidFill>
                <a:srgbClr val="FFFFFF"/>
              </a:solidFill>
              <a:latin typeface="Arial" charset="0"/>
            </a:endParaRPr>
          </a:p>
          <a:p>
            <a:r>
              <a:rPr lang="en-CA" u="sng" dirty="0" smtClean="0">
                <a:latin typeface="Arial" panose="020B0604020202020204" pitchFamily="34" charset="0"/>
                <a:cs typeface="Arial" panose="020B0604020202020204" pitchFamily="34" charset="0"/>
                <a:hlinkClick r:id="rId2"/>
              </a:rPr>
              <a:t>http</a:t>
            </a:r>
            <a:r>
              <a:rPr lang="en-CA" u="sng" dirty="0">
                <a:latin typeface="Arial" panose="020B0604020202020204" pitchFamily="34" charset="0"/>
                <a:cs typeface="Arial" panose="020B0604020202020204" pitchFamily="34" charset="0"/>
                <a:hlinkClick r:id="rId2"/>
              </a:rPr>
              <a:t>://maps.gov.bc.ca/ess/sv/visinv/</a:t>
            </a:r>
            <a:r>
              <a:rPr lang="en-CA" dirty="0">
                <a:latin typeface="Arial" panose="020B0604020202020204" pitchFamily="34" charset="0"/>
                <a:cs typeface="Arial" panose="020B0604020202020204" pitchFamily="34" charset="0"/>
              </a:rPr>
              <a:t>  </a:t>
            </a:r>
            <a:r>
              <a:rPr lang="en-CA" dirty="0"/>
              <a:t>  </a:t>
            </a:r>
            <a:endParaRPr lang="en-CA" b="1" dirty="0">
              <a:solidFill>
                <a:schemeClr val="tx2"/>
              </a:solidFill>
              <a:latin typeface="Arial" charset="0"/>
            </a:endParaRPr>
          </a:p>
          <a:p>
            <a:endParaRPr lang="en-CA" b="1" dirty="0">
              <a:solidFill>
                <a:schemeClr val="tx2"/>
              </a:solidFill>
              <a:latin typeface="Arial" charset="0"/>
            </a:endParaRPr>
          </a:p>
        </p:txBody>
      </p:sp>
      <p:sp>
        <p:nvSpPr>
          <p:cNvPr id="31753" name="Line 15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pic>
        <p:nvPicPr>
          <p:cNvPr id="82"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4"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29</a:t>
            </a:r>
            <a:endParaRPr lang="en-GB" sz="1400" dirty="0">
              <a:latin typeface="Monotype Sorts" pitchFamily="2" charset="2"/>
            </a:endParaRPr>
          </a:p>
        </p:txBody>
      </p:sp>
      <p:pic>
        <p:nvPicPr>
          <p:cNvPr id="307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52"/>
          <a:stretch/>
        </p:blipFill>
        <p:spPr bwMode="auto">
          <a:xfrm>
            <a:off x="3537858" y="1524000"/>
            <a:ext cx="5590191"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81000" y="3962400"/>
            <a:ext cx="3048000" cy="584775"/>
          </a:xfrm>
          <a:prstGeom prst="rect">
            <a:avLst/>
          </a:prstGeom>
        </p:spPr>
        <p:txBody>
          <a:bodyPr wrap="square">
            <a:spAutoFit/>
          </a:bodyPr>
          <a:lstStyle/>
          <a:p>
            <a:r>
              <a:rPr lang="en-CA" sz="1600" u="sng" dirty="0">
                <a:hlinkClick r:id="rId5"/>
              </a:rPr>
              <a:t>https://arcmaps.gov.bc.ca/ess/sv/mapview/</a:t>
            </a:r>
            <a:endParaRPr lang="en-CA" sz="16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9" name="Text Box 79"/>
          <p:cNvSpPr txBox="1">
            <a:spLocks noChangeArrowheads="1"/>
          </p:cNvSpPr>
          <p:nvPr/>
        </p:nvSpPr>
        <p:spPr bwMode="auto">
          <a:xfrm>
            <a:off x="0" y="250825"/>
            <a:ext cx="9144000" cy="434975"/>
          </a:xfrm>
          <a:prstGeom prst="rect">
            <a:avLst/>
          </a:prstGeom>
          <a:noFill/>
          <a:ln w="9525">
            <a:noFill/>
            <a:miter lim="800000"/>
            <a:headEnd/>
            <a:tailEnd/>
          </a:ln>
          <a:effectLst/>
        </p:spPr>
        <p:txBody>
          <a:bodyPr>
            <a:spAutoFit/>
          </a:bodyPr>
          <a:lstStyle/>
          <a:p>
            <a:pPr marL="342900" indent="-342900" algn="ctr">
              <a:spcBef>
                <a:spcPct val="50000"/>
              </a:spcBef>
              <a:buFontTx/>
              <a:buAutoNum type="arabicPeriod" startAt="4"/>
              <a:defRPr/>
            </a:pPr>
            <a:r>
              <a:rPr lang="en-CA" sz="3200" b="1" dirty="0">
                <a:solidFill>
                  <a:schemeClr val="hlink"/>
                </a:solidFill>
                <a:effectLst>
                  <a:outerShdw blurRad="38100" dist="38100" dir="2700000" algn="tl">
                    <a:srgbClr val="000000"/>
                  </a:outerShdw>
                </a:effectLst>
                <a:latin typeface="Times New Roman" pitchFamily="18" charset="0"/>
              </a:rPr>
              <a:t> Understanding the Landscape</a:t>
            </a:r>
          </a:p>
        </p:txBody>
      </p:sp>
      <p:grpSp>
        <p:nvGrpSpPr>
          <p:cNvPr id="32771" name="Group 98"/>
          <p:cNvGrpSpPr>
            <a:grpSpLocks/>
          </p:cNvGrpSpPr>
          <p:nvPr/>
        </p:nvGrpSpPr>
        <p:grpSpPr bwMode="auto">
          <a:xfrm>
            <a:off x="457200" y="1981200"/>
            <a:ext cx="8915400" cy="4038600"/>
            <a:chOff x="288" y="1104"/>
            <a:chExt cx="5616" cy="2544"/>
          </a:xfrm>
        </p:grpSpPr>
        <p:pic>
          <p:nvPicPr>
            <p:cNvPr id="32853" name="Picture 83" descr="Midway"/>
            <p:cNvPicPr>
              <a:picLocks noChangeAspect="1" noChangeArrowheads="1"/>
            </p:cNvPicPr>
            <p:nvPr/>
          </p:nvPicPr>
          <p:blipFill>
            <a:blip r:embed="rId2" cstate="print">
              <a:lum bright="6000"/>
            </a:blip>
            <a:srcRect t="6934" r="2870"/>
            <a:stretch>
              <a:fillRect/>
            </a:stretch>
          </p:blipFill>
          <p:spPr bwMode="auto">
            <a:xfrm>
              <a:off x="1968" y="1104"/>
              <a:ext cx="3554" cy="2232"/>
            </a:xfrm>
            <a:prstGeom prst="rect">
              <a:avLst/>
            </a:prstGeom>
            <a:noFill/>
            <a:ln w="9525">
              <a:solidFill>
                <a:schemeClr val="folHlink"/>
              </a:solidFill>
              <a:miter lim="800000"/>
              <a:headEnd/>
              <a:tailEnd/>
            </a:ln>
          </p:spPr>
        </p:pic>
        <p:pic>
          <p:nvPicPr>
            <p:cNvPr id="32854" name="Picture 85" descr="Distance Zones"/>
            <p:cNvPicPr>
              <a:picLocks noChangeAspect="1" noChangeArrowheads="1"/>
            </p:cNvPicPr>
            <p:nvPr/>
          </p:nvPicPr>
          <p:blipFill>
            <a:blip r:embed="rId3" cstate="print"/>
            <a:srcRect/>
            <a:stretch>
              <a:fillRect/>
            </a:stretch>
          </p:blipFill>
          <p:spPr bwMode="auto">
            <a:xfrm rot="10800000">
              <a:off x="288" y="1296"/>
              <a:ext cx="2180" cy="2352"/>
            </a:xfrm>
            <a:prstGeom prst="rect">
              <a:avLst/>
            </a:prstGeom>
            <a:noFill/>
            <a:ln w="9525">
              <a:noFill/>
              <a:miter lim="800000"/>
              <a:headEnd/>
              <a:tailEnd/>
            </a:ln>
          </p:spPr>
        </p:pic>
        <p:sp>
          <p:nvSpPr>
            <p:cNvPr id="32855" name="Text Box 87"/>
            <p:cNvSpPr txBox="1">
              <a:spLocks noChangeArrowheads="1"/>
            </p:cNvSpPr>
            <p:nvPr/>
          </p:nvSpPr>
          <p:spPr bwMode="auto">
            <a:xfrm>
              <a:off x="2592" y="2928"/>
              <a:ext cx="2928" cy="159"/>
            </a:xfrm>
            <a:prstGeom prst="rect">
              <a:avLst/>
            </a:prstGeom>
            <a:noFill/>
            <a:ln w="9525">
              <a:noFill/>
              <a:miter lim="800000"/>
              <a:headEnd/>
              <a:tailEnd/>
            </a:ln>
          </p:spPr>
          <p:txBody>
            <a:bodyPr>
              <a:spAutoFit/>
            </a:bodyPr>
            <a:lstStyle/>
            <a:p>
              <a:pPr algn="ctr">
                <a:spcBef>
                  <a:spcPct val="50000"/>
                </a:spcBef>
              </a:pPr>
              <a:r>
                <a:rPr lang="en-CA" sz="1600" b="1" dirty="0">
                  <a:solidFill>
                    <a:schemeClr val="hlink"/>
                  </a:solidFill>
                  <a:latin typeface="Arial" charset="0"/>
                </a:rPr>
                <a:t>Foreground</a:t>
              </a:r>
            </a:p>
          </p:txBody>
        </p:sp>
        <p:sp>
          <p:nvSpPr>
            <p:cNvPr id="32856" name="Text Box 88"/>
            <p:cNvSpPr txBox="1">
              <a:spLocks noChangeArrowheads="1"/>
            </p:cNvSpPr>
            <p:nvPr/>
          </p:nvSpPr>
          <p:spPr bwMode="auto">
            <a:xfrm>
              <a:off x="2592" y="1968"/>
              <a:ext cx="2928" cy="159"/>
            </a:xfrm>
            <a:prstGeom prst="rect">
              <a:avLst/>
            </a:prstGeom>
            <a:noFill/>
            <a:ln w="9525">
              <a:noFill/>
              <a:miter lim="800000"/>
              <a:headEnd/>
              <a:tailEnd/>
            </a:ln>
          </p:spPr>
          <p:txBody>
            <a:bodyPr>
              <a:spAutoFit/>
            </a:bodyPr>
            <a:lstStyle/>
            <a:p>
              <a:pPr algn="ctr">
                <a:spcBef>
                  <a:spcPct val="50000"/>
                </a:spcBef>
              </a:pPr>
              <a:r>
                <a:rPr lang="en-CA" sz="1600" b="1" dirty="0">
                  <a:solidFill>
                    <a:schemeClr val="hlink"/>
                  </a:solidFill>
                  <a:latin typeface="Arial" charset="0"/>
                </a:rPr>
                <a:t>Midground</a:t>
              </a:r>
            </a:p>
          </p:txBody>
        </p:sp>
        <p:sp>
          <p:nvSpPr>
            <p:cNvPr id="32857" name="Freeform 90"/>
            <p:cNvSpPr>
              <a:spLocks/>
            </p:cNvSpPr>
            <p:nvPr/>
          </p:nvSpPr>
          <p:spPr bwMode="auto">
            <a:xfrm>
              <a:off x="2496" y="1888"/>
              <a:ext cx="3024" cy="712"/>
            </a:xfrm>
            <a:custGeom>
              <a:avLst/>
              <a:gdLst>
                <a:gd name="T0" fmla="*/ 0 w 3024"/>
                <a:gd name="T1" fmla="*/ 224 h 712"/>
                <a:gd name="T2" fmla="*/ 144 w 3024"/>
                <a:gd name="T3" fmla="*/ 272 h 712"/>
                <a:gd name="T4" fmla="*/ 288 w 3024"/>
                <a:gd name="T5" fmla="*/ 368 h 712"/>
                <a:gd name="T6" fmla="*/ 480 w 3024"/>
                <a:gd name="T7" fmla="*/ 464 h 712"/>
                <a:gd name="T8" fmla="*/ 624 w 3024"/>
                <a:gd name="T9" fmla="*/ 512 h 712"/>
                <a:gd name="T10" fmla="*/ 768 w 3024"/>
                <a:gd name="T11" fmla="*/ 416 h 712"/>
                <a:gd name="T12" fmla="*/ 816 w 3024"/>
                <a:gd name="T13" fmla="*/ 272 h 712"/>
                <a:gd name="T14" fmla="*/ 912 w 3024"/>
                <a:gd name="T15" fmla="*/ 224 h 712"/>
                <a:gd name="T16" fmla="*/ 1056 w 3024"/>
                <a:gd name="T17" fmla="*/ 224 h 712"/>
                <a:gd name="T18" fmla="*/ 1104 w 3024"/>
                <a:gd name="T19" fmla="*/ 320 h 712"/>
                <a:gd name="T20" fmla="*/ 1152 w 3024"/>
                <a:gd name="T21" fmla="*/ 416 h 712"/>
                <a:gd name="T22" fmla="*/ 1248 w 3024"/>
                <a:gd name="T23" fmla="*/ 368 h 712"/>
                <a:gd name="T24" fmla="*/ 1344 w 3024"/>
                <a:gd name="T25" fmla="*/ 320 h 712"/>
                <a:gd name="T26" fmla="*/ 1392 w 3024"/>
                <a:gd name="T27" fmla="*/ 368 h 712"/>
                <a:gd name="T28" fmla="*/ 1536 w 3024"/>
                <a:gd name="T29" fmla="*/ 464 h 712"/>
                <a:gd name="T30" fmla="*/ 1632 w 3024"/>
                <a:gd name="T31" fmla="*/ 656 h 712"/>
                <a:gd name="T32" fmla="*/ 1776 w 3024"/>
                <a:gd name="T33" fmla="*/ 704 h 712"/>
                <a:gd name="T34" fmla="*/ 1968 w 3024"/>
                <a:gd name="T35" fmla="*/ 704 h 712"/>
                <a:gd name="T36" fmla="*/ 2064 w 3024"/>
                <a:gd name="T37" fmla="*/ 656 h 712"/>
                <a:gd name="T38" fmla="*/ 2304 w 3024"/>
                <a:gd name="T39" fmla="*/ 608 h 712"/>
                <a:gd name="T40" fmla="*/ 2448 w 3024"/>
                <a:gd name="T41" fmla="*/ 512 h 712"/>
                <a:gd name="T42" fmla="*/ 2688 w 3024"/>
                <a:gd name="T43" fmla="*/ 512 h 712"/>
                <a:gd name="T44" fmla="*/ 2832 w 3024"/>
                <a:gd name="T45" fmla="*/ 224 h 712"/>
                <a:gd name="T46" fmla="*/ 2928 w 3024"/>
                <a:gd name="T47" fmla="*/ 32 h 712"/>
                <a:gd name="T48" fmla="*/ 3024 w 3024"/>
                <a:gd name="T49" fmla="*/ 32 h 7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24"/>
                <a:gd name="T76" fmla="*/ 0 h 712"/>
                <a:gd name="T77" fmla="*/ 3024 w 3024"/>
                <a:gd name="T78" fmla="*/ 712 h 7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24" h="712">
                  <a:moveTo>
                    <a:pt x="0" y="224"/>
                  </a:moveTo>
                  <a:cubicBezTo>
                    <a:pt x="48" y="236"/>
                    <a:pt x="96" y="248"/>
                    <a:pt x="144" y="272"/>
                  </a:cubicBezTo>
                  <a:cubicBezTo>
                    <a:pt x="192" y="296"/>
                    <a:pt x="232" y="336"/>
                    <a:pt x="288" y="368"/>
                  </a:cubicBezTo>
                  <a:cubicBezTo>
                    <a:pt x="344" y="400"/>
                    <a:pt x="424" y="440"/>
                    <a:pt x="480" y="464"/>
                  </a:cubicBezTo>
                  <a:cubicBezTo>
                    <a:pt x="536" y="488"/>
                    <a:pt x="576" y="520"/>
                    <a:pt x="624" y="512"/>
                  </a:cubicBezTo>
                  <a:cubicBezTo>
                    <a:pt x="672" y="504"/>
                    <a:pt x="736" y="456"/>
                    <a:pt x="768" y="416"/>
                  </a:cubicBezTo>
                  <a:cubicBezTo>
                    <a:pt x="800" y="376"/>
                    <a:pt x="792" y="304"/>
                    <a:pt x="816" y="272"/>
                  </a:cubicBezTo>
                  <a:cubicBezTo>
                    <a:pt x="840" y="240"/>
                    <a:pt x="872" y="232"/>
                    <a:pt x="912" y="224"/>
                  </a:cubicBezTo>
                  <a:cubicBezTo>
                    <a:pt x="952" y="216"/>
                    <a:pt x="1024" y="208"/>
                    <a:pt x="1056" y="224"/>
                  </a:cubicBezTo>
                  <a:cubicBezTo>
                    <a:pt x="1088" y="240"/>
                    <a:pt x="1088" y="288"/>
                    <a:pt x="1104" y="320"/>
                  </a:cubicBezTo>
                  <a:cubicBezTo>
                    <a:pt x="1120" y="352"/>
                    <a:pt x="1128" y="408"/>
                    <a:pt x="1152" y="416"/>
                  </a:cubicBezTo>
                  <a:cubicBezTo>
                    <a:pt x="1176" y="424"/>
                    <a:pt x="1216" y="384"/>
                    <a:pt x="1248" y="368"/>
                  </a:cubicBezTo>
                  <a:cubicBezTo>
                    <a:pt x="1280" y="352"/>
                    <a:pt x="1320" y="320"/>
                    <a:pt x="1344" y="320"/>
                  </a:cubicBezTo>
                  <a:cubicBezTo>
                    <a:pt x="1368" y="320"/>
                    <a:pt x="1360" y="344"/>
                    <a:pt x="1392" y="368"/>
                  </a:cubicBezTo>
                  <a:cubicBezTo>
                    <a:pt x="1424" y="392"/>
                    <a:pt x="1496" y="416"/>
                    <a:pt x="1536" y="464"/>
                  </a:cubicBezTo>
                  <a:cubicBezTo>
                    <a:pt x="1576" y="512"/>
                    <a:pt x="1592" y="616"/>
                    <a:pt x="1632" y="656"/>
                  </a:cubicBezTo>
                  <a:cubicBezTo>
                    <a:pt x="1672" y="696"/>
                    <a:pt x="1720" y="696"/>
                    <a:pt x="1776" y="704"/>
                  </a:cubicBezTo>
                  <a:cubicBezTo>
                    <a:pt x="1832" y="712"/>
                    <a:pt x="1920" y="712"/>
                    <a:pt x="1968" y="704"/>
                  </a:cubicBezTo>
                  <a:cubicBezTo>
                    <a:pt x="2016" y="696"/>
                    <a:pt x="2008" y="672"/>
                    <a:pt x="2064" y="656"/>
                  </a:cubicBezTo>
                  <a:cubicBezTo>
                    <a:pt x="2120" y="640"/>
                    <a:pt x="2240" y="632"/>
                    <a:pt x="2304" y="608"/>
                  </a:cubicBezTo>
                  <a:cubicBezTo>
                    <a:pt x="2368" y="584"/>
                    <a:pt x="2384" y="528"/>
                    <a:pt x="2448" y="512"/>
                  </a:cubicBezTo>
                  <a:cubicBezTo>
                    <a:pt x="2512" y="496"/>
                    <a:pt x="2624" y="560"/>
                    <a:pt x="2688" y="512"/>
                  </a:cubicBezTo>
                  <a:cubicBezTo>
                    <a:pt x="2752" y="464"/>
                    <a:pt x="2792" y="304"/>
                    <a:pt x="2832" y="224"/>
                  </a:cubicBezTo>
                  <a:cubicBezTo>
                    <a:pt x="2872" y="144"/>
                    <a:pt x="2896" y="64"/>
                    <a:pt x="2928" y="32"/>
                  </a:cubicBezTo>
                  <a:cubicBezTo>
                    <a:pt x="2960" y="0"/>
                    <a:pt x="3008" y="32"/>
                    <a:pt x="3024" y="32"/>
                  </a:cubicBezTo>
                </a:path>
              </a:pathLst>
            </a:custGeom>
            <a:noFill/>
            <a:ln w="25400">
              <a:solidFill>
                <a:srgbClr val="EAD11A"/>
              </a:solidFill>
              <a:round/>
              <a:headEnd/>
              <a:tailEnd/>
            </a:ln>
          </p:spPr>
          <p:txBody>
            <a:bodyPr/>
            <a:lstStyle/>
            <a:p>
              <a:endParaRPr lang="en-CA" dirty="0"/>
            </a:p>
          </p:txBody>
        </p:sp>
        <p:sp>
          <p:nvSpPr>
            <p:cNvPr id="32858" name="Freeform 94"/>
            <p:cNvSpPr>
              <a:spLocks/>
            </p:cNvSpPr>
            <p:nvPr/>
          </p:nvSpPr>
          <p:spPr bwMode="auto">
            <a:xfrm>
              <a:off x="2496" y="1680"/>
              <a:ext cx="3024" cy="440"/>
            </a:xfrm>
            <a:custGeom>
              <a:avLst/>
              <a:gdLst>
                <a:gd name="T0" fmla="*/ 0 w 3024"/>
                <a:gd name="T1" fmla="*/ 152 h 440"/>
                <a:gd name="T2" fmla="*/ 240 w 3024"/>
                <a:gd name="T3" fmla="*/ 104 h 440"/>
                <a:gd name="T4" fmla="*/ 432 w 3024"/>
                <a:gd name="T5" fmla="*/ 56 h 440"/>
                <a:gd name="T6" fmla="*/ 624 w 3024"/>
                <a:gd name="T7" fmla="*/ 8 h 440"/>
                <a:gd name="T8" fmla="*/ 768 w 3024"/>
                <a:gd name="T9" fmla="*/ 8 h 440"/>
                <a:gd name="T10" fmla="*/ 864 w 3024"/>
                <a:gd name="T11" fmla="*/ 8 h 440"/>
                <a:gd name="T12" fmla="*/ 960 w 3024"/>
                <a:gd name="T13" fmla="*/ 8 h 440"/>
                <a:gd name="T14" fmla="*/ 1056 w 3024"/>
                <a:gd name="T15" fmla="*/ 8 h 440"/>
                <a:gd name="T16" fmla="*/ 1104 w 3024"/>
                <a:gd name="T17" fmla="*/ 8 h 440"/>
                <a:gd name="T18" fmla="*/ 1152 w 3024"/>
                <a:gd name="T19" fmla="*/ 8 h 440"/>
                <a:gd name="T20" fmla="*/ 1248 w 3024"/>
                <a:gd name="T21" fmla="*/ 56 h 440"/>
                <a:gd name="T22" fmla="*/ 1344 w 3024"/>
                <a:gd name="T23" fmla="*/ 104 h 440"/>
                <a:gd name="T24" fmla="*/ 1536 w 3024"/>
                <a:gd name="T25" fmla="*/ 200 h 440"/>
                <a:gd name="T26" fmla="*/ 1728 w 3024"/>
                <a:gd name="T27" fmla="*/ 248 h 440"/>
                <a:gd name="T28" fmla="*/ 1920 w 3024"/>
                <a:gd name="T29" fmla="*/ 344 h 440"/>
                <a:gd name="T30" fmla="*/ 2016 w 3024"/>
                <a:gd name="T31" fmla="*/ 392 h 440"/>
                <a:gd name="T32" fmla="*/ 2112 w 3024"/>
                <a:gd name="T33" fmla="*/ 440 h 440"/>
                <a:gd name="T34" fmla="*/ 2160 w 3024"/>
                <a:gd name="T35" fmla="*/ 392 h 440"/>
                <a:gd name="T36" fmla="*/ 2352 w 3024"/>
                <a:gd name="T37" fmla="*/ 152 h 440"/>
                <a:gd name="T38" fmla="*/ 2496 w 3024"/>
                <a:gd name="T39" fmla="*/ 104 h 440"/>
                <a:gd name="T40" fmla="*/ 2688 w 3024"/>
                <a:gd name="T41" fmla="*/ 56 h 440"/>
                <a:gd name="T42" fmla="*/ 2880 w 3024"/>
                <a:gd name="T43" fmla="*/ 8 h 440"/>
                <a:gd name="T44" fmla="*/ 3024 w 3024"/>
                <a:gd name="T45" fmla="*/ 104 h 4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24"/>
                <a:gd name="T70" fmla="*/ 0 h 440"/>
                <a:gd name="T71" fmla="*/ 3024 w 3024"/>
                <a:gd name="T72" fmla="*/ 440 h 44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24" h="440">
                  <a:moveTo>
                    <a:pt x="0" y="152"/>
                  </a:moveTo>
                  <a:cubicBezTo>
                    <a:pt x="84" y="136"/>
                    <a:pt x="168" y="120"/>
                    <a:pt x="240" y="104"/>
                  </a:cubicBezTo>
                  <a:cubicBezTo>
                    <a:pt x="312" y="88"/>
                    <a:pt x="368" y="72"/>
                    <a:pt x="432" y="56"/>
                  </a:cubicBezTo>
                  <a:cubicBezTo>
                    <a:pt x="496" y="40"/>
                    <a:pt x="568" y="16"/>
                    <a:pt x="624" y="8"/>
                  </a:cubicBezTo>
                  <a:cubicBezTo>
                    <a:pt x="680" y="0"/>
                    <a:pt x="728" y="8"/>
                    <a:pt x="768" y="8"/>
                  </a:cubicBezTo>
                  <a:cubicBezTo>
                    <a:pt x="808" y="8"/>
                    <a:pt x="832" y="8"/>
                    <a:pt x="864" y="8"/>
                  </a:cubicBezTo>
                  <a:cubicBezTo>
                    <a:pt x="896" y="8"/>
                    <a:pt x="928" y="8"/>
                    <a:pt x="960" y="8"/>
                  </a:cubicBezTo>
                  <a:cubicBezTo>
                    <a:pt x="992" y="8"/>
                    <a:pt x="1032" y="8"/>
                    <a:pt x="1056" y="8"/>
                  </a:cubicBezTo>
                  <a:cubicBezTo>
                    <a:pt x="1080" y="8"/>
                    <a:pt x="1088" y="8"/>
                    <a:pt x="1104" y="8"/>
                  </a:cubicBezTo>
                  <a:cubicBezTo>
                    <a:pt x="1120" y="8"/>
                    <a:pt x="1128" y="0"/>
                    <a:pt x="1152" y="8"/>
                  </a:cubicBezTo>
                  <a:cubicBezTo>
                    <a:pt x="1176" y="16"/>
                    <a:pt x="1216" y="40"/>
                    <a:pt x="1248" y="56"/>
                  </a:cubicBezTo>
                  <a:cubicBezTo>
                    <a:pt x="1280" y="72"/>
                    <a:pt x="1296" y="80"/>
                    <a:pt x="1344" y="104"/>
                  </a:cubicBezTo>
                  <a:cubicBezTo>
                    <a:pt x="1392" y="128"/>
                    <a:pt x="1472" y="176"/>
                    <a:pt x="1536" y="200"/>
                  </a:cubicBezTo>
                  <a:cubicBezTo>
                    <a:pt x="1600" y="224"/>
                    <a:pt x="1664" y="224"/>
                    <a:pt x="1728" y="248"/>
                  </a:cubicBezTo>
                  <a:cubicBezTo>
                    <a:pt x="1792" y="272"/>
                    <a:pt x="1872" y="320"/>
                    <a:pt x="1920" y="344"/>
                  </a:cubicBezTo>
                  <a:cubicBezTo>
                    <a:pt x="1968" y="368"/>
                    <a:pt x="1984" y="376"/>
                    <a:pt x="2016" y="392"/>
                  </a:cubicBezTo>
                  <a:cubicBezTo>
                    <a:pt x="2048" y="408"/>
                    <a:pt x="2088" y="440"/>
                    <a:pt x="2112" y="440"/>
                  </a:cubicBezTo>
                  <a:cubicBezTo>
                    <a:pt x="2136" y="440"/>
                    <a:pt x="2120" y="440"/>
                    <a:pt x="2160" y="392"/>
                  </a:cubicBezTo>
                  <a:cubicBezTo>
                    <a:pt x="2200" y="344"/>
                    <a:pt x="2296" y="200"/>
                    <a:pt x="2352" y="152"/>
                  </a:cubicBezTo>
                  <a:cubicBezTo>
                    <a:pt x="2408" y="104"/>
                    <a:pt x="2440" y="120"/>
                    <a:pt x="2496" y="104"/>
                  </a:cubicBezTo>
                  <a:cubicBezTo>
                    <a:pt x="2552" y="88"/>
                    <a:pt x="2624" y="72"/>
                    <a:pt x="2688" y="56"/>
                  </a:cubicBezTo>
                  <a:cubicBezTo>
                    <a:pt x="2752" y="40"/>
                    <a:pt x="2824" y="0"/>
                    <a:pt x="2880" y="8"/>
                  </a:cubicBezTo>
                  <a:cubicBezTo>
                    <a:pt x="2936" y="16"/>
                    <a:pt x="3000" y="88"/>
                    <a:pt x="3024" y="104"/>
                  </a:cubicBezTo>
                </a:path>
              </a:pathLst>
            </a:custGeom>
            <a:noFill/>
            <a:ln w="25400">
              <a:solidFill>
                <a:srgbClr val="FFCC00"/>
              </a:solidFill>
              <a:round/>
              <a:headEnd/>
              <a:tailEnd/>
            </a:ln>
          </p:spPr>
          <p:txBody>
            <a:bodyPr/>
            <a:lstStyle/>
            <a:p>
              <a:endParaRPr lang="en-CA" dirty="0"/>
            </a:p>
          </p:txBody>
        </p:sp>
        <p:sp>
          <p:nvSpPr>
            <p:cNvPr id="32859" name="Text Box 96"/>
            <p:cNvSpPr txBox="1">
              <a:spLocks noChangeArrowheads="1"/>
            </p:cNvSpPr>
            <p:nvPr/>
          </p:nvSpPr>
          <p:spPr bwMode="auto">
            <a:xfrm>
              <a:off x="2976" y="1612"/>
              <a:ext cx="2928" cy="159"/>
            </a:xfrm>
            <a:prstGeom prst="rect">
              <a:avLst/>
            </a:prstGeom>
            <a:noFill/>
            <a:ln w="9525">
              <a:noFill/>
              <a:miter lim="800000"/>
              <a:headEnd/>
              <a:tailEnd/>
            </a:ln>
          </p:spPr>
          <p:txBody>
            <a:bodyPr>
              <a:spAutoFit/>
            </a:bodyPr>
            <a:lstStyle/>
            <a:p>
              <a:pPr algn="ctr">
                <a:spcBef>
                  <a:spcPct val="50000"/>
                </a:spcBef>
              </a:pPr>
              <a:r>
                <a:rPr lang="en-CA" sz="1600" b="1" dirty="0">
                  <a:solidFill>
                    <a:schemeClr val="hlink"/>
                  </a:solidFill>
                  <a:latin typeface="Arial" charset="0"/>
                </a:rPr>
                <a:t>Background</a:t>
              </a:r>
            </a:p>
          </p:txBody>
        </p:sp>
        <p:sp>
          <p:nvSpPr>
            <p:cNvPr id="32860" name="AutoShape 97"/>
            <p:cNvSpPr>
              <a:spLocks noChangeArrowheads="1"/>
            </p:cNvSpPr>
            <p:nvPr/>
          </p:nvSpPr>
          <p:spPr bwMode="auto">
            <a:xfrm rot="-5400000">
              <a:off x="2016" y="1800"/>
              <a:ext cx="720" cy="480"/>
            </a:xfrm>
            <a:prstGeom prst="downArrow">
              <a:avLst>
                <a:gd name="adj1" fmla="val 50000"/>
                <a:gd name="adj2" fmla="val 25000"/>
              </a:avLst>
            </a:prstGeom>
            <a:gradFill rotWithShape="1">
              <a:gsLst>
                <a:gs pos="0">
                  <a:srgbClr val="6C610C"/>
                </a:gs>
                <a:gs pos="100000">
                  <a:srgbClr val="EAD11A"/>
                </a:gs>
              </a:gsLst>
              <a:lin ang="5400000" scaled="1"/>
            </a:gradFill>
            <a:ln w="12700">
              <a:solidFill>
                <a:schemeClr val="folHlink"/>
              </a:solidFill>
              <a:miter lim="800000"/>
              <a:headEnd/>
              <a:tailEnd/>
            </a:ln>
          </p:spPr>
          <p:txBody>
            <a:bodyPr wrap="none" anchor="ctr"/>
            <a:lstStyle/>
            <a:p>
              <a:endParaRPr lang="en-US" dirty="0"/>
            </a:p>
          </p:txBody>
        </p:sp>
      </p:grpSp>
      <p:sp>
        <p:nvSpPr>
          <p:cNvPr id="32772" name="Text Box 99"/>
          <p:cNvSpPr txBox="1">
            <a:spLocks noChangeArrowheads="1"/>
          </p:cNvSpPr>
          <p:nvPr/>
        </p:nvSpPr>
        <p:spPr bwMode="auto">
          <a:xfrm>
            <a:off x="609600" y="1233488"/>
            <a:ext cx="8153400" cy="274637"/>
          </a:xfrm>
          <a:prstGeom prst="rect">
            <a:avLst/>
          </a:prstGeom>
          <a:noFill/>
          <a:ln w="9525">
            <a:noFill/>
            <a:miter lim="800000"/>
            <a:headEnd/>
            <a:tailEnd/>
          </a:ln>
        </p:spPr>
        <p:txBody>
          <a:bodyPr>
            <a:spAutoFit/>
          </a:bodyPr>
          <a:lstStyle/>
          <a:p>
            <a:pPr>
              <a:spcBef>
                <a:spcPct val="50000"/>
              </a:spcBef>
            </a:pPr>
            <a:endParaRPr lang="en-US" dirty="0"/>
          </a:p>
        </p:txBody>
      </p:sp>
      <p:sp>
        <p:nvSpPr>
          <p:cNvPr id="32773" name="Text Box 100"/>
          <p:cNvSpPr txBox="1">
            <a:spLocks noChangeArrowheads="1"/>
          </p:cNvSpPr>
          <p:nvPr/>
        </p:nvSpPr>
        <p:spPr bwMode="auto">
          <a:xfrm>
            <a:off x="228600" y="1066800"/>
            <a:ext cx="8724900" cy="1015663"/>
          </a:xfrm>
          <a:prstGeom prst="rect">
            <a:avLst/>
          </a:prstGeom>
          <a:noFill/>
          <a:ln w="9525">
            <a:noFill/>
            <a:miter lim="800000"/>
            <a:headEnd/>
            <a:tailEnd/>
          </a:ln>
        </p:spPr>
        <p:txBody>
          <a:bodyPr wrap="square">
            <a:spAutoFit/>
          </a:bodyPr>
          <a:lstStyle/>
          <a:p>
            <a:pPr marL="342900" indent="-342900">
              <a:spcBef>
                <a:spcPct val="50000"/>
              </a:spcBef>
            </a:pPr>
            <a:r>
              <a:rPr lang="en-CA" sz="2000" b="1" dirty="0">
                <a:solidFill>
                  <a:schemeClr val="tx2"/>
                </a:solidFill>
                <a:latin typeface="Arial" charset="0"/>
              </a:rPr>
              <a:t>     </a:t>
            </a:r>
            <a:r>
              <a:rPr lang="en-CA" sz="2000" b="1" dirty="0">
                <a:solidFill>
                  <a:srgbClr val="FFFFFF"/>
                </a:solidFill>
                <a:latin typeface="Arial" charset="0"/>
              </a:rPr>
              <a:t>The existing </a:t>
            </a:r>
            <a:r>
              <a:rPr lang="en-CA" sz="2000" b="1" dirty="0" smtClean="0">
                <a:solidFill>
                  <a:srgbClr val="FFFFFF"/>
                </a:solidFill>
                <a:latin typeface="Arial" charset="0"/>
              </a:rPr>
              <a:t>Visual Resource Management Program </a:t>
            </a:r>
            <a:r>
              <a:rPr lang="en-CA" sz="2000" b="1" dirty="0">
                <a:solidFill>
                  <a:srgbClr val="FFFFFF"/>
                </a:solidFill>
                <a:latin typeface="Arial" charset="0"/>
              </a:rPr>
              <a:t>was developed to address alterations on the mid-ground &amp; background landscapes</a:t>
            </a:r>
            <a:r>
              <a:rPr lang="en-CA" sz="2000" b="1" dirty="0">
                <a:solidFill>
                  <a:schemeClr val="tx2"/>
                </a:solidFill>
                <a:latin typeface="Arial" charset="0"/>
              </a:rPr>
              <a:t>.</a:t>
            </a:r>
          </a:p>
        </p:txBody>
      </p:sp>
      <p:sp>
        <p:nvSpPr>
          <p:cNvPr id="32774" name="Text Box 101"/>
          <p:cNvSpPr txBox="1">
            <a:spLocks noChangeArrowheads="1"/>
          </p:cNvSpPr>
          <p:nvPr/>
        </p:nvSpPr>
        <p:spPr bwMode="auto">
          <a:xfrm>
            <a:off x="4038600" y="5562600"/>
            <a:ext cx="3505200" cy="830997"/>
          </a:xfrm>
          <a:prstGeom prst="rect">
            <a:avLst/>
          </a:prstGeom>
          <a:noFill/>
          <a:ln w="9525">
            <a:noFill/>
            <a:miter lim="800000"/>
            <a:headEnd/>
            <a:tailEnd/>
          </a:ln>
        </p:spPr>
        <p:txBody>
          <a:bodyPr>
            <a:spAutoFit/>
          </a:bodyPr>
          <a:lstStyle/>
          <a:p>
            <a:pPr>
              <a:spcBef>
                <a:spcPct val="50000"/>
              </a:spcBef>
            </a:pPr>
            <a:r>
              <a:rPr lang="en-CA" sz="1600" b="1" i="1" dirty="0">
                <a:latin typeface="Arial" charset="0"/>
              </a:rPr>
              <a:t>We are only now conducting the research necessary to manage the foreground </a:t>
            </a:r>
            <a:r>
              <a:rPr lang="en-CA" sz="1600" b="1" i="1" dirty="0" smtClean="0">
                <a:latin typeface="Arial" charset="0"/>
              </a:rPr>
              <a:t>views.</a:t>
            </a:r>
            <a:endParaRPr lang="en-CA" sz="1600" b="1" i="1" dirty="0">
              <a:latin typeface="Arial" charset="0"/>
            </a:endParaRPr>
          </a:p>
        </p:txBody>
      </p:sp>
      <p:sp>
        <p:nvSpPr>
          <p:cNvPr id="32775" name="Text Box 102"/>
          <p:cNvSpPr txBox="1">
            <a:spLocks noChangeArrowheads="1"/>
          </p:cNvSpPr>
          <p:nvPr/>
        </p:nvSpPr>
        <p:spPr bwMode="auto">
          <a:xfrm>
            <a:off x="609600" y="5486400"/>
            <a:ext cx="3200400" cy="228600"/>
          </a:xfrm>
          <a:prstGeom prst="rect">
            <a:avLst/>
          </a:prstGeom>
          <a:noFill/>
          <a:ln w="9525">
            <a:noFill/>
            <a:miter lim="800000"/>
            <a:headEnd/>
            <a:tailEnd/>
          </a:ln>
        </p:spPr>
        <p:txBody>
          <a:bodyPr>
            <a:spAutoFit/>
          </a:bodyPr>
          <a:lstStyle/>
          <a:p>
            <a:pPr algn="ctr">
              <a:spcBef>
                <a:spcPct val="50000"/>
              </a:spcBef>
            </a:pPr>
            <a:r>
              <a:rPr lang="en-CA" sz="1400" b="1" dirty="0">
                <a:solidFill>
                  <a:srgbClr val="FFFFFF"/>
                </a:solidFill>
                <a:latin typeface="Arial" charset="0"/>
              </a:rPr>
              <a:t>0-1 Km from viewer</a:t>
            </a:r>
          </a:p>
        </p:txBody>
      </p:sp>
      <p:sp>
        <p:nvSpPr>
          <p:cNvPr id="32776" name="Text Box 103"/>
          <p:cNvSpPr txBox="1">
            <a:spLocks noChangeArrowheads="1"/>
          </p:cNvSpPr>
          <p:nvPr/>
        </p:nvSpPr>
        <p:spPr bwMode="auto">
          <a:xfrm>
            <a:off x="1066800" y="3657600"/>
            <a:ext cx="3200400" cy="206375"/>
          </a:xfrm>
          <a:prstGeom prst="rect">
            <a:avLst/>
          </a:prstGeom>
          <a:noFill/>
          <a:ln w="9525">
            <a:noFill/>
            <a:miter lim="800000"/>
            <a:headEnd/>
            <a:tailEnd/>
          </a:ln>
        </p:spPr>
        <p:txBody>
          <a:bodyPr>
            <a:spAutoFit/>
          </a:bodyPr>
          <a:lstStyle/>
          <a:p>
            <a:pPr algn="ctr">
              <a:spcBef>
                <a:spcPct val="50000"/>
              </a:spcBef>
            </a:pPr>
            <a:r>
              <a:rPr lang="en-CA" sz="1200" b="1" dirty="0">
                <a:solidFill>
                  <a:srgbClr val="EEE91B"/>
                </a:solidFill>
                <a:latin typeface="Arial" charset="0"/>
              </a:rPr>
              <a:t>1- 8 Km from viewer</a:t>
            </a:r>
          </a:p>
        </p:txBody>
      </p:sp>
      <p:sp>
        <p:nvSpPr>
          <p:cNvPr id="32777" name="Text Box 104"/>
          <p:cNvSpPr txBox="1">
            <a:spLocks noChangeArrowheads="1"/>
          </p:cNvSpPr>
          <p:nvPr/>
        </p:nvSpPr>
        <p:spPr bwMode="auto">
          <a:xfrm>
            <a:off x="1905000" y="2514600"/>
            <a:ext cx="1828800" cy="206375"/>
          </a:xfrm>
          <a:prstGeom prst="rect">
            <a:avLst/>
          </a:prstGeom>
          <a:noFill/>
          <a:ln w="9525">
            <a:noFill/>
            <a:miter lim="800000"/>
            <a:headEnd/>
            <a:tailEnd/>
          </a:ln>
        </p:spPr>
        <p:txBody>
          <a:bodyPr>
            <a:spAutoFit/>
          </a:bodyPr>
          <a:lstStyle/>
          <a:p>
            <a:pPr algn="ctr">
              <a:spcBef>
                <a:spcPct val="50000"/>
              </a:spcBef>
            </a:pPr>
            <a:r>
              <a:rPr lang="en-CA" sz="1200" b="1" dirty="0">
                <a:solidFill>
                  <a:schemeClr val="folHlink"/>
                </a:solidFill>
                <a:latin typeface="Arial" charset="0"/>
              </a:rPr>
              <a:t>More than 8 Km </a:t>
            </a:r>
          </a:p>
        </p:txBody>
      </p:sp>
      <p:sp>
        <p:nvSpPr>
          <p:cNvPr id="32780" name="Line 154"/>
          <p:cNvSpPr>
            <a:spLocks noChangeShapeType="1"/>
          </p:cNvSpPr>
          <p:nvPr/>
        </p:nvSpPr>
        <p:spPr bwMode="auto">
          <a:xfrm>
            <a:off x="228600" y="990600"/>
            <a:ext cx="8686800" cy="0"/>
          </a:xfrm>
          <a:prstGeom prst="line">
            <a:avLst/>
          </a:prstGeom>
          <a:noFill/>
          <a:ln w="25400">
            <a:solidFill>
              <a:srgbClr val="EBC047"/>
            </a:solidFill>
            <a:round/>
            <a:headEnd/>
            <a:tailEnd/>
          </a:ln>
        </p:spPr>
        <p:txBody>
          <a:bodyPr/>
          <a:lstStyle/>
          <a:p>
            <a:endParaRPr lang="en-CA" dirty="0"/>
          </a:p>
        </p:txBody>
      </p:sp>
      <p:pic>
        <p:nvPicPr>
          <p:cNvPr id="93" name="Picture 5" descr="BCID_BPOE_V_RGB_rev"/>
          <p:cNvPicPr>
            <a:picLocks noChangeAspect="1" noChangeArrowheads="1"/>
          </p:cNvPicPr>
          <p:nvPr/>
        </p:nvPicPr>
        <p:blipFill>
          <a:blip r:embed="rId4"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95"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latin typeface="Arial" charset="0"/>
              </a:rPr>
              <a:t>30</a:t>
            </a:r>
            <a:endParaRPr lang="en-GB" sz="1400" dirty="0">
              <a:latin typeface="Monotype Sorts" pitchFamily="2" charset="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2"/>
          <p:cNvGrpSpPr>
            <a:grpSpLocks/>
          </p:cNvGrpSpPr>
          <p:nvPr/>
        </p:nvGrpSpPr>
        <p:grpSpPr bwMode="auto">
          <a:xfrm>
            <a:off x="8229600" y="5867400"/>
            <a:ext cx="660400" cy="820738"/>
            <a:chOff x="4920" y="3612"/>
            <a:chExt cx="529" cy="661"/>
          </a:xfrm>
        </p:grpSpPr>
        <p:sp>
          <p:nvSpPr>
            <p:cNvPr id="33805" name="Freeform 3"/>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w="12700" cap="rnd">
              <a:noFill/>
              <a:round/>
              <a:headEnd/>
              <a:tailEnd/>
            </a:ln>
          </p:spPr>
          <p:txBody>
            <a:bodyPr/>
            <a:lstStyle/>
            <a:p>
              <a:endParaRPr lang="en-CA" dirty="0"/>
            </a:p>
          </p:txBody>
        </p:sp>
        <p:sp>
          <p:nvSpPr>
            <p:cNvPr id="33806" name="Freeform 4"/>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w="12700" cap="rnd">
              <a:noFill/>
              <a:round/>
              <a:headEnd/>
              <a:tailEnd/>
            </a:ln>
          </p:spPr>
          <p:txBody>
            <a:bodyPr/>
            <a:lstStyle/>
            <a:p>
              <a:endParaRPr lang="en-CA" dirty="0"/>
            </a:p>
          </p:txBody>
        </p:sp>
        <p:sp>
          <p:nvSpPr>
            <p:cNvPr id="33807" name="Freeform 5"/>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w="12700" cap="rnd">
              <a:noFill/>
              <a:round/>
              <a:headEnd/>
              <a:tailEnd/>
            </a:ln>
          </p:spPr>
          <p:txBody>
            <a:bodyPr/>
            <a:lstStyle/>
            <a:p>
              <a:endParaRPr lang="en-CA" dirty="0"/>
            </a:p>
          </p:txBody>
        </p:sp>
        <p:sp>
          <p:nvSpPr>
            <p:cNvPr id="33808" name="Freeform 6"/>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w="12700" cap="rnd">
              <a:noFill/>
              <a:round/>
              <a:headEnd/>
              <a:tailEnd/>
            </a:ln>
          </p:spPr>
          <p:txBody>
            <a:bodyPr/>
            <a:lstStyle/>
            <a:p>
              <a:endParaRPr lang="en-CA" dirty="0"/>
            </a:p>
          </p:txBody>
        </p:sp>
        <p:sp>
          <p:nvSpPr>
            <p:cNvPr id="33809" name="Freeform 7"/>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w="12700" cap="rnd">
              <a:noFill/>
              <a:round/>
              <a:headEnd/>
              <a:tailEnd/>
            </a:ln>
          </p:spPr>
          <p:txBody>
            <a:bodyPr/>
            <a:lstStyle/>
            <a:p>
              <a:endParaRPr lang="en-CA" dirty="0"/>
            </a:p>
          </p:txBody>
        </p:sp>
        <p:sp>
          <p:nvSpPr>
            <p:cNvPr id="33810" name="Freeform 8"/>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w="12700" cap="rnd">
              <a:noFill/>
              <a:round/>
              <a:headEnd/>
              <a:tailEnd/>
            </a:ln>
          </p:spPr>
          <p:txBody>
            <a:bodyPr/>
            <a:lstStyle/>
            <a:p>
              <a:endParaRPr lang="en-CA" dirty="0"/>
            </a:p>
          </p:txBody>
        </p:sp>
        <p:sp>
          <p:nvSpPr>
            <p:cNvPr id="33811" name="Freeform 9"/>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w="12700" cap="rnd">
              <a:noFill/>
              <a:round/>
              <a:headEnd/>
              <a:tailEnd/>
            </a:ln>
          </p:spPr>
          <p:txBody>
            <a:bodyPr/>
            <a:lstStyle/>
            <a:p>
              <a:endParaRPr lang="en-CA" dirty="0"/>
            </a:p>
          </p:txBody>
        </p:sp>
        <p:sp>
          <p:nvSpPr>
            <p:cNvPr id="33812" name="Freeform 10"/>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w="12700" cap="rnd">
              <a:noFill/>
              <a:round/>
              <a:headEnd/>
              <a:tailEnd/>
            </a:ln>
          </p:spPr>
          <p:txBody>
            <a:bodyPr/>
            <a:lstStyle/>
            <a:p>
              <a:endParaRPr lang="en-CA" dirty="0"/>
            </a:p>
          </p:txBody>
        </p:sp>
        <p:sp>
          <p:nvSpPr>
            <p:cNvPr id="33813" name="Freeform 11"/>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w="12700" cap="rnd">
              <a:noFill/>
              <a:round/>
              <a:headEnd/>
              <a:tailEnd/>
            </a:ln>
          </p:spPr>
          <p:txBody>
            <a:bodyPr/>
            <a:lstStyle/>
            <a:p>
              <a:endParaRPr lang="en-CA" dirty="0"/>
            </a:p>
          </p:txBody>
        </p:sp>
        <p:sp>
          <p:nvSpPr>
            <p:cNvPr id="33814" name="Freeform 12"/>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w="12700" cap="rnd">
              <a:noFill/>
              <a:round/>
              <a:headEnd/>
              <a:tailEnd/>
            </a:ln>
          </p:spPr>
          <p:txBody>
            <a:bodyPr/>
            <a:lstStyle/>
            <a:p>
              <a:endParaRPr lang="en-CA" dirty="0"/>
            </a:p>
          </p:txBody>
        </p:sp>
        <p:sp>
          <p:nvSpPr>
            <p:cNvPr id="33815" name="Freeform 13"/>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w="12700" cap="rnd">
              <a:noFill/>
              <a:round/>
              <a:headEnd/>
              <a:tailEnd/>
            </a:ln>
          </p:spPr>
          <p:txBody>
            <a:bodyPr/>
            <a:lstStyle/>
            <a:p>
              <a:endParaRPr lang="en-CA" dirty="0"/>
            </a:p>
          </p:txBody>
        </p:sp>
        <p:sp>
          <p:nvSpPr>
            <p:cNvPr id="33816" name="Freeform 14"/>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w="12700" cap="rnd">
              <a:noFill/>
              <a:round/>
              <a:headEnd/>
              <a:tailEnd/>
            </a:ln>
          </p:spPr>
          <p:txBody>
            <a:bodyPr/>
            <a:lstStyle/>
            <a:p>
              <a:endParaRPr lang="en-CA" dirty="0"/>
            </a:p>
          </p:txBody>
        </p:sp>
        <p:sp>
          <p:nvSpPr>
            <p:cNvPr id="33817" name="Freeform 15"/>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w="12700" cap="rnd">
              <a:noFill/>
              <a:round/>
              <a:headEnd/>
              <a:tailEnd/>
            </a:ln>
          </p:spPr>
          <p:txBody>
            <a:bodyPr/>
            <a:lstStyle/>
            <a:p>
              <a:endParaRPr lang="en-CA" dirty="0"/>
            </a:p>
          </p:txBody>
        </p:sp>
        <p:sp>
          <p:nvSpPr>
            <p:cNvPr id="33818" name="Freeform 16"/>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a:solidFill>
                <a:srgbClr val="80FFFF"/>
              </a:solidFill>
              <a:round/>
              <a:headEnd/>
              <a:tailEnd/>
            </a:ln>
          </p:spPr>
          <p:txBody>
            <a:bodyPr/>
            <a:lstStyle/>
            <a:p>
              <a:endParaRPr lang="en-CA" dirty="0"/>
            </a:p>
          </p:txBody>
        </p:sp>
        <p:sp>
          <p:nvSpPr>
            <p:cNvPr id="33819" name="Freeform 17"/>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w="12700" cap="rnd">
              <a:noFill/>
              <a:round/>
              <a:headEnd/>
              <a:tailEnd/>
            </a:ln>
          </p:spPr>
          <p:txBody>
            <a:bodyPr/>
            <a:lstStyle/>
            <a:p>
              <a:endParaRPr lang="en-CA" dirty="0"/>
            </a:p>
          </p:txBody>
        </p:sp>
        <p:sp>
          <p:nvSpPr>
            <p:cNvPr id="33820" name="Freeform 18"/>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w="12700" cap="rnd">
              <a:noFill/>
              <a:round/>
              <a:headEnd/>
              <a:tailEnd/>
            </a:ln>
          </p:spPr>
          <p:txBody>
            <a:bodyPr/>
            <a:lstStyle/>
            <a:p>
              <a:endParaRPr lang="en-CA" dirty="0"/>
            </a:p>
          </p:txBody>
        </p:sp>
        <p:sp>
          <p:nvSpPr>
            <p:cNvPr id="33821" name="Freeform 19"/>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w="12700" cap="rnd">
              <a:noFill/>
              <a:round/>
              <a:headEnd/>
              <a:tailEnd/>
            </a:ln>
          </p:spPr>
          <p:txBody>
            <a:bodyPr/>
            <a:lstStyle/>
            <a:p>
              <a:endParaRPr lang="en-CA" dirty="0"/>
            </a:p>
          </p:txBody>
        </p:sp>
        <p:sp>
          <p:nvSpPr>
            <p:cNvPr id="33822" name="Freeform 20"/>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w="12700" cap="rnd">
              <a:noFill/>
              <a:round/>
              <a:headEnd/>
              <a:tailEnd/>
            </a:ln>
          </p:spPr>
          <p:txBody>
            <a:bodyPr/>
            <a:lstStyle/>
            <a:p>
              <a:endParaRPr lang="en-CA" dirty="0"/>
            </a:p>
          </p:txBody>
        </p:sp>
        <p:sp>
          <p:nvSpPr>
            <p:cNvPr id="33823" name="Freeform 21"/>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w="12700" cap="rnd">
              <a:noFill/>
              <a:round/>
              <a:headEnd/>
              <a:tailEnd/>
            </a:ln>
          </p:spPr>
          <p:txBody>
            <a:bodyPr/>
            <a:lstStyle/>
            <a:p>
              <a:endParaRPr lang="en-CA" dirty="0"/>
            </a:p>
          </p:txBody>
        </p:sp>
        <p:sp>
          <p:nvSpPr>
            <p:cNvPr id="33824" name="Freeform 22"/>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w="12700" cap="rnd">
              <a:noFill/>
              <a:round/>
              <a:headEnd/>
              <a:tailEnd/>
            </a:ln>
          </p:spPr>
          <p:txBody>
            <a:bodyPr/>
            <a:lstStyle/>
            <a:p>
              <a:endParaRPr lang="en-CA" dirty="0"/>
            </a:p>
          </p:txBody>
        </p:sp>
        <p:sp>
          <p:nvSpPr>
            <p:cNvPr id="33825" name="Freeform 23"/>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w="12700" cap="rnd">
              <a:noFill/>
              <a:round/>
              <a:headEnd/>
              <a:tailEnd/>
            </a:ln>
          </p:spPr>
          <p:txBody>
            <a:bodyPr/>
            <a:lstStyle/>
            <a:p>
              <a:endParaRPr lang="en-CA" dirty="0"/>
            </a:p>
          </p:txBody>
        </p:sp>
        <p:sp>
          <p:nvSpPr>
            <p:cNvPr id="33826" name="Freeform 24"/>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w="12700" cap="rnd">
              <a:noFill/>
              <a:round/>
              <a:headEnd/>
              <a:tailEnd/>
            </a:ln>
          </p:spPr>
          <p:txBody>
            <a:bodyPr/>
            <a:lstStyle/>
            <a:p>
              <a:endParaRPr lang="en-CA" dirty="0"/>
            </a:p>
          </p:txBody>
        </p:sp>
        <p:sp>
          <p:nvSpPr>
            <p:cNvPr id="33827" name="Freeform 25"/>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w="12700" cap="rnd">
              <a:noFill/>
              <a:round/>
              <a:headEnd/>
              <a:tailEnd/>
            </a:ln>
          </p:spPr>
          <p:txBody>
            <a:bodyPr/>
            <a:lstStyle/>
            <a:p>
              <a:endParaRPr lang="en-CA" dirty="0"/>
            </a:p>
          </p:txBody>
        </p:sp>
        <p:sp>
          <p:nvSpPr>
            <p:cNvPr id="33828" name="Freeform 26"/>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w="12700" cap="rnd">
              <a:noFill/>
              <a:round/>
              <a:headEnd/>
              <a:tailEnd/>
            </a:ln>
          </p:spPr>
          <p:txBody>
            <a:bodyPr/>
            <a:lstStyle/>
            <a:p>
              <a:endParaRPr lang="en-CA" dirty="0"/>
            </a:p>
          </p:txBody>
        </p:sp>
        <p:sp>
          <p:nvSpPr>
            <p:cNvPr id="33829" name="Freeform 27"/>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w="12700" cap="rnd">
              <a:noFill/>
              <a:round/>
              <a:headEnd/>
              <a:tailEnd/>
            </a:ln>
          </p:spPr>
          <p:txBody>
            <a:bodyPr/>
            <a:lstStyle/>
            <a:p>
              <a:endParaRPr lang="en-CA" dirty="0"/>
            </a:p>
          </p:txBody>
        </p:sp>
        <p:sp>
          <p:nvSpPr>
            <p:cNvPr id="33830" name="Freeform 28"/>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w="12700" cap="rnd">
              <a:noFill/>
              <a:round/>
              <a:headEnd/>
              <a:tailEnd/>
            </a:ln>
          </p:spPr>
          <p:txBody>
            <a:bodyPr/>
            <a:lstStyle/>
            <a:p>
              <a:endParaRPr lang="en-CA" dirty="0"/>
            </a:p>
          </p:txBody>
        </p:sp>
        <p:sp>
          <p:nvSpPr>
            <p:cNvPr id="33831" name="Freeform 29"/>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w="12700" cap="rnd">
              <a:noFill/>
              <a:round/>
              <a:headEnd/>
              <a:tailEnd/>
            </a:ln>
          </p:spPr>
          <p:txBody>
            <a:bodyPr/>
            <a:lstStyle/>
            <a:p>
              <a:endParaRPr lang="en-CA" dirty="0"/>
            </a:p>
          </p:txBody>
        </p:sp>
        <p:sp>
          <p:nvSpPr>
            <p:cNvPr id="33832" name="Freeform 30"/>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w="12700" cap="rnd">
              <a:noFill/>
              <a:round/>
              <a:headEnd/>
              <a:tailEnd/>
            </a:ln>
          </p:spPr>
          <p:txBody>
            <a:bodyPr/>
            <a:lstStyle/>
            <a:p>
              <a:endParaRPr lang="en-CA" dirty="0"/>
            </a:p>
          </p:txBody>
        </p:sp>
        <p:sp>
          <p:nvSpPr>
            <p:cNvPr id="33833" name="Freeform 31"/>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w="12700" cap="rnd">
              <a:noFill/>
              <a:round/>
              <a:headEnd/>
              <a:tailEnd/>
            </a:ln>
          </p:spPr>
          <p:txBody>
            <a:bodyPr/>
            <a:lstStyle/>
            <a:p>
              <a:endParaRPr lang="en-CA" dirty="0"/>
            </a:p>
          </p:txBody>
        </p:sp>
        <p:sp>
          <p:nvSpPr>
            <p:cNvPr id="33834" name="Freeform 32"/>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w="12700" cap="rnd">
              <a:noFill/>
              <a:round/>
              <a:headEnd/>
              <a:tailEnd/>
            </a:ln>
          </p:spPr>
          <p:txBody>
            <a:bodyPr/>
            <a:lstStyle/>
            <a:p>
              <a:endParaRPr lang="en-CA" dirty="0"/>
            </a:p>
          </p:txBody>
        </p:sp>
        <p:sp>
          <p:nvSpPr>
            <p:cNvPr id="33835" name="Freeform 33"/>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w="12700" cap="rnd">
              <a:noFill/>
              <a:round/>
              <a:headEnd/>
              <a:tailEnd/>
            </a:ln>
          </p:spPr>
          <p:txBody>
            <a:bodyPr/>
            <a:lstStyle/>
            <a:p>
              <a:endParaRPr lang="en-CA" dirty="0"/>
            </a:p>
          </p:txBody>
        </p:sp>
        <p:sp>
          <p:nvSpPr>
            <p:cNvPr id="33836" name="Freeform 34"/>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w="12700" cap="rnd">
              <a:noFill/>
              <a:round/>
              <a:headEnd/>
              <a:tailEnd/>
            </a:ln>
          </p:spPr>
          <p:txBody>
            <a:bodyPr/>
            <a:lstStyle/>
            <a:p>
              <a:endParaRPr lang="en-CA" dirty="0"/>
            </a:p>
          </p:txBody>
        </p:sp>
        <p:sp>
          <p:nvSpPr>
            <p:cNvPr id="33837" name="Freeform 35"/>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w="12700" cap="rnd">
              <a:noFill/>
              <a:round/>
              <a:headEnd/>
              <a:tailEnd/>
            </a:ln>
          </p:spPr>
          <p:txBody>
            <a:bodyPr/>
            <a:lstStyle/>
            <a:p>
              <a:endParaRPr lang="en-CA" dirty="0"/>
            </a:p>
          </p:txBody>
        </p:sp>
        <p:sp>
          <p:nvSpPr>
            <p:cNvPr id="33838" name="Freeform 36"/>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w="12700" cap="rnd">
              <a:noFill/>
              <a:round/>
              <a:headEnd/>
              <a:tailEnd/>
            </a:ln>
          </p:spPr>
          <p:txBody>
            <a:bodyPr/>
            <a:lstStyle/>
            <a:p>
              <a:endParaRPr lang="en-CA" dirty="0"/>
            </a:p>
          </p:txBody>
        </p:sp>
        <p:sp>
          <p:nvSpPr>
            <p:cNvPr id="33839" name="Freeform 37"/>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w="12700" cap="rnd">
              <a:noFill/>
              <a:round/>
              <a:headEnd/>
              <a:tailEnd/>
            </a:ln>
          </p:spPr>
          <p:txBody>
            <a:bodyPr/>
            <a:lstStyle/>
            <a:p>
              <a:endParaRPr lang="en-CA" dirty="0"/>
            </a:p>
          </p:txBody>
        </p:sp>
        <p:sp>
          <p:nvSpPr>
            <p:cNvPr id="33840" name="Freeform 38"/>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w="12700" cap="rnd">
              <a:noFill/>
              <a:round/>
              <a:headEnd/>
              <a:tailEnd/>
            </a:ln>
          </p:spPr>
          <p:txBody>
            <a:bodyPr/>
            <a:lstStyle/>
            <a:p>
              <a:endParaRPr lang="en-CA" dirty="0"/>
            </a:p>
          </p:txBody>
        </p:sp>
        <p:sp>
          <p:nvSpPr>
            <p:cNvPr id="33841" name="Freeform 39"/>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w="12700" cap="rnd">
              <a:noFill/>
              <a:round/>
              <a:headEnd/>
              <a:tailEnd/>
            </a:ln>
          </p:spPr>
          <p:txBody>
            <a:bodyPr/>
            <a:lstStyle/>
            <a:p>
              <a:endParaRPr lang="en-CA" dirty="0"/>
            </a:p>
          </p:txBody>
        </p:sp>
        <p:sp>
          <p:nvSpPr>
            <p:cNvPr id="33842" name="Freeform 40"/>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w="12700" cap="rnd">
              <a:noFill/>
              <a:round/>
              <a:headEnd/>
              <a:tailEnd/>
            </a:ln>
          </p:spPr>
          <p:txBody>
            <a:bodyPr/>
            <a:lstStyle/>
            <a:p>
              <a:endParaRPr lang="en-CA" dirty="0"/>
            </a:p>
          </p:txBody>
        </p:sp>
        <p:sp>
          <p:nvSpPr>
            <p:cNvPr id="33843" name="Freeform 41"/>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w="12700" cap="rnd">
              <a:noFill/>
              <a:round/>
              <a:headEnd/>
              <a:tailEnd/>
            </a:ln>
          </p:spPr>
          <p:txBody>
            <a:bodyPr/>
            <a:lstStyle/>
            <a:p>
              <a:endParaRPr lang="en-CA" dirty="0"/>
            </a:p>
          </p:txBody>
        </p:sp>
        <p:sp>
          <p:nvSpPr>
            <p:cNvPr id="33844" name="Freeform 42"/>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w="12700" cap="rnd">
              <a:noFill/>
              <a:round/>
              <a:headEnd/>
              <a:tailEnd/>
            </a:ln>
          </p:spPr>
          <p:txBody>
            <a:bodyPr/>
            <a:lstStyle/>
            <a:p>
              <a:endParaRPr lang="en-CA" dirty="0"/>
            </a:p>
          </p:txBody>
        </p:sp>
        <p:sp>
          <p:nvSpPr>
            <p:cNvPr id="33845" name="Freeform 43"/>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w="12700" cap="rnd">
              <a:noFill/>
              <a:round/>
              <a:headEnd/>
              <a:tailEnd/>
            </a:ln>
          </p:spPr>
          <p:txBody>
            <a:bodyPr/>
            <a:lstStyle/>
            <a:p>
              <a:endParaRPr lang="en-CA" dirty="0"/>
            </a:p>
          </p:txBody>
        </p:sp>
        <p:sp>
          <p:nvSpPr>
            <p:cNvPr id="33846" name="Freeform 44"/>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w="12700" cap="rnd">
              <a:noFill/>
              <a:round/>
              <a:headEnd/>
              <a:tailEnd/>
            </a:ln>
          </p:spPr>
          <p:txBody>
            <a:bodyPr/>
            <a:lstStyle/>
            <a:p>
              <a:endParaRPr lang="en-CA" dirty="0"/>
            </a:p>
          </p:txBody>
        </p:sp>
        <p:sp>
          <p:nvSpPr>
            <p:cNvPr id="33847" name="Freeform 45"/>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w="12700" cap="rnd">
              <a:noFill/>
              <a:round/>
              <a:headEnd/>
              <a:tailEnd/>
            </a:ln>
          </p:spPr>
          <p:txBody>
            <a:bodyPr/>
            <a:lstStyle/>
            <a:p>
              <a:endParaRPr lang="en-CA" dirty="0"/>
            </a:p>
          </p:txBody>
        </p:sp>
        <p:sp>
          <p:nvSpPr>
            <p:cNvPr id="33848" name="Freeform 46"/>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w="12700" cap="rnd">
              <a:noFill/>
              <a:round/>
              <a:headEnd/>
              <a:tailEnd/>
            </a:ln>
          </p:spPr>
          <p:txBody>
            <a:bodyPr/>
            <a:lstStyle/>
            <a:p>
              <a:endParaRPr lang="en-CA" dirty="0"/>
            </a:p>
          </p:txBody>
        </p:sp>
        <p:sp>
          <p:nvSpPr>
            <p:cNvPr id="33849" name="Freeform 47"/>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w="12700" cap="rnd">
              <a:noFill/>
              <a:round/>
              <a:headEnd/>
              <a:tailEnd/>
            </a:ln>
          </p:spPr>
          <p:txBody>
            <a:bodyPr/>
            <a:lstStyle/>
            <a:p>
              <a:endParaRPr lang="en-CA" dirty="0"/>
            </a:p>
          </p:txBody>
        </p:sp>
        <p:sp>
          <p:nvSpPr>
            <p:cNvPr id="33850" name="Freeform 48"/>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w="12700" cap="rnd">
              <a:noFill/>
              <a:round/>
              <a:headEnd/>
              <a:tailEnd/>
            </a:ln>
          </p:spPr>
          <p:txBody>
            <a:bodyPr/>
            <a:lstStyle/>
            <a:p>
              <a:endParaRPr lang="en-CA" dirty="0"/>
            </a:p>
          </p:txBody>
        </p:sp>
        <p:sp>
          <p:nvSpPr>
            <p:cNvPr id="33851" name="Freeform 49"/>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w="12700" cap="rnd">
              <a:noFill/>
              <a:round/>
              <a:headEnd/>
              <a:tailEnd/>
            </a:ln>
          </p:spPr>
          <p:txBody>
            <a:bodyPr/>
            <a:lstStyle/>
            <a:p>
              <a:endParaRPr lang="en-CA" dirty="0"/>
            </a:p>
          </p:txBody>
        </p:sp>
        <p:sp>
          <p:nvSpPr>
            <p:cNvPr id="33852" name="Freeform 50"/>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w="12700" cap="rnd">
              <a:noFill/>
              <a:round/>
              <a:headEnd/>
              <a:tailEnd/>
            </a:ln>
          </p:spPr>
          <p:txBody>
            <a:bodyPr/>
            <a:lstStyle/>
            <a:p>
              <a:endParaRPr lang="en-CA" dirty="0"/>
            </a:p>
          </p:txBody>
        </p:sp>
        <p:sp>
          <p:nvSpPr>
            <p:cNvPr id="33853" name="Freeform 51"/>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w="12700" cap="rnd">
              <a:noFill/>
              <a:round/>
              <a:headEnd/>
              <a:tailEnd/>
            </a:ln>
          </p:spPr>
          <p:txBody>
            <a:bodyPr/>
            <a:lstStyle/>
            <a:p>
              <a:endParaRPr lang="en-CA" dirty="0"/>
            </a:p>
          </p:txBody>
        </p:sp>
        <p:sp>
          <p:nvSpPr>
            <p:cNvPr id="33854" name="Freeform 52"/>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w="12700" cap="rnd">
              <a:noFill/>
              <a:round/>
              <a:headEnd/>
              <a:tailEnd/>
            </a:ln>
          </p:spPr>
          <p:txBody>
            <a:bodyPr/>
            <a:lstStyle/>
            <a:p>
              <a:endParaRPr lang="en-CA" dirty="0"/>
            </a:p>
          </p:txBody>
        </p:sp>
        <p:sp>
          <p:nvSpPr>
            <p:cNvPr id="33855" name="Freeform 53"/>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w="12700" cap="rnd">
              <a:noFill/>
              <a:round/>
              <a:headEnd/>
              <a:tailEnd/>
            </a:ln>
          </p:spPr>
          <p:txBody>
            <a:bodyPr/>
            <a:lstStyle/>
            <a:p>
              <a:endParaRPr lang="en-CA" dirty="0"/>
            </a:p>
          </p:txBody>
        </p:sp>
        <p:sp>
          <p:nvSpPr>
            <p:cNvPr id="33856" name="Freeform 54"/>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w="12700" cap="rnd">
              <a:noFill/>
              <a:round/>
              <a:headEnd/>
              <a:tailEnd/>
            </a:ln>
          </p:spPr>
          <p:txBody>
            <a:bodyPr/>
            <a:lstStyle/>
            <a:p>
              <a:endParaRPr lang="en-CA" dirty="0"/>
            </a:p>
          </p:txBody>
        </p:sp>
        <p:sp>
          <p:nvSpPr>
            <p:cNvPr id="33857" name="Freeform 55"/>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w="12700" cap="rnd">
              <a:noFill/>
              <a:round/>
              <a:headEnd/>
              <a:tailEnd/>
            </a:ln>
          </p:spPr>
          <p:txBody>
            <a:bodyPr/>
            <a:lstStyle/>
            <a:p>
              <a:endParaRPr lang="en-CA" dirty="0"/>
            </a:p>
          </p:txBody>
        </p:sp>
        <p:sp>
          <p:nvSpPr>
            <p:cNvPr id="33858" name="Freeform 56"/>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w="12700" cap="rnd">
              <a:noFill/>
              <a:round/>
              <a:headEnd/>
              <a:tailEnd/>
            </a:ln>
          </p:spPr>
          <p:txBody>
            <a:bodyPr/>
            <a:lstStyle/>
            <a:p>
              <a:endParaRPr lang="en-CA" dirty="0"/>
            </a:p>
          </p:txBody>
        </p:sp>
        <p:sp>
          <p:nvSpPr>
            <p:cNvPr id="33859" name="Freeform 57"/>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w="12700" cap="rnd">
              <a:noFill/>
              <a:round/>
              <a:headEnd/>
              <a:tailEnd/>
            </a:ln>
          </p:spPr>
          <p:txBody>
            <a:bodyPr/>
            <a:lstStyle/>
            <a:p>
              <a:endParaRPr lang="en-CA" dirty="0"/>
            </a:p>
          </p:txBody>
        </p:sp>
        <p:sp>
          <p:nvSpPr>
            <p:cNvPr id="33860" name="Freeform 58"/>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w="12700" cap="rnd">
              <a:noFill/>
              <a:round/>
              <a:headEnd/>
              <a:tailEnd/>
            </a:ln>
          </p:spPr>
          <p:txBody>
            <a:bodyPr/>
            <a:lstStyle/>
            <a:p>
              <a:endParaRPr lang="en-CA" dirty="0"/>
            </a:p>
          </p:txBody>
        </p:sp>
        <p:sp>
          <p:nvSpPr>
            <p:cNvPr id="33861" name="Freeform 59"/>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w="12700" cap="rnd">
              <a:noFill/>
              <a:round/>
              <a:headEnd/>
              <a:tailEnd/>
            </a:ln>
          </p:spPr>
          <p:txBody>
            <a:bodyPr/>
            <a:lstStyle/>
            <a:p>
              <a:endParaRPr lang="en-CA" dirty="0"/>
            </a:p>
          </p:txBody>
        </p:sp>
        <p:sp>
          <p:nvSpPr>
            <p:cNvPr id="33862" name="Freeform 60"/>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w="12700" cap="rnd">
              <a:noFill/>
              <a:round/>
              <a:headEnd/>
              <a:tailEnd/>
            </a:ln>
          </p:spPr>
          <p:txBody>
            <a:bodyPr/>
            <a:lstStyle/>
            <a:p>
              <a:endParaRPr lang="en-CA" dirty="0"/>
            </a:p>
          </p:txBody>
        </p:sp>
        <p:sp>
          <p:nvSpPr>
            <p:cNvPr id="33863" name="Freeform 61"/>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w="12700" cap="rnd">
              <a:noFill/>
              <a:round/>
              <a:headEnd/>
              <a:tailEnd/>
            </a:ln>
          </p:spPr>
          <p:txBody>
            <a:bodyPr/>
            <a:lstStyle/>
            <a:p>
              <a:endParaRPr lang="en-CA" dirty="0"/>
            </a:p>
          </p:txBody>
        </p:sp>
        <p:sp>
          <p:nvSpPr>
            <p:cNvPr id="33864" name="Freeform 62"/>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w="12700" cap="rnd">
              <a:noFill/>
              <a:round/>
              <a:headEnd/>
              <a:tailEnd/>
            </a:ln>
          </p:spPr>
          <p:txBody>
            <a:bodyPr/>
            <a:lstStyle/>
            <a:p>
              <a:endParaRPr lang="en-CA" dirty="0"/>
            </a:p>
          </p:txBody>
        </p:sp>
        <p:sp>
          <p:nvSpPr>
            <p:cNvPr id="33865" name="Freeform 63"/>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w="12700" cap="rnd">
              <a:noFill/>
              <a:round/>
              <a:headEnd/>
              <a:tailEnd/>
            </a:ln>
          </p:spPr>
          <p:txBody>
            <a:bodyPr/>
            <a:lstStyle/>
            <a:p>
              <a:endParaRPr lang="en-CA" dirty="0"/>
            </a:p>
          </p:txBody>
        </p:sp>
        <p:sp>
          <p:nvSpPr>
            <p:cNvPr id="33866" name="Freeform 64"/>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w="12700" cap="rnd">
              <a:noFill/>
              <a:round/>
              <a:headEnd/>
              <a:tailEnd/>
            </a:ln>
          </p:spPr>
          <p:txBody>
            <a:bodyPr/>
            <a:lstStyle/>
            <a:p>
              <a:endParaRPr lang="en-CA" dirty="0"/>
            </a:p>
          </p:txBody>
        </p:sp>
        <p:sp>
          <p:nvSpPr>
            <p:cNvPr id="33867" name="Freeform 65"/>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w="12700" cap="rnd">
              <a:noFill/>
              <a:round/>
              <a:headEnd/>
              <a:tailEnd/>
            </a:ln>
          </p:spPr>
          <p:txBody>
            <a:bodyPr/>
            <a:lstStyle/>
            <a:p>
              <a:endParaRPr lang="en-CA" dirty="0"/>
            </a:p>
          </p:txBody>
        </p:sp>
        <p:sp>
          <p:nvSpPr>
            <p:cNvPr id="33868" name="Freeform 66"/>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w="12700" cap="rnd">
              <a:noFill/>
              <a:round/>
              <a:headEnd/>
              <a:tailEnd/>
            </a:ln>
          </p:spPr>
          <p:txBody>
            <a:bodyPr/>
            <a:lstStyle/>
            <a:p>
              <a:endParaRPr lang="en-CA" dirty="0"/>
            </a:p>
          </p:txBody>
        </p:sp>
        <p:sp>
          <p:nvSpPr>
            <p:cNvPr id="33869" name="Freeform 67"/>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w="12700" cap="rnd">
              <a:noFill/>
              <a:round/>
              <a:headEnd/>
              <a:tailEnd/>
            </a:ln>
          </p:spPr>
          <p:txBody>
            <a:bodyPr/>
            <a:lstStyle/>
            <a:p>
              <a:endParaRPr lang="en-CA" dirty="0"/>
            </a:p>
          </p:txBody>
        </p:sp>
        <p:sp>
          <p:nvSpPr>
            <p:cNvPr id="33870" name="Freeform 68"/>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w="12700" cap="rnd">
              <a:noFill/>
              <a:round/>
              <a:headEnd/>
              <a:tailEnd/>
            </a:ln>
          </p:spPr>
          <p:txBody>
            <a:bodyPr/>
            <a:lstStyle/>
            <a:p>
              <a:endParaRPr lang="en-CA" dirty="0"/>
            </a:p>
          </p:txBody>
        </p:sp>
        <p:sp>
          <p:nvSpPr>
            <p:cNvPr id="33871" name="Freeform 69"/>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w="12700" cap="rnd">
              <a:noFill/>
              <a:round/>
              <a:headEnd/>
              <a:tailEnd/>
            </a:ln>
          </p:spPr>
          <p:txBody>
            <a:bodyPr/>
            <a:lstStyle/>
            <a:p>
              <a:endParaRPr lang="en-CA" dirty="0"/>
            </a:p>
          </p:txBody>
        </p:sp>
        <p:sp>
          <p:nvSpPr>
            <p:cNvPr id="33872" name="Freeform 70"/>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a:solidFill>
                <a:srgbClr val="000000"/>
              </a:solidFill>
              <a:round/>
              <a:headEnd/>
              <a:tailEnd/>
            </a:ln>
          </p:spPr>
          <p:txBody>
            <a:bodyPr/>
            <a:lstStyle/>
            <a:p>
              <a:endParaRPr lang="en-CA" dirty="0"/>
            </a:p>
          </p:txBody>
        </p:sp>
        <p:sp>
          <p:nvSpPr>
            <p:cNvPr id="33873" name="Freeform 71"/>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FFFFFF"/>
              </a:solidFill>
              <a:round/>
              <a:headEnd/>
              <a:tailEnd/>
            </a:ln>
          </p:spPr>
          <p:txBody>
            <a:bodyPr/>
            <a:lstStyle/>
            <a:p>
              <a:endParaRPr lang="en-CA" dirty="0"/>
            </a:p>
          </p:txBody>
        </p:sp>
        <p:sp>
          <p:nvSpPr>
            <p:cNvPr id="33874" name="Freeform 72"/>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w="12700" cap="rnd">
              <a:noFill/>
              <a:round/>
              <a:headEnd/>
              <a:tailEnd/>
            </a:ln>
          </p:spPr>
          <p:txBody>
            <a:bodyPr/>
            <a:lstStyle/>
            <a:p>
              <a:endParaRPr lang="en-CA" dirty="0"/>
            </a:p>
          </p:txBody>
        </p:sp>
        <p:sp>
          <p:nvSpPr>
            <p:cNvPr id="33875" name="Freeform 73"/>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w="12700" cap="rnd">
              <a:noFill/>
              <a:round/>
              <a:headEnd/>
              <a:tailEnd/>
            </a:ln>
          </p:spPr>
          <p:txBody>
            <a:bodyPr/>
            <a:lstStyle/>
            <a:p>
              <a:endParaRPr lang="en-CA" dirty="0"/>
            </a:p>
          </p:txBody>
        </p:sp>
        <p:sp>
          <p:nvSpPr>
            <p:cNvPr id="33876" name="Freeform 74"/>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000000"/>
              </a:solidFill>
              <a:round/>
              <a:headEnd/>
              <a:tailEnd/>
            </a:ln>
          </p:spPr>
          <p:txBody>
            <a:bodyPr/>
            <a:lstStyle/>
            <a:p>
              <a:endParaRPr lang="en-CA" dirty="0"/>
            </a:p>
          </p:txBody>
        </p:sp>
      </p:grpSp>
      <p:grpSp>
        <p:nvGrpSpPr>
          <p:cNvPr id="33795" name="Group 77"/>
          <p:cNvGrpSpPr>
            <a:grpSpLocks/>
          </p:cNvGrpSpPr>
          <p:nvPr/>
        </p:nvGrpSpPr>
        <p:grpSpPr bwMode="auto">
          <a:xfrm>
            <a:off x="0" y="0"/>
            <a:ext cx="9144000" cy="6846888"/>
            <a:chOff x="0" y="0"/>
            <a:chExt cx="5760" cy="4313"/>
          </a:xfrm>
        </p:grpSpPr>
        <p:pic>
          <p:nvPicPr>
            <p:cNvPr id="33803" name="Picture 75"/>
            <p:cNvPicPr>
              <a:picLocks noChangeAspect="1" noChangeArrowheads="1"/>
            </p:cNvPicPr>
            <p:nvPr/>
          </p:nvPicPr>
          <p:blipFill>
            <a:blip r:embed="rId2" cstate="print"/>
            <a:srcRect t="1079"/>
            <a:stretch>
              <a:fillRect/>
            </a:stretch>
          </p:blipFill>
          <p:spPr bwMode="auto">
            <a:xfrm>
              <a:off x="0" y="576"/>
              <a:ext cx="5760" cy="3737"/>
            </a:xfrm>
            <a:prstGeom prst="rect">
              <a:avLst/>
            </a:prstGeom>
            <a:noFill/>
            <a:ln w="25400">
              <a:noFill/>
              <a:miter lim="800000"/>
              <a:headEnd/>
              <a:tailEnd/>
            </a:ln>
          </p:spPr>
        </p:pic>
        <p:pic>
          <p:nvPicPr>
            <p:cNvPr id="33804" name="Picture 76"/>
            <p:cNvPicPr>
              <a:picLocks noChangeAspect="1" noChangeArrowheads="1"/>
            </p:cNvPicPr>
            <p:nvPr/>
          </p:nvPicPr>
          <p:blipFill>
            <a:blip r:embed="rId2" cstate="print"/>
            <a:srcRect t="1079" b="89548"/>
            <a:stretch>
              <a:fillRect/>
            </a:stretch>
          </p:blipFill>
          <p:spPr bwMode="auto">
            <a:xfrm>
              <a:off x="0" y="0"/>
              <a:ext cx="5760" cy="912"/>
            </a:xfrm>
            <a:prstGeom prst="rect">
              <a:avLst/>
            </a:prstGeom>
            <a:noFill/>
            <a:ln w="25400">
              <a:noFill/>
              <a:miter lim="800000"/>
              <a:headEnd/>
              <a:tailEnd/>
            </a:ln>
          </p:spPr>
        </p:pic>
      </p:grpSp>
      <p:sp>
        <p:nvSpPr>
          <p:cNvPr id="33796" name="Freeform 81"/>
          <p:cNvSpPr>
            <a:spLocks/>
          </p:cNvSpPr>
          <p:nvPr/>
        </p:nvSpPr>
        <p:spPr bwMode="auto">
          <a:xfrm>
            <a:off x="114300" y="1828800"/>
            <a:ext cx="9004300" cy="3213100"/>
          </a:xfrm>
          <a:custGeom>
            <a:avLst/>
            <a:gdLst>
              <a:gd name="T0" fmla="*/ 2147483647 w 5672"/>
              <a:gd name="T1" fmla="*/ 2147483647 h 2024"/>
              <a:gd name="T2" fmla="*/ 2147483647 w 5672"/>
              <a:gd name="T3" fmla="*/ 2147483647 h 2024"/>
              <a:gd name="T4" fmla="*/ 2147483647 w 5672"/>
              <a:gd name="T5" fmla="*/ 2147483647 h 2024"/>
              <a:gd name="T6" fmla="*/ 2147483647 w 5672"/>
              <a:gd name="T7" fmla="*/ 2147483647 h 2024"/>
              <a:gd name="T8" fmla="*/ 2147483647 w 5672"/>
              <a:gd name="T9" fmla="*/ 2147483647 h 2024"/>
              <a:gd name="T10" fmla="*/ 2147483647 w 5672"/>
              <a:gd name="T11" fmla="*/ 2147483647 h 2024"/>
              <a:gd name="T12" fmla="*/ 2147483647 w 5672"/>
              <a:gd name="T13" fmla="*/ 2147483647 h 2024"/>
              <a:gd name="T14" fmla="*/ 2147483647 w 5672"/>
              <a:gd name="T15" fmla="*/ 2147483647 h 2024"/>
              <a:gd name="T16" fmla="*/ 2147483647 w 5672"/>
              <a:gd name="T17" fmla="*/ 2147483647 h 2024"/>
              <a:gd name="T18" fmla="*/ 2147483647 w 5672"/>
              <a:gd name="T19" fmla="*/ 2147483647 h 2024"/>
              <a:gd name="T20" fmla="*/ 2147483647 w 5672"/>
              <a:gd name="T21" fmla="*/ 2147483647 h 2024"/>
              <a:gd name="T22" fmla="*/ 2147483647 w 5672"/>
              <a:gd name="T23" fmla="*/ 2147483647 h 2024"/>
              <a:gd name="T24" fmla="*/ 2147483647 w 5672"/>
              <a:gd name="T25" fmla="*/ 2147483647 h 2024"/>
              <a:gd name="T26" fmla="*/ 2147483647 w 5672"/>
              <a:gd name="T27" fmla="*/ 2147483647 h 2024"/>
              <a:gd name="T28" fmla="*/ 2147483647 w 5672"/>
              <a:gd name="T29" fmla="*/ 2147483647 h 2024"/>
              <a:gd name="T30" fmla="*/ 2147483647 w 5672"/>
              <a:gd name="T31" fmla="*/ 2147483647 h 2024"/>
              <a:gd name="T32" fmla="*/ 2147483647 w 5672"/>
              <a:gd name="T33" fmla="*/ 2147483647 h 2024"/>
              <a:gd name="T34" fmla="*/ 2147483647 w 5672"/>
              <a:gd name="T35" fmla="*/ 2147483647 h 2024"/>
              <a:gd name="T36" fmla="*/ 2147483647 w 5672"/>
              <a:gd name="T37" fmla="*/ 2147483647 h 2024"/>
              <a:gd name="T38" fmla="*/ 2147483647 w 5672"/>
              <a:gd name="T39" fmla="*/ 2147483647 h 2024"/>
              <a:gd name="T40" fmla="*/ 2147483647 w 5672"/>
              <a:gd name="T41" fmla="*/ 2147483647 h 2024"/>
              <a:gd name="T42" fmla="*/ 2147483647 w 5672"/>
              <a:gd name="T43" fmla="*/ 2147483647 h 2024"/>
              <a:gd name="T44" fmla="*/ 2147483647 w 5672"/>
              <a:gd name="T45" fmla="*/ 2147483647 h 2024"/>
              <a:gd name="T46" fmla="*/ 2147483647 w 5672"/>
              <a:gd name="T47" fmla="*/ 2147483647 h 2024"/>
              <a:gd name="T48" fmla="*/ 2147483647 w 5672"/>
              <a:gd name="T49" fmla="*/ 2147483647 h 2024"/>
              <a:gd name="T50" fmla="*/ 2147483647 w 5672"/>
              <a:gd name="T51" fmla="*/ 2147483647 h 2024"/>
              <a:gd name="T52" fmla="*/ 2147483647 w 5672"/>
              <a:gd name="T53" fmla="*/ 2147483647 h 2024"/>
              <a:gd name="T54" fmla="*/ 2147483647 w 5672"/>
              <a:gd name="T55" fmla="*/ 2147483647 h 2024"/>
              <a:gd name="T56" fmla="*/ 2147483647 w 5672"/>
              <a:gd name="T57" fmla="*/ 2147483647 h 2024"/>
              <a:gd name="T58" fmla="*/ 2147483647 w 5672"/>
              <a:gd name="T59" fmla="*/ 2147483647 h 2024"/>
              <a:gd name="T60" fmla="*/ 2147483647 w 5672"/>
              <a:gd name="T61" fmla="*/ 2147483647 h 2024"/>
              <a:gd name="T62" fmla="*/ 2147483647 w 5672"/>
              <a:gd name="T63" fmla="*/ 2147483647 h 2024"/>
              <a:gd name="T64" fmla="*/ 2147483647 w 5672"/>
              <a:gd name="T65" fmla="*/ 2147483647 h 2024"/>
              <a:gd name="T66" fmla="*/ 2147483647 w 5672"/>
              <a:gd name="T67" fmla="*/ 2147483647 h 2024"/>
              <a:gd name="T68" fmla="*/ 2147483647 w 5672"/>
              <a:gd name="T69" fmla="*/ 2147483647 h 2024"/>
              <a:gd name="T70" fmla="*/ 2147483647 w 5672"/>
              <a:gd name="T71" fmla="*/ 2147483647 h 2024"/>
              <a:gd name="T72" fmla="*/ 0 w 5672"/>
              <a:gd name="T73" fmla="*/ 2147483647 h 20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72"/>
              <a:gd name="T112" fmla="*/ 0 h 2024"/>
              <a:gd name="T113" fmla="*/ 5672 w 5672"/>
              <a:gd name="T114" fmla="*/ 2024 h 20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72" h="2024">
                <a:moveTo>
                  <a:pt x="48" y="1264"/>
                </a:moveTo>
                <a:cubicBezTo>
                  <a:pt x="116" y="1244"/>
                  <a:pt x="184" y="1224"/>
                  <a:pt x="240" y="1216"/>
                </a:cubicBezTo>
                <a:cubicBezTo>
                  <a:pt x="296" y="1208"/>
                  <a:pt x="304" y="1248"/>
                  <a:pt x="384" y="1216"/>
                </a:cubicBezTo>
                <a:cubicBezTo>
                  <a:pt x="464" y="1184"/>
                  <a:pt x="600" y="1088"/>
                  <a:pt x="720" y="1024"/>
                </a:cubicBezTo>
                <a:cubicBezTo>
                  <a:pt x="840" y="960"/>
                  <a:pt x="944" y="920"/>
                  <a:pt x="1104" y="832"/>
                </a:cubicBezTo>
                <a:cubicBezTo>
                  <a:pt x="1264" y="744"/>
                  <a:pt x="1520" y="584"/>
                  <a:pt x="1680" y="496"/>
                </a:cubicBezTo>
                <a:cubicBezTo>
                  <a:pt x="1840" y="408"/>
                  <a:pt x="1960" y="360"/>
                  <a:pt x="2064" y="304"/>
                </a:cubicBezTo>
                <a:cubicBezTo>
                  <a:pt x="2168" y="248"/>
                  <a:pt x="2232" y="200"/>
                  <a:pt x="2304" y="160"/>
                </a:cubicBezTo>
                <a:cubicBezTo>
                  <a:pt x="2376" y="120"/>
                  <a:pt x="2440" y="88"/>
                  <a:pt x="2496" y="64"/>
                </a:cubicBezTo>
                <a:cubicBezTo>
                  <a:pt x="2552" y="40"/>
                  <a:pt x="2584" y="24"/>
                  <a:pt x="2640" y="16"/>
                </a:cubicBezTo>
                <a:cubicBezTo>
                  <a:pt x="2696" y="8"/>
                  <a:pt x="2768" y="0"/>
                  <a:pt x="2832" y="16"/>
                </a:cubicBezTo>
                <a:cubicBezTo>
                  <a:pt x="2896" y="32"/>
                  <a:pt x="2920" y="56"/>
                  <a:pt x="3024" y="112"/>
                </a:cubicBezTo>
                <a:cubicBezTo>
                  <a:pt x="3128" y="168"/>
                  <a:pt x="3344" y="288"/>
                  <a:pt x="3456" y="352"/>
                </a:cubicBezTo>
                <a:cubicBezTo>
                  <a:pt x="3568" y="416"/>
                  <a:pt x="3568" y="432"/>
                  <a:pt x="3696" y="496"/>
                </a:cubicBezTo>
                <a:cubicBezTo>
                  <a:pt x="3824" y="560"/>
                  <a:pt x="4056" y="664"/>
                  <a:pt x="4224" y="736"/>
                </a:cubicBezTo>
                <a:cubicBezTo>
                  <a:pt x="4392" y="808"/>
                  <a:pt x="4544" y="856"/>
                  <a:pt x="4704" y="928"/>
                </a:cubicBezTo>
                <a:cubicBezTo>
                  <a:pt x="4864" y="1000"/>
                  <a:pt x="5040" y="1096"/>
                  <a:pt x="5184" y="1168"/>
                </a:cubicBezTo>
                <a:cubicBezTo>
                  <a:pt x="5328" y="1240"/>
                  <a:pt x="5488" y="1304"/>
                  <a:pt x="5568" y="1360"/>
                </a:cubicBezTo>
                <a:cubicBezTo>
                  <a:pt x="5648" y="1416"/>
                  <a:pt x="5656" y="1440"/>
                  <a:pt x="5664" y="1504"/>
                </a:cubicBezTo>
                <a:cubicBezTo>
                  <a:pt x="5672" y="1568"/>
                  <a:pt x="5648" y="1680"/>
                  <a:pt x="5616" y="1744"/>
                </a:cubicBezTo>
                <a:cubicBezTo>
                  <a:pt x="5584" y="1808"/>
                  <a:pt x="5496" y="1848"/>
                  <a:pt x="5472" y="1888"/>
                </a:cubicBezTo>
                <a:cubicBezTo>
                  <a:pt x="5448" y="1928"/>
                  <a:pt x="5528" y="1968"/>
                  <a:pt x="5472" y="1984"/>
                </a:cubicBezTo>
                <a:cubicBezTo>
                  <a:pt x="5416" y="2000"/>
                  <a:pt x="5200" y="1984"/>
                  <a:pt x="5136" y="1984"/>
                </a:cubicBezTo>
                <a:cubicBezTo>
                  <a:pt x="5072" y="1984"/>
                  <a:pt x="5120" y="2024"/>
                  <a:pt x="5088" y="1984"/>
                </a:cubicBezTo>
                <a:cubicBezTo>
                  <a:pt x="5056" y="1944"/>
                  <a:pt x="4984" y="1832"/>
                  <a:pt x="4944" y="1744"/>
                </a:cubicBezTo>
                <a:cubicBezTo>
                  <a:pt x="4904" y="1656"/>
                  <a:pt x="4912" y="1520"/>
                  <a:pt x="4848" y="1456"/>
                </a:cubicBezTo>
                <a:cubicBezTo>
                  <a:pt x="4784" y="1392"/>
                  <a:pt x="4672" y="1368"/>
                  <a:pt x="4560" y="1360"/>
                </a:cubicBezTo>
                <a:cubicBezTo>
                  <a:pt x="4448" y="1352"/>
                  <a:pt x="4288" y="1384"/>
                  <a:pt x="4176" y="1408"/>
                </a:cubicBezTo>
                <a:cubicBezTo>
                  <a:pt x="4064" y="1432"/>
                  <a:pt x="4000" y="1480"/>
                  <a:pt x="3888" y="1504"/>
                </a:cubicBezTo>
                <a:cubicBezTo>
                  <a:pt x="3776" y="1528"/>
                  <a:pt x="3664" y="1536"/>
                  <a:pt x="3504" y="1552"/>
                </a:cubicBezTo>
                <a:cubicBezTo>
                  <a:pt x="3344" y="1568"/>
                  <a:pt x="3120" y="1592"/>
                  <a:pt x="2928" y="1600"/>
                </a:cubicBezTo>
                <a:cubicBezTo>
                  <a:pt x="2736" y="1608"/>
                  <a:pt x="2544" y="1584"/>
                  <a:pt x="2352" y="1600"/>
                </a:cubicBezTo>
                <a:cubicBezTo>
                  <a:pt x="2160" y="1616"/>
                  <a:pt x="1952" y="1688"/>
                  <a:pt x="1776" y="1696"/>
                </a:cubicBezTo>
                <a:cubicBezTo>
                  <a:pt x="1600" y="1704"/>
                  <a:pt x="1480" y="1664"/>
                  <a:pt x="1296" y="1648"/>
                </a:cubicBezTo>
                <a:cubicBezTo>
                  <a:pt x="1112" y="1632"/>
                  <a:pt x="864" y="1640"/>
                  <a:pt x="672" y="1600"/>
                </a:cubicBezTo>
                <a:cubicBezTo>
                  <a:pt x="480" y="1560"/>
                  <a:pt x="256" y="1464"/>
                  <a:pt x="144" y="1408"/>
                </a:cubicBezTo>
                <a:cubicBezTo>
                  <a:pt x="32" y="1352"/>
                  <a:pt x="24" y="1288"/>
                  <a:pt x="0" y="1264"/>
                </a:cubicBezTo>
              </a:path>
            </a:pathLst>
          </a:custGeom>
          <a:noFill/>
          <a:ln w="25400">
            <a:solidFill>
              <a:srgbClr val="EAD11A"/>
            </a:solidFill>
            <a:round/>
            <a:headEnd/>
            <a:tailEnd/>
          </a:ln>
        </p:spPr>
        <p:txBody>
          <a:bodyPr/>
          <a:lstStyle/>
          <a:p>
            <a:endParaRPr lang="en-CA" dirty="0"/>
          </a:p>
        </p:txBody>
      </p:sp>
      <p:sp>
        <p:nvSpPr>
          <p:cNvPr id="33797" name="Text Box 82"/>
          <p:cNvSpPr txBox="1">
            <a:spLocks noChangeArrowheads="1"/>
          </p:cNvSpPr>
          <p:nvPr/>
        </p:nvSpPr>
        <p:spPr bwMode="auto">
          <a:xfrm>
            <a:off x="-76200" y="152400"/>
            <a:ext cx="7315200" cy="884238"/>
          </a:xfrm>
          <a:prstGeom prst="rect">
            <a:avLst/>
          </a:prstGeom>
          <a:noFill/>
          <a:ln w="9525">
            <a:noFill/>
            <a:miter lim="800000"/>
            <a:headEnd/>
            <a:tailEnd/>
          </a:ln>
        </p:spPr>
        <p:txBody>
          <a:bodyPr>
            <a:spAutoFit/>
          </a:bodyPr>
          <a:lstStyle/>
          <a:p>
            <a:pPr marL="342900" indent="-342900">
              <a:spcBef>
                <a:spcPct val="50000"/>
              </a:spcBef>
            </a:pPr>
            <a:r>
              <a:rPr lang="en-CA" sz="2800" b="1" dirty="0">
                <a:solidFill>
                  <a:srgbClr val="000000"/>
                </a:solidFill>
                <a:latin typeface="Times New Roman" pitchFamily="18" charset="0"/>
              </a:rPr>
              <a:t>    </a:t>
            </a:r>
            <a:r>
              <a:rPr lang="en-CA" sz="2400" b="1" dirty="0">
                <a:solidFill>
                  <a:srgbClr val="000000"/>
                </a:solidFill>
                <a:latin typeface="Times New Roman" pitchFamily="18" charset="0"/>
              </a:rPr>
              <a:t>We manage alterations on landforms as opposed to the total scene.</a:t>
            </a:r>
          </a:p>
        </p:txBody>
      </p:sp>
      <p:sp>
        <p:nvSpPr>
          <p:cNvPr id="33798" name="Text Box 83"/>
          <p:cNvSpPr txBox="1">
            <a:spLocks noChangeArrowheads="1"/>
          </p:cNvSpPr>
          <p:nvPr/>
        </p:nvSpPr>
        <p:spPr bwMode="auto">
          <a:xfrm>
            <a:off x="2895600" y="3595688"/>
            <a:ext cx="3962400" cy="366712"/>
          </a:xfrm>
          <a:prstGeom prst="rect">
            <a:avLst/>
          </a:prstGeom>
          <a:noFill/>
          <a:ln w="9525">
            <a:noFill/>
            <a:miter lim="800000"/>
            <a:headEnd/>
            <a:tailEnd/>
          </a:ln>
        </p:spPr>
        <p:txBody>
          <a:bodyPr>
            <a:spAutoFit/>
          </a:bodyPr>
          <a:lstStyle/>
          <a:p>
            <a:pPr>
              <a:spcBef>
                <a:spcPct val="50000"/>
              </a:spcBef>
            </a:pPr>
            <a:r>
              <a:rPr lang="en-CA" b="1" dirty="0">
                <a:solidFill>
                  <a:srgbClr val="FFFFFF"/>
                </a:solidFill>
                <a:latin typeface="Arial" charset="0"/>
              </a:rPr>
              <a:t>Landform outlined in yellow</a:t>
            </a:r>
          </a:p>
        </p:txBody>
      </p:sp>
      <p:sp>
        <p:nvSpPr>
          <p:cNvPr id="33799" name="Text Box 93"/>
          <p:cNvSpPr txBox="1">
            <a:spLocks noChangeArrowheads="1"/>
          </p:cNvSpPr>
          <p:nvPr/>
        </p:nvSpPr>
        <p:spPr bwMode="auto">
          <a:xfrm>
            <a:off x="533400" y="5272088"/>
            <a:ext cx="3200400" cy="366712"/>
          </a:xfrm>
          <a:prstGeom prst="rect">
            <a:avLst/>
          </a:prstGeom>
          <a:noFill/>
          <a:ln w="9525">
            <a:noFill/>
            <a:miter lim="800000"/>
            <a:headEnd/>
            <a:tailEnd/>
          </a:ln>
        </p:spPr>
        <p:txBody>
          <a:bodyPr>
            <a:spAutoFit/>
          </a:bodyPr>
          <a:lstStyle/>
          <a:p>
            <a:pPr>
              <a:spcBef>
                <a:spcPct val="50000"/>
              </a:spcBef>
            </a:pPr>
            <a:r>
              <a:rPr lang="en-CA" b="1" dirty="0">
                <a:solidFill>
                  <a:srgbClr val="FFFFFF"/>
                </a:solidFill>
                <a:latin typeface="Arial" charset="0"/>
              </a:rPr>
              <a:t>Foreground Not included</a:t>
            </a:r>
          </a:p>
        </p:txBody>
      </p:sp>
      <p:sp>
        <p:nvSpPr>
          <p:cNvPr id="33800" name="Text Box 94"/>
          <p:cNvSpPr txBox="1">
            <a:spLocks noChangeArrowheads="1"/>
          </p:cNvSpPr>
          <p:nvPr/>
        </p:nvSpPr>
        <p:spPr bwMode="auto">
          <a:xfrm>
            <a:off x="5486400" y="1066800"/>
            <a:ext cx="3200400" cy="366713"/>
          </a:xfrm>
          <a:prstGeom prst="rect">
            <a:avLst/>
          </a:prstGeom>
          <a:noFill/>
          <a:ln w="9525">
            <a:noFill/>
            <a:miter lim="800000"/>
            <a:headEnd/>
            <a:tailEnd/>
          </a:ln>
        </p:spPr>
        <p:txBody>
          <a:bodyPr>
            <a:spAutoFit/>
          </a:bodyPr>
          <a:lstStyle/>
          <a:p>
            <a:pPr>
              <a:spcBef>
                <a:spcPct val="50000"/>
              </a:spcBef>
            </a:pPr>
            <a:r>
              <a:rPr lang="en-CA" b="1" dirty="0">
                <a:solidFill>
                  <a:srgbClr val="4A3A26"/>
                </a:solidFill>
                <a:latin typeface="Arial" charset="0"/>
              </a:rPr>
              <a:t>Background Not Included</a:t>
            </a:r>
          </a:p>
        </p:txBody>
      </p:sp>
      <p:sp>
        <p:nvSpPr>
          <p:cNvPr id="33801" name="Rectangle 95"/>
          <p:cNvSpPr>
            <a:spLocks noChangeArrowheads="1"/>
          </p:cNvSpPr>
          <p:nvPr/>
        </p:nvSpPr>
        <p:spPr bwMode="auto">
          <a:xfrm>
            <a:off x="0" y="6016625"/>
            <a:ext cx="9144000" cy="831850"/>
          </a:xfrm>
          <a:prstGeom prst="rect">
            <a:avLst/>
          </a:prstGeom>
          <a:solidFill>
            <a:schemeClr val="tx2"/>
          </a:solidFill>
          <a:ln w="9525">
            <a:noFill/>
            <a:miter lim="800000"/>
            <a:headEnd/>
            <a:tailEnd/>
          </a:ln>
        </p:spPr>
        <p:txBody>
          <a:bodyPr anchor="ctr">
            <a:spAutoFit/>
          </a:bodyPr>
          <a:lstStyle/>
          <a:p>
            <a:r>
              <a:rPr lang="en-CA" sz="1600" b="1" i="1" dirty="0">
                <a:solidFill>
                  <a:srgbClr val="4A3A26"/>
                </a:solidFill>
                <a:latin typeface="Arial" charset="0"/>
              </a:rPr>
              <a:t>   Landform: </a:t>
            </a:r>
            <a:r>
              <a:rPr lang="en-CA" sz="1600" i="1" dirty="0">
                <a:solidFill>
                  <a:srgbClr val="4A3A26"/>
                </a:solidFill>
                <a:latin typeface="Arial" charset="0"/>
              </a:rPr>
              <a:t>a distinct topographic feature that is three dimensional in form and is generally </a:t>
            </a:r>
          </a:p>
          <a:p>
            <a:r>
              <a:rPr lang="en-CA" sz="1600" i="1" dirty="0">
                <a:solidFill>
                  <a:srgbClr val="4A3A26"/>
                </a:solidFill>
                <a:latin typeface="Arial" charset="0"/>
              </a:rPr>
              <a:t>   defined by ridges, valleys, shorelines and skylines. Examples include hills and mountains. </a:t>
            </a:r>
          </a:p>
          <a:p>
            <a:r>
              <a:rPr lang="en-CA" sz="1600" i="1" dirty="0">
                <a:solidFill>
                  <a:srgbClr val="4A3A26"/>
                </a:solidFill>
                <a:latin typeface="Arial" charset="0"/>
              </a:rPr>
              <a:t>   80% of the time landforms are reasonably easy to define</a:t>
            </a:r>
            <a:r>
              <a:rPr lang="en-CA" sz="1600" b="1" i="1" dirty="0">
                <a:solidFill>
                  <a:srgbClr val="4A3A26"/>
                </a:solidFill>
                <a:latin typeface="Arial" charset="0"/>
              </a:rPr>
              <a:t>. </a:t>
            </a:r>
          </a:p>
        </p:txBody>
      </p:sp>
      <p:sp>
        <p:nvSpPr>
          <p:cNvPr id="86"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4A3A26"/>
                </a:solidFill>
                <a:latin typeface="Arial" charset="0"/>
              </a:rPr>
              <a:t>31</a:t>
            </a:r>
            <a:endParaRPr lang="en-GB" sz="1400" dirty="0">
              <a:solidFill>
                <a:srgbClr val="4A3A26"/>
              </a:solidFill>
              <a:latin typeface="Monotype Sorts" pitchFamily="2" charset="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2"/>
          <p:cNvGrpSpPr>
            <a:grpSpLocks/>
          </p:cNvGrpSpPr>
          <p:nvPr/>
        </p:nvGrpSpPr>
        <p:grpSpPr bwMode="auto">
          <a:xfrm>
            <a:off x="8229600" y="5867400"/>
            <a:ext cx="660400" cy="820738"/>
            <a:chOff x="4920" y="3612"/>
            <a:chExt cx="529" cy="661"/>
          </a:xfrm>
        </p:grpSpPr>
        <p:sp>
          <p:nvSpPr>
            <p:cNvPr id="34842" name="Freeform 3"/>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34843" name="Freeform 4"/>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w="12700" cap="rnd" cmpd="sng">
              <a:noFill/>
              <a:prstDash val="solid"/>
              <a:round/>
              <a:headEnd type="none" w="med" len="med"/>
              <a:tailEnd type="none" w="med" len="med"/>
            </a:ln>
          </p:spPr>
          <p:txBody>
            <a:bodyPr/>
            <a:lstStyle/>
            <a:p>
              <a:endParaRPr lang="en-CA" dirty="0"/>
            </a:p>
          </p:txBody>
        </p:sp>
        <p:sp>
          <p:nvSpPr>
            <p:cNvPr id="34844" name="Freeform 5"/>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w="12700" cap="rnd" cmpd="sng">
              <a:noFill/>
              <a:prstDash val="solid"/>
              <a:round/>
              <a:headEnd type="none" w="med" len="med"/>
              <a:tailEnd type="none" w="med" len="med"/>
            </a:ln>
          </p:spPr>
          <p:txBody>
            <a:bodyPr/>
            <a:lstStyle/>
            <a:p>
              <a:endParaRPr lang="en-CA" dirty="0"/>
            </a:p>
          </p:txBody>
        </p:sp>
        <p:sp>
          <p:nvSpPr>
            <p:cNvPr id="34845" name="Freeform 6"/>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w="12700" cap="rnd" cmpd="sng">
              <a:noFill/>
              <a:prstDash val="solid"/>
              <a:round/>
              <a:headEnd type="none" w="med" len="med"/>
              <a:tailEnd type="none" w="med" len="med"/>
            </a:ln>
          </p:spPr>
          <p:txBody>
            <a:bodyPr/>
            <a:lstStyle/>
            <a:p>
              <a:endParaRPr lang="en-CA" dirty="0"/>
            </a:p>
          </p:txBody>
        </p:sp>
        <p:sp>
          <p:nvSpPr>
            <p:cNvPr id="34846" name="Freeform 7"/>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w="12700" cap="rnd" cmpd="sng">
              <a:noFill/>
              <a:prstDash val="solid"/>
              <a:round/>
              <a:headEnd type="none" w="med" len="med"/>
              <a:tailEnd type="none" w="med" len="med"/>
            </a:ln>
          </p:spPr>
          <p:txBody>
            <a:bodyPr/>
            <a:lstStyle/>
            <a:p>
              <a:endParaRPr lang="en-CA" dirty="0"/>
            </a:p>
          </p:txBody>
        </p:sp>
        <p:sp>
          <p:nvSpPr>
            <p:cNvPr id="34847" name="Freeform 8"/>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w="12700" cap="rnd" cmpd="sng">
              <a:noFill/>
              <a:prstDash val="solid"/>
              <a:round/>
              <a:headEnd type="none" w="med" len="med"/>
              <a:tailEnd type="none" w="med" len="med"/>
            </a:ln>
          </p:spPr>
          <p:txBody>
            <a:bodyPr/>
            <a:lstStyle/>
            <a:p>
              <a:endParaRPr lang="en-CA" dirty="0"/>
            </a:p>
          </p:txBody>
        </p:sp>
        <p:sp>
          <p:nvSpPr>
            <p:cNvPr id="34848" name="Freeform 9"/>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849" name="Freeform 10"/>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850" name="Freeform 11"/>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851" name="Freeform 12"/>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w="12700" cap="rnd" cmpd="sng">
              <a:noFill/>
              <a:prstDash val="solid"/>
              <a:round/>
              <a:headEnd type="none" w="med" len="med"/>
              <a:tailEnd type="none" w="med" len="med"/>
            </a:ln>
          </p:spPr>
          <p:txBody>
            <a:bodyPr/>
            <a:lstStyle/>
            <a:p>
              <a:endParaRPr lang="en-CA" dirty="0"/>
            </a:p>
          </p:txBody>
        </p:sp>
        <p:sp>
          <p:nvSpPr>
            <p:cNvPr id="34852" name="Freeform 13"/>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w="12700" cap="rnd" cmpd="sng">
              <a:noFill/>
              <a:prstDash val="solid"/>
              <a:round/>
              <a:headEnd type="none" w="med" len="med"/>
              <a:tailEnd type="none" w="med" len="med"/>
            </a:ln>
          </p:spPr>
          <p:txBody>
            <a:bodyPr/>
            <a:lstStyle/>
            <a:p>
              <a:endParaRPr lang="en-CA" dirty="0"/>
            </a:p>
          </p:txBody>
        </p:sp>
        <p:sp>
          <p:nvSpPr>
            <p:cNvPr id="34853" name="Freeform 14"/>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w="12700" cap="rnd" cmpd="sng">
              <a:noFill/>
              <a:prstDash val="solid"/>
              <a:round/>
              <a:headEnd type="none" w="med" len="med"/>
              <a:tailEnd type="none" w="med" len="med"/>
            </a:ln>
          </p:spPr>
          <p:txBody>
            <a:bodyPr/>
            <a:lstStyle/>
            <a:p>
              <a:endParaRPr lang="en-CA" dirty="0"/>
            </a:p>
          </p:txBody>
        </p:sp>
        <p:sp>
          <p:nvSpPr>
            <p:cNvPr id="34854" name="Freeform 15"/>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w="12700" cap="rnd" cmpd="sng">
              <a:noFill/>
              <a:prstDash val="solid"/>
              <a:round/>
              <a:headEnd type="none" w="med" len="med"/>
              <a:tailEnd type="none" w="med" len="med"/>
            </a:ln>
          </p:spPr>
          <p:txBody>
            <a:bodyPr/>
            <a:lstStyle/>
            <a:p>
              <a:endParaRPr lang="en-CA" dirty="0"/>
            </a:p>
          </p:txBody>
        </p:sp>
        <p:sp>
          <p:nvSpPr>
            <p:cNvPr id="34855" name="Freeform 16"/>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cmpd="sng">
              <a:solidFill>
                <a:srgbClr val="80FFFF"/>
              </a:solidFill>
              <a:prstDash val="solid"/>
              <a:round/>
              <a:headEnd type="none" w="med" len="med"/>
              <a:tailEnd type="none" w="med" len="med"/>
            </a:ln>
          </p:spPr>
          <p:txBody>
            <a:bodyPr/>
            <a:lstStyle/>
            <a:p>
              <a:endParaRPr lang="en-CA" dirty="0"/>
            </a:p>
          </p:txBody>
        </p:sp>
        <p:sp>
          <p:nvSpPr>
            <p:cNvPr id="34856" name="Freeform 17"/>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57" name="Freeform 18"/>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58" name="Freeform 19"/>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w="12700" cap="rnd" cmpd="sng">
              <a:noFill/>
              <a:prstDash val="solid"/>
              <a:round/>
              <a:headEnd type="none" w="med" len="med"/>
              <a:tailEnd type="none" w="med" len="med"/>
            </a:ln>
          </p:spPr>
          <p:txBody>
            <a:bodyPr/>
            <a:lstStyle/>
            <a:p>
              <a:endParaRPr lang="en-CA" dirty="0"/>
            </a:p>
          </p:txBody>
        </p:sp>
        <p:sp>
          <p:nvSpPr>
            <p:cNvPr id="34859" name="Freeform 20"/>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w="12700" cap="rnd" cmpd="sng">
              <a:noFill/>
              <a:prstDash val="solid"/>
              <a:round/>
              <a:headEnd type="none" w="med" len="med"/>
              <a:tailEnd type="none" w="med" len="med"/>
            </a:ln>
          </p:spPr>
          <p:txBody>
            <a:bodyPr/>
            <a:lstStyle/>
            <a:p>
              <a:endParaRPr lang="en-CA" dirty="0"/>
            </a:p>
          </p:txBody>
        </p:sp>
        <p:sp>
          <p:nvSpPr>
            <p:cNvPr id="34860" name="Freeform 21"/>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61" name="Freeform 22"/>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62" name="Freeform 23"/>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34863" name="Freeform 24"/>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64" name="Freeform 25"/>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34865" name="Freeform 26"/>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66" name="Freeform 27"/>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67" name="Freeform 28"/>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68" name="Freeform 29"/>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69" name="Freeform 30"/>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70" name="Freeform 31"/>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71" name="Freeform 32"/>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34872" name="Freeform 33"/>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73" name="Freeform 34"/>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74" name="Freeform 35"/>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75" name="Freeform 36"/>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76" name="Freeform 37"/>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77" name="Freeform 38"/>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34878" name="Freeform 39"/>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79" name="Freeform 40"/>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80" name="Freeform 41"/>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81" name="Freeform 42"/>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82" name="Freeform 43"/>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83" name="Freeform 44"/>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84" name="Freeform 45"/>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34885" name="Freeform 46"/>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34886" name="Freeform 47"/>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87" name="Freeform 48"/>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88" name="Freeform 49"/>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34889" name="Freeform 50"/>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90" name="Freeform 51"/>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91" name="Freeform 52"/>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92" name="Freeform 53"/>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93" name="Freeform 54"/>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34894" name="Freeform 55"/>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34895" name="Freeform 56"/>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96" name="Freeform 57"/>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34897" name="Freeform 58"/>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34898" name="Freeform 59"/>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899" name="Freeform 60"/>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900" name="Freeform 61"/>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901" name="Freeform 62"/>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902" name="Freeform 63"/>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903" name="Freeform 64"/>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904" name="Freeform 65"/>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905" name="Freeform 66"/>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906" name="Freeform 67"/>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907" name="Freeform 68"/>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908" name="Freeform 69"/>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909" name="Freeform 70"/>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cmpd="sng">
              <a:solidFill>
                <a:srgbClr val="000000"/>
              </a:solidFill>
              <a:prstDash val="solid"/>
              <a:round/>
              <a:headEnd type="none" w="med" len="med"/>
              <a:tailEnd type="none" w="med" len="med"/>
            </a:ln>
          </p:spPr>
          <p:txBody>
            <a:bodyPr/>
            <a:lstStyle/>
            <a:p>
              <a:endParaRPr lang="en-CA" dirty="0"/>
            </a:p>
          </p:txBody>
        </p:sp>
        <p:sp>
          <p:nvSpPr>
            <p:cNvPr id="34910" name="Freeform 71"/>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cmpd="sng">
              <a:solidFill>
                <a:srgbClr val="FFFFFF"/>
              </a:solidFill>
              <a:prstDash val="solid"/>
              <a:round/>
              <a:headEnd type="none" w="med" len="med"/>
              <a:tailEnd type="none" w="med" len="med"/>
            </a:ln>
          </p:spPr>
          <p:txBody>
            <a:bodyPr/>
            <a:lstStyle/>
            <a:p>
              <a:endParaRPr lang="en-CA" dirty="0"/>
            </a:p>
          </p:txBody>
        </p:sp>
        <p:sp>
          <p:nvSpPr>
            <p:cNvPr id="34911" name="Freeform 72"/>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w="12700" cap="rnd" cmpd="sng">
              <a:noFill/>
              <a:prstDash val="solid"/>
              <a:round/>
              <a:headEnd type="none" w="med" len="med"/>
              <a:tailEnd type="none" w="med" len="med"/>
            </a:ln>
          </p:spPr>
          <p:txBody>
            <a:bodyPr/>
            <a:lstStyle/>
            <a:p>
              <a:endParaRPr lang="en-CA" dirty="0"/>
            </a:p>
          </p:txBody>
        </p:sp>
        <p:sp>
          <p:nvSpPr>
            <p:cNvPr id="34912" name="Freeform 73"/>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34913" name="Freeform 74"/>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cmpd="sng">
              <a:solidFill>
                <a:srgbClr val="000000"/>
              </a:solidFill>
              <a:prstDash val="solid"/>
              <a:round/>
              <a:headEnd type="none" w="med" len="med"/>
              <a:tailEnd type="none" w="med" len="med"/>
            </a:ln>
          </p:spPr>
          <p:txBody>
            <a:bodyPr/>
            <a:lstStyle/>
            <a:p>
              <a:endParaRPr lang="en-CA" dirty="0"/>
            </a:p>
          </p:txBody>
        </p:sp>
      </p:grpSp>
      <p:grpSp>
        <p:nvGrpSpPr>
          <p:cNvPr id="34819" name="Group 75"/>
          <p:cNvGrpSpPr>
            <a:grpSpLocks/>
          </p:cNvGrpSpPr>
          <p:nvPr/>
        </p:nvGrpSpPr>
        <p:grpSpPr bwMode="auto">
          <a:xfrm>
            <a:off x="0" y="0"/>
            <a:ext cx="9144000" cy="6846888"/>
            <a:chOff x="0" y="0"/>
            <a:chExt cx="5760" cy="4313"/>
          </a:xfrm>
        </p:grpSpPr>
        <p:pic>
          <p:nvPicPr>
            <p:cNvPr id="34840" name="Picture 76"/>
            <p:cNvPicPr>
              <a:picLocks noChangeAspect="1" noChangeArrowheads="1"/>
            </p:cNvPicPr>
            <p:nvPr/>
          </p:nvPicPr>
          <p:blipFill>
            <a:blip r:embed="rId2" cstate="print"/>
            <a:srcRect t="1079"/>
            <a:stretch>
              <a:fillRect/>
            </a:stretch>
          </p:blipFill>
          <p:spPr bwMode="auto">
            <a:xfrm>
              <a:off x="0" y="576"/>
              <a:ext cx="5760" cy="3737"/>
            </a:xfrm>
            <a:prstGeom prst="rect">
              <a:avLst/>
            </a:prstGeom>
            <a:noFill/>
            <a:ln w="25400">
              <a:noFill/>
              <a:miter lim="800000"/>
              <a:headEnd/>
              <a:tailEnd/>
            </a:ln>
          </p:spPr>
        </p:pic>
        <p:pic>
          <p:nvPicPr>
            <p:cNvPr id="34841" name="Picture 77"/>
            <p:cNvPicPr>
              <a:picLocks noChangeAspect="1" noChangeArrowheads="1"/>
            </p:cNvPicPr>
            <p:nvPr/>
          </p:nvPicPr>
          <p:blipFill>
            <a:blip r:embed="rId2" cstate="print"/>
            <a:srcRect t="1079" b="89548"/>
            <a:stretch>
              <a:fillRect/>
            </a:stretch>
          </p:blipFill>
          <p:spPr bwMode="auto">
            <a:xfrm>
              <a:off x="0" y="0"/>
              <a:ext cx="5760" cy="912"/>
            </a:xfrm>
            <a:prstGeom prst="rect">
              <a:avLst/>
            </a:prstGeom>
            <a:noFill/>
            <a:ln w="25400">
              <a:noFill/>
              <a:miter lim="800000"/>
              <a:headEnd/>
              <a:tailEnd/>
            </a:ln>
          </p:spPr>
        </p:pic>
      </p:grpSp>
      <p:sp>
        <p:nvSpPr>
          <p:cNvPr id="34820" name="Freeform 80"/>
          <p:cNvSpPr>
            <a:spLocks/>
          </p:cNvSpPr>
          <p:nvPr/>
        </p:nvSpPr>
        <p:spPr bwMode="auto">
          <a:xfrm>
            <a:off x="152400" y="1803400"/>
            <a:ext cx="9004300" cy="3213100"/>
          </a:xfrm>
          <a:custGeom>
            <a:avLst/>
            <a:gdLst>
              <a:gd name="T0" fmla="*/ 2147483647 w 5672"/>
              <a:gd name="T1" fmla="*/ 2147483647 h 2024"/>
              <a:gd name="T2" fmla="*/ 2147483647 w 5672"/>
              <a:gd name="T3" fmla="*/ 2147483647 h 2024"/>
              <a:gd name="T4" fmla="*/ 2147483647 w 5672"/>
              <a:gd name="T5" fmla="*/ 2147483647 h 2024"/>
              <a:gd name="T6" fmla="*/ 2147483647 w 5672"/>
              <a:gd name="T7" fmla="*/ 2147483647 h 2024"/>
              <a:gd name="T8" fmla="*/ 2147483647 w 5672"/>
              <a:gd name="T9" fmla="*/ 2147483647 h 2024"/>
              <a:gd name="T10" fmla="*/ 2147483647 w 5672"/>
              <a:gd name="T11" fmla="*/ 2147483647 h 2024"/>
              <a:gd name="T12" fmla="*/ 2147483647 w 5672"/>
              <a:gd name="T13" fmla="*/ 2147483647 h 2024"/>
              <a:gd name="T14" fmla="*/ 2147483647 w 5672"/>
              <a:gd name="T15" fmla="*/ 2147483647 h 2024"/>
              <a:gd name="T16" fmla="*/ 2147483647 w 5672"/>
              <a:gd name="T17" fmla="*/ 2147483647 h 2024"/>
              <a:gd name="T18" fmla="*/ 2147483647 w 5672"/>
              <a:gd name="T19" fmla="*/ 2147483647 h 2024"/>
              <a:gd name="T20" fmla="*/ 2147483647 w 5672"/>
              <a:gd name="T21" fmla="*/ 2147483647 h 2024"/>
              <a:gd name="T22" fmla="*/ 2147483647 w 5672"/>
              <a:gd name="T23" fmla="*/ 2147483647 h 2024"/>
              <a:gd name="T24" fmla="*/ 2147483647 w 5672"/>
              <a:gd name="T25" fmla="*/ 2147483647 h 2024"/>
              <a:gd name="T26" fmla="*/ 2147483647 w 5672"/>
              <a:gd name="T27" fmla="*/ 2147483647 h 2024"/>
              <a:gd name="T28" fmla="*/ 2147483647 w 5672"/>
              <a:gd name="T29" fmla="*/ 2147483647 h 2024"/>
              <a:gd name="T30" fmla="*/ 2147483647 w 5672"/>
              <a:gd name="T31" fmla="*/ 2147483647 h 2024"/>
              <a:gd name="T32" fmla="*/ 2147483647 w 5672"/>
              <a:gd name="T33" fmla="*/ 2147483647 h 2024"/>
              <a:gd name="T34" fmla="*/ 2147483647 w 5672"/>
              <a:gd name="T35" fmla="*/ 2147483647 h 2024"/>
              <a:gd name="T36" fmla="*/ 2147483647 w 5672"/>
              <a:gd name="T37" fmla="*/ 2147483647 h 2024"/>
              <a:gd name="T38" fmla="*/ 2147483647 w 5672"/>
              <a:gd name="T39" fmla="*/ 2147483647 h 2024"/>
              <a:gd name="T40" fmla="*/ 2147483647 w 5672"/>
              <a:gd name="T41" fmla="*/ 2147483647 h 2024"/>
              <a:gd name="T42" fmla="*/ 2147483647 w 5672"/>
              <a:gd name="T43" fmla="*/ 2147483647 h 2024"/>
              <a:gd name="T44" fmla="*/ 2147483647 w 5672"/>
              <a:gd name="T45" fmla="*/ 2147483647 h 2024"/>
              <a:gd name="T46" fmla="*/ 2147483647 w 5672"/>
              <a:gd name="T47" fmla="*/ 2147483647 h 2024"/>
              <a:gd name="T48" fmla="*/ 2147483647 w 5672"/>
              <a:gd name="T49" fmla="*/ 2147483647 h 2024"/>
              <a:gd name="T50" fmla="*/ 2147483647 w 5672"/>
              <a:gd name="T51" fmla="*/ 2147483647 h 2024"/>
              <a:gd name="T52" fmla="*/ 2147483647 w 5672"/>
              <a:gd name="T53" fmla="*/ 2147483647 h 2024"/>
              <a:gd name="T54" fmla="*/ 2147483647 w 5672"/>
              <a:gd name="T55" fmla="*/ 2147483647 h 2024"/>
              <a:gd name="T56" fmla="*/ 2147483647 w 5672"/>
              <a:gd name="T57" fmla="*/ 2147483647 h 2024"/>
              <a:gd name="T58" fmla="*/ 2147483647 w 5672"/>
              <a:gd name="T59" fmla="*/ 2147483647 h 2024"/>
              <a:gd name="T60" fmla="*/ 2147483647 w 5672"/>
              <a:gd name="T61" fmla="*/ 2147483647 h 2024"/>
              <a:gd name="T62" fmla="*/ 2147483647 w 5672"/>
              <a:gd name="T63" fmla="*/ 2147483647 h 2024"/>
              <a:gd name="T64" fmla="*/ 2147483647 w 5672"/>
              <a:gd name="T65" fmla="*/ 2147483647 h 2024"/>
              <a:gd name="T66" fmla="*/ 2147483647 w 5672"/>
              <a:gd name="T67" fmla="*/ 2147483647 h 2024"/>
              <a:gd name="T68" fmla="*/ 2147483647 w 5672"/>
              <a:gd name="T69" fmla="*/ 2147483647 h 2024"/>
              <a:gd name="T70" fmla="*/ 2147483647 w 5672"/>
              <a:gd name="T71" fmla="*/ 2147483647 h 2024"/>
              <a:gd name="T72" fmla="*/ 0 w 5672"/>
              <a:gd name="T73" fmla="*/ 2147483647 h 20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72"/>
              <a:gd name="T112" fmla="*/ 0 h 2024"/>
              <a:gd name="T113" fmla="*/ 5672 w 5672"/>
              <a:gd name="T114" fmla="*/ 2024 h 20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72" h="2024">
                <a:moveTo>
                  <a:pt x="48" y="1264"/>
                </a:moveTo>
                <a:cubicBezTo>
                  <a:pt x="116" y="1244"/>
                  <a:pt x="184" y="1224"/>
                  <a:pt x="240" y="1216"/>
                </a:cubicBezTo>
                <a:cubicBezTo>
                  <a:pt x="296" y="1208"/>
                  <a:pt x="304" y="1248"/>
                  <a:pt x="384" y="1216"/>
                </a:cubicBezTo>
                <a:cubicBezTo>
                  <a:pt x="464" y="1184"/>
                  <a:pt x="600" y="1088"/>
                  <a:pt x="720" y="1024"/>
                </a:cubicBezTo>
                <a:cubicBezTo>
                  <a:pt x="840" y="960"/>
                  <a:pt x="944" y="920"/>
                  <a:pt x="1104" y="832"/>
                </a:cubicBezTo>
                <a:cubicBezTo>
                  <a:pt x="1264" y="744"/>
                  <a:pt x="1520" y="584"/>
                  <a:pt x="1680" y="496"/>
                </a:cubicBezTo>
                <a:cubicBezTo>
                  <a:pt x="1840" y="408"/>
                  <a:pt x="1960" y="360"/>
                  <a:pt x="2064" y="304"/>
                </a:cubicBezTo>
                <a:cubicBezTo>
                  <a:pt x="2168" y="248"/>
                  <a:pt x="2232" y="200"/>
                  <a:pt x="2304" y="160"/>
                </a:cubicBezTo>
                <a:cubicBezTo>
                  <a:pt x="2376" y="120"/>
                  <a:pt x="2440" y="88"/>
                  <a:pt x="2496" y="64"/>
                </a:cubicBezTo>
                <a:cubicBezTo>
                  <a:pt x="2552" y="40"/>
                  <a:pt x="2584" y="24"/>
                  <a:pt x="2640" y="16"/>
                </a:cubicBezTo>
                <a:cubicBezTo>
                  <a:pt x="2696" y="8"/>
                  <a:pt x="2768" y="0"/>
                  <a:pt x="2832" y="16"/>
                </a:cubicBezTo>
                <a:cubicBezTo>
                  <a:pt x="2896" y="32"/>
                  <a:pt x="2920" y="56"/>
                  <a:pt x="3024" y="112"/>
                </a:cubicBezTo>
                <a:cubicBezTo>
                  <a:pt x="3128" y="168"/>
                  <a:pt x="3344" y="288"/>
                  <a:pt x="3456" y="352"/>
                </a:cubicBezTo>
                <a:cubicBezTo>
                  <a:pt x="3568" y="416"/>
                  <a:pt x="3568" y="432"/>
                  <a:pt x="3696" y="496"/>
                </a:cubicBezTo>
                <a:cubicBezTo>
                  <a:pt x="3824" y="560"/>
                  <a:pt x="4056" y="664"/>
                  <a:pt x="4224" y="736"/>
                </a:cubicBezTo>
                <a:cubicBezTo>
                  <a:pt x="4392" y="808"/>
                  <a:pt x="4544" y="856"/>
                  <a:pt x="4704" y="928"/>
                </a:cubicBezTo>
                <a:cubicBezTo>
                  <a:pt x="4864" y="1000"/>
                  <a:pt x="5040" y="1096"/>
                  <a:pt x="5184" y="1168"/>
                </a:cubicBezTo>
                <a:cubicBezTo>
                  <a:pt x="5328" y="1240"/>
                  <a:pt x="5488" y="1304"/>
                  <a:pt x="5568" y="1360"/>
                </a:cubicBezTo>
                <a:cubicBezTo>
                  <a:pt x="5648" y="1416"/>
                  <a:pt x="5656" y="1440"/>
                  <a:pt x="5664" y="1504"/>
                </a:cubicBezTo>
                <a:cubicBezTo>
                  <a:pt x="5672" y="1568"/>
                  <a:pt x="5648" y="1680"/>
                  <a:pt x="5616" y="1744"/>
                </a:cubicBezTo>
                <a:cubicBezTo>
                  <a:pt x="5584" y="1808"/>
                  <a:pt x="5496" y="1848"/>
                  <a:pt x="5472" y="1888"/>
                </a:cubicBezTo>
                <a:cubicBezTo>
                  <a:pt x="5448" y="1928"/>
                  <a:pt x="5528" y="1968"/>
                  <a:pt x="5472" y="1984"/>
                </a:cubicBezTo>
                <a:cubicBezTo>
                  <a:pt x="5416" y="2000"/>
                  <a:pt x="5200" y="1984"/>
                  <a:pt x="5136" y="1984"/>
                </a:cubicBezTo>
                <a:cubicBezTo>
                  <a:pt x="5072" y="1984"/>
                  <a:pt x="5120" y="2024"/>
                  <a:pt x="5088" y="1984"/>
                </a:cubicBezTo>
                <a:cubicBezTo>
                  <a:pt x="5056" y="1944"/>
                  <a:pt x="4984" y="1832"/>
                  <a:pt x="4944" y="1744"/>
                </a:cubicBezTo>
                <a:cubicBezTo>
                  <a:pt x="4904" y="1656"/>
                  <a:pt x="4912" y="1520"/>
                  <a:pt x="4848" y="1456"/>
                </a:cubicBezTo>
                <a:cubicBezTo>
                  <a:pt x="4784" y="1392"/>
                  <a:pt x="4672" y="1368"/>
                  <a:pt x="4560" y="1360"/>
                </a:cubicBezTo>
                <a:cubicBezTo>
                  <a:pt x="4448" y="1352"/>
                  <a:pt x="4288" y="1384"/>
                  <a:pt x="4176" y="1408"/>
                </a:cubicBezTo>
                <a:cubicBezTo>
                  <a:pt x="4064" y="1432"/>
                  <a:pt x="4000" y="1480"/>
                  <a:pt x="3888" y="1504"/>
                </a:cubicBezTo>
                <a:cubicBezTo>
                  <a:pt x="3776" y="1528"/>
                  <a:pt x="3664" y="1536"/>
                  <a:pt x="3504" y="1552"/>
                </a:cubicBezTo>
                <a:cubicBezTo>
                  <a:pt x="3344" y="1568"/>
                  <a:pt x="3120" y="1592"/>
                  <a:pt x="2928" y="1600"/>
                </a:cubicBezTo>
                <a:cubicBezTo>
                  <a:pt x="2736" y="1608"/>
                  <a:pt x="2544" y="1584"/>
                  <a:pt x="2352" y="1600"/>
                </a:cubicBezTo>
                <a:cubicBezTo>
                  <a:pt x="2160" y="1616"/>
                  <a:pt x="1952" y="1688"/>
                  <a:pt x="1776" y="1696"/>
                </a:cubicBezTo>
                <a:cubicBezTo>
                  <a:pt x="1600" y="1704"/>
                  <a:pt x="1480" y="1664"/>
                  <a:pt x="1296" y="1648"/>
                </a:cubicBezTo>
                <a:cubicBezTo>
                  <a:pt x="1112" y="1632"/>
                  <a:pt x="864" y="1640"/>
                  <a:pt x="672" y="1600"/>
                </a:cubicBezTo>
                <a:cubicBezTo>
                  <a:pt x="480" y="1560"/>
                  <a:pt x="256" y="1464"/>
                  <a:pt x="144" y="1408"/>
                </a:cubicBezTo>
                <a:cubicBezTo>
                  <a:pt x="32" y="1352"/>
                  <a:pt x="24" y="1288"/>
                  <a:pt x="0" y="1264"/>
                </a:cubicBezTo>
              </a:path>
            </a:pathLst>
          </a:custGeom>
          <a:noFill/>
          <a:ln w="25400">
            <a:solidFill>
              <a:srgbClr val="EAD11A"/>
            </a:solidFill>
            <a:round/>
            <a:headEnd/>
            <a:tailEnd/>
          </a:ln>
        </p:spPr>
        <p:txBody>
          <a:bodyPr/>
          <a:lstStyle/>
          <a:p>
            <a:endParaRPr lang="en-CA" dirty="0"/>
          </a:p>
        </p:txBody>
      </p:sp>
      <p:sp>
        <p:nvSpPr>
          <p:cNvPr id="34821" name="Text Box 81"/>
          <p:cNvSpPr txBox="1">
            <a:spLocks noChangeArrowheads="1"/>
          </p:cNvSpPr>
          <p:nvPr/>
        </p:nvSpPr>
        <p:spPr bwMode="auto">
          <a:xfrm>
            <a:off x="76200" y="228600"/>
            <a:ext cx="8534400" cy="579438"/>
          </a:xfrm>
          <a:prstGeom prst="rect">
            <a:avLst/>
          </a:prstGeom>
          <a:noFill/>
          <a:ln w="9525">
            <a:noFill/>
            <a:miter lim="800000"/>
            <a:headEnd/>
            <a:tailEnd/>
          </a:ln>
        </p:spPr>
        <p:txBody>
          <a:bodyPr>
            <a:spAutoFit/>
          </a:bodyPr>
          <a:lstStyle/>
          <a:p>
            <a:pPr marL="342900" indent="-342900">
              <a:spcBef>
                <a:spcPct val="50000"/>
              </a:spcBef>
            </a:pPr>
            <a:r>
              <a:rPr lang="en-CA" sz="3200" b="1" dirty="0">
                <a:solidFill>
                  <a:srgbClr val="000000"/>
                </a:solidFill>
                <a:latin typeface="Times New Roman" pitchFamily="18" charset="0"/>
              </a:rPr>
              <a:t>    5. Measuring % alteration</a:t>
            </a:r>
          </a:p>
        </p:txBody>
      </p:sp>
      <p:sp>
        <p:nvSpPr>
          <p:cNvPr id="34822" name="Freeform 83"/>
          <p:cNvSpPr>
            <a:spLocks/>
          </p:cNvSpPr>
          <p:nvPr/>
        </p:nvSpPr>
        <p:spPr bwMode="auto">
          <a:xfrm>
            <a:off x="2971800" y="2921000"/>
            <a:ext cx="2057400" cy="596900"/>
          </a:xfrm>
          <a:custGeom>
            <a:avLst/>
            <a:gdLst>
              <a:gd name="T0" fmla="*/ 0 w 1296"/>
              <a:gd name="T1" fmla="*/ 2147483647 h 376"/>
              <a:gd name="T2" fmla="*/ 2147483647 w 1296"/>
              <a:gd name="T3" fmla="*/ 2147483647 h 376"/>
              <a:gd name="T4" fmla="*/ 2147483647 w 1296"/>
              <a:gd name="T5" fmla="*/ 2147483647 h 376"/>
              <a:gd name="T6" fmla="*/ 2147483647 w 1296"/>
              <a:gd name="T7" fmla="*/ 2147483647 h 376"/>
              <a:gd name="T8" fmla="*/ 2147483647 w 1296"/>
              <a:gd name="T9" fmla="*/ 2147483647 h 376"/>
              <a:gd name="T10" fmla="*/ 2147483647 w 1296"/>
              <a:gd name="T11" fmla="*/ 2147483647 h 376"/>
              <a:gd name="T12" fmla="*/ 2147483647 w 1296"/>
              <a:gd name="T13" fmla="*/ 2147483647 h 376"/>
              <a:gd name="T14" fmla="*/ 2147483647 w 1296"/>
              <a:gd name="T15" fmla="*/ 2147483647 h 376"/>
              <a:gd name="T16" fmla="*/ 2147483647 w 1296"/>
              <a:gd name="T17" fmla="*/ 2147483647 h 376"/>
              <a:gd name="T18" fmla="*/ 2147483647 w 1296"/>
              <a:gd name="T19" fmla="*/ 2147483647 h 376"/>
              <a:gd name="T20" fmla="*/ 2147483647 w 1296"/>
              <a:gd name="T21" fmla="*/ 2147483647 h 376"/>
              <a:gd name="T22" fmla="*/ 2147483647 w 1296"/>
              <a:gd name="T23" fmla="*/ 2147483647 h 376"/>
              <a:gd name="T24" fmla="*/ 2147483647 w 1296"/>
              <a:gd name="T25" fmla="*/ 2147483647 h 376"/>
              <a:gd name="T26" fmla="*/ 2147483647 w 1296"/>
              <a:gd name="T27" fmla="*/ 2147483647 h 376"/>
              <a:gd name="T28" fmla="*/ 2147483647 w 1296"/>
              <a:gd name="T29" fmla="*/ 2147483647 h 376"/>
              <a:gd name="T30" fmla="*/ 2147483647 w 1296"/>
              <a:gd name="T31" fmla="*/ 2147483647 h 376"/>
              <a:gd name="T32" fmla="*/ 2147483647 w 1296"/>
              <a:gd name="T33" fmla="*/ 2147483647 h 376"/>
              <a:gd name="T34" fmla="*/ 2147483647 w 1296"/>
              <a:gd name="T35" fmla="*/ 2147483647 h 376"/>
              <a:gd name="T36" fmla="*/ 2147483647 w 1296"/>
              <a:gd name="T37" fmla="*/ 2147483647 h 3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6"/>
              <a:gd name="T58" fmla="*/ 0 h 376"/>
              <a:gd name="T59" fmla="*/ 1296 w 1296"/>
              <a:gd name="T60" fmla="*/ 376 h 37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6" h="376">
                <a:moveTo>
                  <a:pt x="0" y="320"/>
                </a:moveTo>
                <a:cubicBezTo>
                  <a:pt x="48" y="308"/>
                  <a:pt x="96" y="296"/>
                  <a:pt x="144" y="272"/>
                </a:cubicBezTo>
                <a:cubicBezTo>
                  <a:pt x="192" y="248"/>
                  <a:pt x="240" y="200"/>
                  <a:pt x="288" y="176"/>
                </a:cubicBezTo>
                <a:cubicBezTo>
                  <a:pt x="336" y="152"/>
                  <a:pt x="392" y="144"/>
                  <a:pt x="432" y="128"/>
                </a:cubicBezTo>
                <a:cubicBezTo>
                  <a:pt x="472" y="112"/>
                  <a:pt x="496" y="88"/>
                  <a:pt x="528" y="80"/>
                </a:cubicBezTo>
                <a:cubicBezTo>
                  <a:pt x="560" y="72"/>
                  <a:pt x="584" y="80"/>
                  <a:pt x="624" y="80"/>
                </a:cubicBezTo>
                <a:cubicBezTo>
                  <a:pt x="664" y="80"/>
                  <a:pt x="720" y="88"/>
                  <a:pt x="768" y="80"/>
                </a:cubicBezTo>
                <a:cubicBezTo>
                  <a:pt x="816" y="72"/>
                  <a:pt x="880" y="40"/>
                  <a:pt x="912" y="32"/>
                </a:cubicBezTo>
                <a:cubicBezTo>
                  <a:pt x="944" y="24"/>
                  <a:pt x="904" y="0"/>
                  <a:pt x="960" y="32"/>
                </a:cubicBezTo>
                <a:cubicBezTo>
                  <a:pt x="1016" y="64"/>
                  <a:pt x="1200" y="184"/>
                  <a:pt x="1248" y="224"/>
                </a:cubicBezTo>
                <a:cubicBezTo>
                  <a:pt x="1296" y="264"/>
                  <a:pt x="1272" y="264"/>
                  <a:pt x="1248" y="272"/>
                </a:cubicBezTo>
                <a:cubicBezTo>
                  <a:pt x="1224" y="280"/>
                  <a:pt x="1152" y="264"/>
                  <a:pt x="1104" y="272"/>
                </a:cubicBezTo>
                <a:cubicBezTo>
                  <a:pt x="1056" y="280"/>
                  <a:pt x="1000" y="304"/>
                  <a:pt x="960" y="320"/>
                </a:cubicBezTo>
                <a:cubicBezTo>
                  <a:pt x="920" y="336"/>
                  <a:pt x="912" y="360"/>
                  <a:pt x="864" y="368"/>
                </a:cubicBezTo>
                <a:cubicBezTo>
                  <a:pt x="816" y="376"/>
                  <a:pt x="728" y="368"/>
                  <a:pt x="672" y="368"/>
                </a:cubicBezTo>
                <a:cubicBezTo>
                  <a:pt x="616" y="368"/>
                  <a:pt x="584" y="368"/>
                  <a:pt x="528" y="368"/>
                </a:cubicBezTo>
                <a:cubicBezTo>
                  <a:pt x="472" y="368"/>
                  <a:pt x="384" y="376"/>
                  <a:pt x="336" y="368"/>
                </a:cubicBezTo>
                <a:cubicBezTo>
                  <a:pt x="288" y="360"/>
                  <a:pt x="288" y="328"/>
                  <a:pt x="240" y="320"/>
                </a:cubicBezTo>
                <a:cubicBezTo>
                  <a:pt x="192" y="312"/>
                  <a:pt x="80" y="320"/>
                  <a:pt x="48" y="320"/>
                </a:cubicBezTo>
              </a:path>
            </a:pathLst>
          </a:custGeom>
          <a:noFill/>
          <a:ln w="28575">
            <a:solidFill>
              <a:srgbClr val="E4391C"/>
            </a:solidFill>
            <a:round/>
            <a:headEnd/>
            <a:tailEnd/>
          </a:ln>
        </p:spPr>
        <p:txBody>
          <a:bodyPr/>
          <a:lstStyle/>
          <a:p>
            <a:endParaRPr lang="en-CA" dirty="0"/>
          </a:p>
        </p:txBody>
      </p:sp>
      <p:sp>
        <p:nvSpPr>
          <p:cNvPr id="34823" name="Freeform 84"/>
          <p:cNvSpPr>
            <a:spLocks/>
          </p:cNvSpPr>
          <p:nvPr/>
        </p:nvSpPr>
        <p:spPr bwMode="auto">
          <a:xfrm>
            <a:off x="1168400" y="3467100"/>
            <a:ext cx="1130300" cy="342900"/>
          </a:xfrm>
          <a:custGeom>
            <a:avLst/>
            <a:gdLst>
              <a:gd name="T0" fmla="*/ 2147483647 w 712"/>
              <a:gd name="T1" fmla="*/ 2147483647 h 216"/>
              <a:gd name="T2" fmla="*/ 2147483647 w 712"/>
              <a:gd name="T3" fmla="*/ 2147483647 h 216"/>
              <a:gd name="T4" fmla="*/ 2147483647 w 712"/>
              <a:gd name="T5" fmla="*/ 2147483647 h 216"/>
              <a:gd name="T6" fmla="*/ 2147483647 w 712"/>
              <a:gd name="T7" fmla="*/ 2147483647 h 216"/>
              <a:gd name="T8" fmla="*/ 2147483647 w 712"/>
              <a:gd name="T9" fmla="*/ 2147483647 h 216"/>
              <a:gd name="T10" fmla="*/ 2147483647 w 712"/>
              <a:gd name="T11" fmla="*/ 2147483647 h 216"/>
              <a:gd name="T12" fmla="*/ 2147483647 w 712"/>
              <a:gd name="T13" fmla="*/ 2147483647 h 216"/>
              <a:gd name="T14" fmla="*/ 2147483647 w 712"/>
              <a:gd name="T15" fmla="*/ 2147483647 h 216"/>
              <a:gd name="T16" fmla="*/ 0 60000 65536"/>
              <a:gd name="T17" fmla="*/ 0 60000 65536"/>
              <a:gd name="T18" fmla="*/ 0 60000 65536"/>
              <a:gd name="T19" fmla="*/ 0 60000 65536"/>
              <a:gd name="T20" fmla="*/ 0 60000 65536"/>
              <a:gd name="T21" fmla="*/ 0 60000 65536"/>
              <a:gd name="T22" fmla="*/ 0 60000 65536"/>
              <a:gd name="T23" fmla="*/ 0 60000 65536"/>
              <a:gd name="T24" fmla="*/ 0 w 712"/>
              <a:gd name="T25" fmla="*/ 0 h 216"/>
              <a:gd name="T26" fmla="*/ 712 w 712"/>
              <a:gd name="T27" fmla="*/ 216 h 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2" h="216">
                <a:moveTo>
                  <a:pt x="80" y="216"/>
                </a:moveTo>
                <a:cubicBezTo>
                  <a:pt x="168" y="200"/>
                  <a:pt x="256" y="184"/>
                  <a:pt x="320" y="168"/>
                </a:cubicBezTo>
                <a:cubicBezTo>
                  <a:pt x="384" y="152"/>
                  <a:pt x="408" y="136"/>
                  <a:pt x="464" y="120"/>
                </a:cubicBezTo>
                <a:cubicBezTo>
                  <a:pt x="520" y="104"/>
                  <a:pt x="616" y="88"/>
                  <a:pt x="656" y="72"/>
                </a:cubicBezTo>
                <a:cubicBezTo>
                  <a:pt x="696" y="56"/>
                  <a:pt x="712" y="32"/>
                  <a:pt x="704" y="24"/>
                </a:cubicBezTo>
                <a:cubicBezTo>
                  <a:pt x="696" y="16"/>
                  <a:pt x="712" y="0"/>
                  <a:pt x="608" y="24"/>
                </a:cubicBezTo>
                <a:cubicBezTo>
                  <a:pt x="504" y="48"/>
                  <a:pt x="160" y="136"/>
                  <a:pt x="80" y="168"/>
                </a:cubicBezTo>
                <a:cubicBezTo>
                  <a:pt x="0" y="200"/>
                  <a:pt x="120" y="208"/>
                  <a:pt x="128" y="216"/>
                </a:cubicBezTo>
              </a:path>
            </a:pathLst>
          </a:custGeom>
          <a:noFill/>
          <a:ln w="25400">
            <a:solidFill>
              <a:srgbClr val="E4391C"/>
            </a:solidFill>
            <a:round/>
            <a:headEnd/>
            <a:tailEnd/>
          </a:ln>
        </p:spPr>
        <p:txBody>
          <a:bodyPr/>
          <a:lstStyle/>
          <a:p>
            <a:endParaRPr lang="en-CA" dirty="0"/>
          </a:p>
        </p:txBody>
      </p:sp>
      <p:sp>
        <p:nvSpPr>
          <p:cNvPr id="34824" name="Text Box 87"/>
          <p:cNvSpPr txBox="1">
            <a:spLocks noChangeArrowheads="1"/>
          </p:cNvSpPr>
          <p:nvPr/>
        </p:nvSpPr>
        <p:spPr bwMode="auto">
          <a:xfrm>
            <a:off x="5410200" y="2895600"/>
            <a:ext cx="609600" cy="342900"/>
          </a:xfrm>
          <a:prstGeom prst="rect">
            <a:avLst/>
          </a:prstGeom>
          <a:noFill/>
          <a:ln w="9525">
            <a:noFill/>
            <a:miter lim="800000"/>
            <a:headEnd/>
            <a:tailEnd/>
          </a:ln>
        </p:spPr>
        <p:txBody>
          <a:bodyPr>
            <a:spAutoFit/>
          </a:bodyPr>
          <a:lstStyle/>
          <a:p>
            <a:pPr>
              <a:spcBef>
                <a:spcPct val="50000"/>
              </a:spcBef>
            </a:pPr>
            <a:r>
              <a:rPr lang="en-CA" sz="2400" b="1" dirty="0">
                <a:solidFill>
                  <a:srgbClr val="EAD11A"/>
                </a:solidFill>
              </a:rPr>
              <a:t>A</a:t>
            </a:r>
          </a:p>
        </p:txBody>
      </p:sp>
      <p:sp>
        <p:nvSpPr>
          <p:cNvPr id="34825" name="Text Box 88"/>
          <p:cNvSpPr txBox="1">
            <a:spLocks noChangeArrowheads="1"/>
          </p:cNvSpPr>
          <p:nvPr/>
        </p:nvSpPr>
        <p:spPr bwMode="auto">
          <a:xfrm>
            <a:off x="3810000" y="2651125"/>
            <a:ext cx="609600" cy="298450"/>
          </a:xfrm>
          <a:prstGeom prst="rect">
            <a:avLst/>
          </a:prstGeom>
          <a:noFill/>
          <a:ln w="9525">
            <a:noFill/>
            <a:miter lim="800000"/>
            <a:headEnd/>
            <a:tailEnd/>
          </a:ln>
        </p:spPr>
        <p:txBody>
          <a:bodyPr>
            <a:spAutoFit/>
          </a:bodyPr>
          <a:lstStyle/>
          <a:p>
            <a:pPr>
              <a:spcBef>
                <a:spcPct val="50000"/>
              </a:spcBef>
            </a:pPr>
            <a:r>
              <a:rPr lang="en-CA" sz="2000" b="1" dirty="0">
                <a:solidFill>
                  <a:srgbClr val="E4391C"/>
                </a:solidFill>
              </a:rPr>
              <a:t>B</a:t>
            </a:r>
          </a:p>
        </p:txBody>
      </p:sp>
      <p:sp>
        <p:nvSpPr>
          <p:cNvPr id="34826" name="Text Box 89"/>
          <p:cNvSpPr txBox="1">
            <a:spLocks noChangeArrowheads="1"/>
          </p:cNvSpPr>
          <p:nvPr/>
        </p:nvSpPr>
        <p:spPr bwMode="auto">
          <a:xfrm>
            <a:off x="1600200" y="3200400"/>
            <a:ext cx="609600" cy="298450"/>
          </a:xfrm>
          <a:prstGeom prst="rect">
            <a:avLst/>
          </a:prstGeom>
          <a:noFill/>
          <a:ln w="9525">
            <a:noFill/>
            <a:miter lim="800000"/>
            <a:headEnd/>
            <a:tailEnd/>
          </a:ln>
        </p:spPr>
        <p:txBody>
          <a:bodyPr>
            <a:spAutoFit/>
          </a:bodyPr>
          <a:lstStyle/>
          <a:p>
            <a:pPr>
              <a:spcBef>
                <a:spcPct val="50000"/>
              </a:spcBef>
            </a:pPr>
            <a:r>
              <a:rPr lang="en-CA" sz="2000" b="1" dirty="0">
                <a:solidFill>
                  <a:srgbClr val="E4391C"/>
                </a:solidFill>
              </a:rPr>
              <a:t>C</a:t>
            </a:r>
          </a:p>
        </p:txBody>
      </p:sp>
      <p:sp>
        <p:nvSpPr>
          <p:cNvPr id="34827" name="Text Box 90"/>
          <p:cNvSpPr txBox="1">
            <a:spLocks noChangeArrowheads="1"/>
          </p:cNvSpPr>
          <p:nvPr/>
        </p:nvSpPr>
        <p:spPr bwMode="auto">
          <a:xfrm>
            <a:off x="3001963" y="5518150"/>
            <a:ext cx="244475" cy="276225"/>
          </a:xfrm>
          <a:prstGeom prst="rect">
            <a:avLst/>
          </a:prstGeom>
          <a:noFill/>
          <a:ln w="9525">
            <a:noFill/>
            <a:miter lim="800000"/>
            <a:headEnd/>
            <a:tailEnd/>
          </a:ln>
        </p:spPr>
        <p:txBody>
          <a:bodyPr wrap="none">
            <a:spAutoFit/>
          </a:bodyPr>
          <a:lstStyle/>
          <a:p>
            <a:endParaRPr lang="en-US" dirty="0"/>
          </a:p>
        </p:txBody>
      </p:sp>
      <p:sp>
        <p:nvSpPr>
          <p:cNvPr id="34828" name="Line 91"/>
          <p:cNvSpPr>
            <a:spLocks noChangeShapeType="1"/>
          </p:cNvSpPr>
          <p:nvPr/>
        </p:nvSpPr>
        <p:spPr bwMode="auto">
          <a:xfrm>
            <a:off x="5283200" y="6096000"/>
            <a:ext cx="838200" cy="0"/>
          </a:xfrm>
          <a:prstGeom prst="line">
            <a:avLst/>
          </a:prstGeom>
          <a:noFill/>
          <a:ln w="38100">
            <a:solidFill>
              <a:srgbClr val="4A3A26"/>
            </a:solidFill>
            <a:round/>
            <a:headEnd/>
            <a:tailEnd/>
          </a:ln>
        </p:spPr>
        <p:txBody>
          <a:bodyPr/>
          <a:lstStyle/>
          <a:p>
            <a:endParaRPr lang="en-CA" dirty="0"/>
          </a:p>
        </p:txBody>
      </p:sp>
      <p:sp>
        <p:nvSpPr>
          <p:cNvPr id="34829" name="Text Box 98"/>
          <p:cNvSpPr txBox="1">
            <a:spLocks noChangeArrowheads="1"/>
          </p:cNvSpPr>
          <p:nvPr/>
        </p:nvSpPr>
        <p:spPr bwMode="auto">
          <a:xfrm>
            <a:off x="4521200" y="5715000"/>
            <a:ext cx="1295400" cy="396875"/>
          </a:xfrm>
          <a:prstGeom prst="rect">
            <a:avLst/>
          </a:prstGeom>
          <a:noFill/>
          <a:ln w="9525">
            <a:noFill/>
            <a:miter lim="800000"/>
            <a:headEnd/>
            <a:tailEnd/>
          </a:ln>
        </p:spPr>
        <p:txBody>
          <a:bodyPr>
            <a:spAutoFit/>
          </a:bodyPr>
          <a:lstStyle/>
          <a:p>
            <a:pPr>
              <a:spcBef>
                <a:spcPct val="50000"/>
              </a:spcBef>
            </a:pPr>
            <a:r>
              <a:rPr lang="en-CA" sz="2000" dirty="0">
                <a:solidFill>
                  <a:srgbClr val="E4391C"/>
                </a:solidFill>
                <a:latin typeface="Arial" charset="0"/>
              </a:rPr>
              <a:t>Area</a:t>
            </a:r>
          </a:p>
        </p:txBody>
      </p:sp>
      <p:grpSp>
        <p:nvGrpSpPr>
          <p:cNvPr id="34830" name="Group 106"/>
          <p:cNvGrpSpPr>
            <a:grpSpLocks/>
          </p:cNvGrpSpPr>
          <p:nvPr/>
        </p:nvGrpSpPr>
        <p:grpSpPr bwMode="auto">
          <a:xfrm>
            <a:off x="1752600" y="5715000"/>
            <a:ext cx="7086600" cy="777875"/>
            <a:chOff x="1104" y="3600"/>
            <a:chExt cx="4464" cy="490"/>
          </a:xfrm>
        </p:grpSpPr>
        <p:sp>
          <p:nvSpPr>
            <p:cNvPr id="34832" name="Text Box 96"/>
            <p:cNvSpPr txBox="1">
              <a:spLocks noChangeArrowheads="1"/>
            </p:cNvSpPr>
            <p:nvPr/>
          </p:nvSpPr>
          <p:spPr bwMode="auto">
            <a:xfrm>
              <a:off x="4367" y="3696"/>
              <a:ext cx="209" cy="250"/>
            </a:xfrm>
            <a:prstGeom prst="rect">
              <a:avLst/>
            </a:prstGeom>
            <a:noFill/>
            <a:ln w="9525">
              <a:noFill/>
              <a:miter lim="800000"/>
              <a:headEnd/>
              <a:tailEnd/>
            </a:ln>
          </p:spPr>
          <p:txBody>
            <a:bodyPr wrap="none">
              <a:spAutoFit/>
            </a:bodyPr>
            <a:lstStyle/>
            <a:p>
              <a:r>
                <a:rPr lang="en-CA" sz="2000" b="1" dirty="0">
                  <a:solidFill>
                    <a:srgbClr val="E4391C"/>
                  </a:solidFill>
                  <a:latin typeface="Arial" charset="0"/>
                </a:rPr>
                <a:t>=</a:t>
              </a:r>
            </a:p>
          </p:txBody>
        </p:sp>
        <p:sp>
          <p:nvSpPr>
            <p:cNvPr id="34833" name="Text Box 85"/>
            <p:cNvSpPr txBox="1">
              <a:spLocks noChangeArrowheads="1"/>
            </p:cNvSpPr>
            <p:nvPr/>
          </p:nvSpPr>
          <p:spPr bwMode="auto">
            <a:xfrm>
              <a:off x="3232" y="3600"/>
              <a:ext cx="672" cy="231"/>
            </a:xfrm>
            <a:prstGeom prst="rect">
              <a:avLst/>
            </a:prstGeom>
            <a:noFill/>
            <a:ln w="9525">
              <a:noFill/>
              <a:miter lim="800000"/>
              <a:headEnd/>
              <a:tailEnd/>
            </a:ln>
          </p:spPr>
          <p:txBody>
            <a:bodyPr>
              <a:spAutoFit/>
            </a:bodyPr>
            <a:lstStyle/>
            <a:p>
              <a:pPr>
                <a:spcBef>
                  <a:spcPct val="50000"/>
                </a:spcBef>
              </a:pPr>
              <a:r>
                <a:rPr lang="en-CA" b="1" dirty="0">
                  <a:solidFill>
                    <a:srgbClr val="E4391C"/>
                  </a:solidFill>
                  <a:latin typeface="Arial" charset="0"/>
                </a:rPr>
                <a:t> B + C</a:t>
              </a:r>
            </a:p>
          </p:txBody>
        </p:sp>
        <p:sp>
          <p:nvSpPr>
            <p:cNvPr id="79965" name="Text Box 93"/>
            <p:cNvSpPr txBox="1">
              <a:spLocks noChangeArrowheads="1"/>
            </p:cNvSpPr>
            <p:nvPr/>
          </p:nvSpPr>
          <p:spPr bwMode="auto">
            <a:xfrm>
              <a:off x="3472" y="3840"/>
              <a:ext cx="240" cy="250"/>
            </a:xfrm>
            <a:prstGeom prst="rect">
              <a:avLst/>
            </a:prstGeom>
            <a:noFill/>
            <a:ln w="9525">
              <a:noFill/>
              <a:miter lim="800000"/>
              <a:headEnd/>
              <a:tailEnd/>
            </a:ln>
            <a:effectLst/>
          </p:spPr>
          <p:txBody>
            <a:bodyPr>
              <a:spAutoFit/>
            </a:bodyPr>
            <a:lstStyle/>
            <a:p>
              <a:pPr algn="ctr">
                <a:spcBef>
                  <a:spcPct val="50000"/>
                </a:spcBef>
                <a:defRPr/>
              </a:pPr>
              <a:r>
                <a:rPr lang="en-CA" sz="2000" b="1" dirty="0">
                  <a:solidFill>
                    <a:srgbClr val="FFCC00"/>
                  </a:solidFill>
                  <a:effectLst>
                    <a:outerShdw blurRad="38100" dist="38100" dir="2700000" algn="tl">
                      <a:srgbClr val="000000"/>
                    </a:outerShdw>
                  </a:effectLst>
                  <a:latin typeface="Arial" charset="0"/>
                </a:rPr>
                <a:t>A</a:t>
              </a:r>
            </a:p>
          </p:txBody>
        </p:sp>
        <p:sp>
          <p:nvSpPr>
            <p:cNvPr id="34835" name="Text Box 94"/>
            <p:cNvSpPr txBox="1">
              <a:spLocks noChangeArrowheads="1"/>
            </p:cNvSpPr>
            <p:nvPr/>
          </p:nvSpPr>
          <p:spPr bwMode="auto">
            <a:xfrm>
              <a:off x="3880" y="3704"/>
              <a:ext cx="336" cy="250"/>
            </a:xfrm>
            <a:prstGeom prst="rect">
              <a:avLst/>
            </a:prstGeom>
            <a:noFill/>
            <a:ln w="9525">
              <a:noFill/>
              <a:miter lim="800000"/>
              <a:headEnd/>
              <a:tailEnd/>
            </a:ln>
          </p:spPr>
          <p:txBody>
            <a:bodyPr>
              <a:spAutoFit/>
            </a:bodyPr>
            <a:lstStyle/>
            <a:p>
              <a:pPr>
                <a:spcBef>
                  <a:spcPct val="50000"/>
                </a:spcBef>
              </a:pPr>
              <a:r>
                <a:rPr lang="en-CA" sz="2000" b="1" dirty="0">
                  <a:solidFill>
                    <a:srgbClr val="E4391C"/>
                  </a:solidFill>
                  <a:latin typeface="Arial" charset="0"/>
                </a:rPr>
                <a:t>X</a:t>
              </a:r>
            </a:p>
          </p:txBody>
        </p:sp>
        <p:sp>
          <p:nvSpPr>
            <p:cNvPr id="34836" name="Text Box 95"/>
            <p:cNvSpPr txBox="1">
              <a:spLocks noChangeArrowheads="1"/>
            </p:cNvSpPr>
            <p:nvPr/>
          </p:nvSpPr>
          <p:spPr bwMode="auto">
            <a:xfrm>
              <a:off x="4048" y="3710"/>
              <a:ext cx="384" cy="250"/>
            </a:xfrm>
            <a:prstGeom prst="rect">
              <a:avLst/>
            </a:prstGeom>
            <a:noFill/>
            <a:ln w="9525">
              <a:noFill/>
              <a:miter lim="800000"/>
              <a:headEnd/>
              <a:tailEnd/>
            </a:ln>
          </p:spPr>
          <p:txBody>
            <a:bodyPr>
              <a:spAutoFit/>
            </a:bodyPr>
            <a:lstStyle/>
            <a:p>
              <a:pPr>
                <a:spcBef>
                  <a:spcPct val="50000"/>
                </a:spcBef>
              </a:pPr>
              <a:r>
                <a:rPr lang="en-CA" sz="2000" b="1" dirty="0">
                  <a:solidFill>
                    <a:srgbClr val="E4391C"/>
                  </a:solidFill>
                  <a:latin typeface="Arial" charset="0"/>
                </a:rPr>
                <a:t>100</a:t>
              </a:r>
            </a:p>
          </p:txBody>
        </p:sp>
        <p:sp>
          <p:nvSpPr>
            <p:cNvPr id="79971" name="Text Box 99"/>
            <p:cNvSpPr txBox="1">
              <a:spLocks noChangeArrowheads="1"/>
            </p:cNvSpPr>
            <p:nvPr/>
          </p:nvSpPr>
          <p:spPr bwMode="auto">
            <a:xfrm>
              <a:off x="2848" y="3830"/>
              <a:ext cx="816" cy="250"/>
            </a:xfrm>
            <a:prstGeom prst="rect">
              <a:avLst/>
            </a:prstGeom>
            <a:noFill/>
            <a:ln w="9525">
              <a:noFill/>
              <a:miter lim="800000"/>
              <a:headEnd/>
              <a:tailEnd/>
            </a:ln>
            <a:effectLst/>
          </p:spPr>
          <p:txBody>
            <a:bodyPr>
              <a:spAutoFit/>
            </a:bodyPr>
            <a:lstStyle/>
            <a:p>
              <a:pPr>
                <a:spcBef>
                  <a:spcPct val="50000"/>
                </a:spcBef>
                <a:defRPr/>
              </a:pPr>
              <a:r>
                <a:rPr lang="en-CA" sz="2000" dirty="0">
                  <a:solidFill>
                    <a:srgbClr val="FFCC00"/>
                  </a:solidFill>
                  <a:effectLst>
                    <a:outerShdw blurRad="38100" dist="38100" dir="2700000" algn="tl">
                      <a:srgbClr val="000000"/>
                    </a:outerShdw>
                  </a:effectLst>
                  <a:latin typeface="Arial" charset="0"/>
                </a:rPr>
                <a:t>Area</a:t>
              </a:r>
            </a:p>
          </p:txBody>
        </p:sp>
        <p:sp>
          <p:nvSpPr>
            <p:cNvPr id="34838" name="Text Box 100"/>
            <p:cNvSpPr txBox="1">
              <a:spLocks noChangeArrowheads="1"/>
            </p:cNvSpPr>
            <p:nvPr/>
          </p:nvSpPr>
          <p:spPr bwMode="auto">
            <a:xfrm>
              <a:off x="4520" y="3686"/>
              <a:ext cx="1048" cy="250"/>
            </a:xfrm>
            <a:prstGeom prst="rect">
              <a:avLst/>
            </a:prstGeom>
            <a:noFill/>
            <a:ln w="9525">
              <a:noFill/>
              <a:miter lim="800000"/>
              <a:headEnd/>
              <a:tailEnd/>
            </a:ln>
          </p:spPr>
          <p:txBody>
            <a:bodyPr wrap="none">
              <a:spAutoFit/>
            </a:bodyPr>
            <a:lstStyle/>
            <a:p>
              <a:r>
                <a:rPr lang="en-CA" sz="2000" b="1" dirty="0">
                  <a:solidFill>
                    <a:srgbClr val="E4391C"/>
                  </a:solidFill>
                  <a:latin typeface="Arial" charset="0"/>
                </a:rPr>
                <a:t>% Alteration</a:t>
              </a:r>
            </a:p>
          </p:txBody>
        </p:sp>
        <p:sp>
          <p:nvSpPr>
            <p:cNvPr id="34839" name="Text Box 102"/>
            <p:cNvSpPr txBox="1">
              <a:spLocks noChangeArrowheads="1"/>
            </p:cNvSpPr>
            <p:nvPr/>
          </p:nvSpPr>
          <p:spPr bwMode="auto">
            <a:xfrm>
              <a:off x="1104" y="3696"/>
              <a:ext cx="1776" cy="231"/>
            </a:xfrm>
            <a:prstGeom prst="rect">
              <a:avLst/>
            </a:prstGeom>
            <a:noFill/>
            <a:ln w="9525">
              <a:noFill/>
              <a:miter lim="800000"/>
              <a:headEnd/>
              <a:tailEnd/>
            </a:ln>
          </p:spPr>
          <p:txBody>
            <a:bodyPr>
              <a:spAutoFit/>
            </a:bodyPr>
            <a:lstStyle/>
            <a:p>
              <a:pPr>
                <a:spcBef>
                  <a:spcPct val="50000"/>
                </a:spcBef>
              </a:pPr>
              <a:r>
                <a:rPr lang="en-CA" b="1" dirty="0">
                  <a:solidFill>
                    <a:srgbClr val="4A3A26"/>
                  </a:solidFill>
                  <a:latin typeface="Arial" charset="0"/>
                </a:rPr>
                <a:t>Total Green Landforms</a:t>
              </a:r>
            </a:p>
          </p:txBody>
        </p:sp>
      </p:grpSp>
      <p:sp>
        <p:nvSpPr>
          <p:cNvPr id="99"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4A3A26"/>
                </a:solidFill>
                <a:latin typeface="Arial" charset="0"/>
              </a:rPr>
              <a:t>32</a:t>
            </a:r>
            <a:endParaRPr lang="en-GB" sz="1400" dirty="0">
              <a:solidFill>
                <a:srgbClr val="4A3A26"/>
              </a:solidFill>
              <a:latin typeface="Monotype Sorts" pitchFamily="2" charset="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304800"/>
            <a:ext cx="9144000" cy="646331"/>
          </a:xfrm>
          <a:prstGeom prst="rect">
            <a:avLst/>
          </a:prstGeom>
          <a:noFill/>
          <a:ln w="9525">
            <a:noFill/>
            <a:miter lim="800000"/>
            <a:headEnd/>
            <a:tailEnd/>
          </a:ln>
          <a:effectLst/>
        </p:spPr>
        <p:txBody>
          <a:bodyPr>
            <a:spAutoFit/>
          </a:bodyPr>
          <a:lstStyle/>
          <a:p>
            <a:pPr marL="342900" indent="-342900" algn="ctr">
              <a:spcBef>
                <a:spcPct val="50000"/>
              </a:spcBef>
              <a:defRPr/>
            </a:pPr>
            <a:r>
              <a:rPr lang="en-CA" sz="3600" b="1" dirty="0" smtClean="0">
                <a:solidFill>
                  <a:schemeClr val="hlink"/>
                </a:solidFill>
                <a:effectLst>
                  <a:outerShdw blurRad="38100" dist="38100" dir="2700000" algn="tl">
                    <a:srgbClr val="000000"/>
                  </a:outerShdw>
                </a:effectLst>
                <a:latin typeface="Times New Roman" pitchFamily="18" charset="0"/>
              </a:rPr>
              <a:t>More on Defining Landform</a:t>
            </a:r>
            <a:endParaRPr lang="en-CA" sz="3600" b="1" dirty="0">
              <a:solidFill>
                <a:schemeClr val="hlink"/>
              </a:solidFill>
              <a:effectLst>
                <a:outerShdw blurRad="38100" dist="38100" dir="2700000" algn="tl">
                  <a:srgbClr val="000000"/>
                </a:outerShdw>
              </a:effectLst>
              <a:latin typeface="Times New Roman" pitchFamily="18" charset="0"/>
            </a:endParaRPr>
          </a:p>
        </p:txBody>
      </p:sp>
      <p:sp>
        <p:nvSpPr>
          <p:cNvPr id="6" name="Line 15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sp>
        <p:nvSpPr>
          <p:cNvPr id="8" name="Rectangle 7"/>
          <p:cNvSpPr/>
          <p:nvPr/>
        </p:nvSpPr>
        <p:spPr>
          <a:xfrm>
            <a:off x="381000" y="1371600"/>
            <a:ext cx="4114800" cy="2862322"/>
          </a:xfrm>
          <a:prstGeom prst="rect">
            <a:avLst/>
          </a:prstGeom>
        </p:spPr>
        <p:txBody>
          <a:bodyPr wrap="square">
            <a:spAutoFit/>
          </a:bodyPr>
          <a:lstStyle/>
          <a:p>
            <a:pPr>
              <a:buNone/>
            </a:pPr>
            <a:r>
              <a:rPr lang="en-CA" sz="2000" dirty="0" smtClean="0">
                <a:solidFill>
                  <a:srgbClr val="FFFFFF"/>
                </a:solidFill>
                <a:latin typeface="+mj-lt"/>
                <a:cs typeface="Times New Roman" pitchFamily="18" charset="0"/>
              </a:rPr>
              <a:t>One rule used to help define a landform is to determine if a creek draw bisects the topography. Where this occurs, independent landforms (topographic features) are created. Where a creeks does not bisect the topography, independent land forms are not created.</a:t>
            </a:r>
          </a:p>
        </p:txBody>
      </p:sp>
      <p:pic>
        <p:nvPicPr>
          <p:cNvPr id="36866" name="Picture 2"/>
          <p:cNvPicPr>
            <a:picLocks noChangeAspect="1" noChangeArrowheads="1"/>
          </p:cNvPicPr>
          <p:nvPr/>
        </p:nvPicPr>
        <p:blipFill>
          <a:blip r:embed="rId2" cstate="print">
            <a:lum bright="10000" contrast="5000"/>
          </a:blip>
          <a:srcRect b="10457"/>
          <a:stretch>
            <a:fillRect/>
          </a:stretch>
        </p:blipFill>
        <p:spPr bwMode="auto">
          <a:xfrm>
            <a:off x="4767944" y="1447800"/>
            <a:ext cx="3968885" cy="2438400"/>
          </a:xfrm>
          <a:prstGeom prst="rect">
            <a:avLst/>
          </a:prstGeom>
          <a:noFill/>
          <a:ln w="9525">
            <a:noFill/>
            <a:miter lim="800000"/>
            <a:headEnd/>
            <a:tailEnd/>
          </a:ln>
          <a:effectLst/>
        </p:spPr>
      </p:pic>
      <p:pic>
        <p:nvPicPr>
          <p:cNvPr id="36868" name="Picture 4" descr="G:\!Workgrp\Silv Practices\Jacques\FREP 2013\DHW Samples\DHW-038\DHW-038_VP1_Final\DHW_038_VP1_pano.jpg"/>
          <p:cNvPicPr>
            <a:picLocks noChangeAspect="1" noChangeArrowheads="1"/>
          </p:cNvPicPr>
          <p:nvPr/>
        </p:nvPicPr>
        <p:blipFill>
          <a:blip r:embed="rId3" cstate="print"/>
          <a:srcRect l="4075" t="6867" r="8711" b="15877"/>
          <a:stretch>
            <a:fillRect/>
          </a:stretch>
        </p:blipFill>
        <p:spPr bwMode="auto">
          <a:xfrm>
            <a:off x="1981200" y="4005841"/>
            <a:ext cx="6781800" cy="2852159"/>
          </a:xfrm>
          <a:prstGeom prst="rect">
            <a:avLst/>
          </a:prstGeom>
          <a:noFill/>
        </p:spPr>
      </p:pic>
      <p:sp>
        <p:nvSpPr>
          <p:cNvPr id="12" name="TextBox 11"/>
          <p:cNvSpPr txBox="1"/>
          <p:nvPr/>
        </p:nvSpPr>
        <p:spPr>
          <a:xfrm>
            <a:off x="4724400" y="3612960"/>
            <a:ext cx="4038599" cy="307777"/>
          </a:xfrm>
          <a:prstGeom prst="rect">
            <a:avLst/>
          </a:prstGeom>
          <a:noFill/>
        </p:spPr>
        <p:txBody>
          <a:bodyPr wrap="square" rtlCol="0">
            <a:spAutoFit/>
          </a:bodyPr>
          <a:lstStyle/>
          <a:p>
            <a:pPr algn="ctr"/>
            <a:r>
              <a:rPr lang="en-CA" sz="1400" b="1" dirty="0" smtClean="0">
                <a:latin typeface="+mj-lt"/>
              </a:rPr>
              <a:t>Creeks do not bisect topography</a:t>
            </a:r>
            <a:endParaRPr lang="en-CA" sz="1400" b="1" dirty="0">
              <a:latin typeface="+mj-lt"/>
            </a:endParaRPr>
          </a:p>
        </p:txBody>
      </p:sp>
      <p:cxnSp>
        <p:nvCxnSpPr>
          <p:cNvPr id="14" name="Straight Arrow Connector 13"/>
          <p:cNvCxnSpPr/>
          <p:nvPr/>
        </p:nvCxnSpPr>
        <p:spPr>
          <a:xfrm flipH="1" flipV="1">
            <a:off x="5921828" y="2547258"/>
            <a:ext cx="800100" cy="1065702"/>
          </a:xfrm>
          <a:prstGeom prst="straightConnector1">
            <a:avLst/>
          </a:prstGeom>
          <a:ln w="1905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6618514" y="2438400"/>
            <a:ext cx="114300" cy="1174560"/>
          </a:xfrm>
          <a:prstGeom prst="straightConnector1">
            <a:avLst/>
          </a:prstGeom>
          <a:ln w="1905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6738256" y="2481944"/>
            <a:ext cx="609600" cy="1143000"/>
          </a:xfrm>
          <a:prstGeom prst="straightConnector1">
            <a:avLst/>
          </a:prstGeom>
          <a:ln w="1905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981200" y="4038600"/>
            <a:ext cx="6781800" cy="307777"/>
          </a:xfrm>
          <a:prstGeom prst="rect">
            <a:avLst/>
          </a:prstGeom>
          <a:noFill/>
        </p:spPr>
        <p:txBody>
          <a:bodyPr wrap="square" rtlCol="0">
            <a:spAutoFit/>
          </a:bodyPr>
          <a:lstStyle/>
          <a:p>
            <a:pPr algn="ctr"/>
            <a:r>
              <a:rPr lang="en-CA" sz="1400" b="1" dirty="0" smtClean="0">
                <a:latin typeface="+mj-lt"/>
              </a:rPr>
              <a:t>Creeks bisect topography creating separate landforms</a:t>
            </a:r>
            <a:endParaRPr lang="en-CA" sz="1400" b="1" dirty="0">
              <a:latin typeface="+mj-lt"/>
            </a:endParaRPr>
          </a:p>
        </p:txBody>
      </p:sp>
      <p:cxnSp>
        <p:nvCxnSpPr>
          <p:cNvPr id="23" name="Straight Arrow Connector 22"/>
          <p:cNvCxnSpPr/>
          <p:nvPr/>
        </p:nvCxnSpPr>
        <p:spPr>
          <a:xfrm flipH="1">
            <a:off x="4114800" y="4343400"/>
            <a:ext cx="838200" cy="685800"/>
          </a:xfrm>
          <a:prstGeom prst="straightConnector1">
            <a:avLst/>
          </a:prstGeom>
          <a:ln w="19050">
            <a:solidFill>
              <a:srgbClr val="FFFFFF"/>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410200" y="4343398"/>
            <a:ext cx="381000" cy="685802"/>
          </a:xfrm>
          <a:prstGeom prst="straightConnector1">
            <a:avLst/>
          </a:prstGeom>
          <a:ln w="19050">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33"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33</a:t>
            </a:r>
            <a:endParaRPr lang="en-GB" sz="1400" dirty="0">
              <a:solidFill>
                <a:srgbClr val="FFFFFF"/>
              </a:solidFill>
              <a:latin typeface="Monotype Sorts" pitchFamily="2" charset="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5" descr="Beartooth 1"/>
          <p:cNvPicPr>
            <a:picLocks noChangeAspect="1" noChangeArrowheads="1"/>
          </p:cNvPicPr>
          <p:nvPr/>
        </p:nvPicPr>
        <p:blipFill>
          <a:blip r:embed="rId2" cstate="print"/>
          <a:srcRect l="18518" t="26234" r="13889" b="23149"/>
          <a:stretch>
            <a:fillRect/>
          </a:stretch>
        </p:blipFill>
        <p:spPr bwMode="auto">
          <a:xfrm>
            <a:off x="0" y="1722438"/>
            <a:ext cx="9144000" cy="5135562"/>
          </a:xfrm>
          <a:prstGeom prst="rect">
            <a:avLst/>
          </a:prstGeom>
          <a:noFill/>
          <a:ln w="9525">
            <a:noFill/>
            <a:miter lim="800000"/>
            <a:headEnd/>
            <a:tailEnd/>
          </a:ln>
        </p:spPr>
      </p:pic>
      <p:pic>
        <p:nvPicPr>
          <p:cNvPr id="35843" name="Picture 6" descr="Beartooth 1"/>
          <p:cNvPicPr>
            <a:picLocks noChangeAspect="1" noChangeArrowheads="1"/>
          </p:cNvPicPr>
          <p:nvPr/>
        </p:nvPicPr>
        <p:blipFill>
          <a:blip r:embed="rId2" cstate="print"/>
          <a:srcRect l="18518" t="26234" r="70216" b="67459"/>
          <a:stretch>
            <a:fillRect/>
          </a:stretch>
        </p:blipFill>
        <p:spPr bwMode="auto">
          <a:xfrm>
            <a:off x="0" y="25400"/>
            <a:ext cx="9144000" cy="1706563"/>
          </a:xfrm>
          <a:prstGeom prst="rect">
            <a:avLst/>
          </a:prstGeom>
          <a:noFill/>
          <a:ln w="9525">
            <a:noFill/>
            <a:miter lim="800000"/>
            <a:headEnd/>
            <a:tailEnd/>
          </a:ln>
        </p:spPr>
      </p:pic>
      <p:sp>
        <p:nvSpPr>
          <p:cNvPr id="35844" name="Freeform 7"/>
          <p:cNvSpPr>
            <a:spLocks/>
          </p:cNvSpPr>
          <p:nvPr/>
        </p:nvSpPr>
        <p:spPr bwMode="auto">
          <a:xfrm>
            <a:off x="2971800" y="3149600"/>
            <a:ext cx="3657600" cy="1130300"/>
          </a:xfrm>
          <a:custGeom>
            <a:avLst/>
            <a:gdLst>
              <a:gd name="T0" fmla="*/ 0 w 2304"/>
              <a:gd name="T1" fmla="*/ 2147483647 h 712"/>
              <a:gd name="T2" fmla="*/ 2147483647 w 2304"/>
              <a:gd name="T3" fmla="*/ 2147483647 h 712"/>
              <a:gd name="T4" fmla="*/ 2147483647 w 2304"/>
              <a:gd name="T5" fmla="*/ 2147483647 h 712"/>
              <a:gd name="T6" fmla="*/ 2147483647 w 2304"/>
              <a:gd name="T7" fmla="*/ 2147483647 h 712"/>
              <a:gd name="T8" fmla="*/ 2147483647 w 2304"/>
              <a:gd name="T9" fmla="*/ 2147483647 h 712"/>
              <a:gd name="T10" fmla="*/ 2147483647 w 2304"/>
              <a:gd name="T11" fmla="*/ 2147483647 h 712"/>
              <a:gd name="T12" fmla="*/ 2147483647 w 2304"/>
              <a:gd name="T13" fmla="*/ 2147483647 h 712"/>
              <a:gd name="T14" fmla="*/ 2147483647 w 2304"/>
              <a:gd name="T15" fmla="*/ 2147483647 h 712"/>
              <a:gd name="T16" fmla="*/ 2147483647 w 2304"/>
              <a:gd name="T17" fmla="*/ 2147483647 h 712"/>
              <a:gd name="T18" fmla="*/ 2147483647 w 2304"/>
              <a:gd name="T19" fmla="*/ 2147483647 h 712"/>
              <a:gd name="T20" fmla="*/ 2147483647 w 2304"/>
              <a:gd name="T21" fmla="*/ 2147483647 h 712"/>
              <a:gd name="T22" fmla="*/ 2147483647 w 2304"/>
              <a:gd name="T23" fmla="*/ 2147483647 h 712"/>
              <a:gd name="T24" fmla="*/ 2147483647 w 2304"/>
              <a:gd name="T25" fmla="*/ 2147483647 h 712"/>
              <a:gd name="T26" fmla="*/ 2147483647 w 2304"/>
              <a:gd name="T27" fmla="*/ 2147483647 h 7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04"/>
              <a:gd name="T43" fmla="*/ 0 h 712"/>
              <a:gd name="T44" fmla="*/ 2304 w 2304"/>
              <a:gd name="T45" fmla="*/ 712 h 7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04" h="712">
                <a:moveTo>
                  <a:pt x="0" y="32"/>
                </a:moveTo>
                <a:cubicBezTo>
                  <a:pt x="4" y="72"/>
                  <a:pt x="8" y="112"/>
                  <a:pt x="48" y="128"/>
                </a:cubicBezTo>
                <a:cubicBezTo>
                  <a:pt x="88" y="144"/>
                  <a:pt x="168" y="144"/>
                  <a:pt x="240" y="128"/>
                </a:cubicBezTo>
                <a:cubicBezTo>
                  <a:pt x="312" y="112"/>
                  <a:pt x="408" y="48"/>
                  <a:pt x="480" y="32"/>
                </a:cubicBezTo>
                <a:cubicBezTo>
                  <a:pt x="552" y="16"/>
                  <a:pt x="624" y="0"/>
                  <a:pt x="672" y="32"/>
                </a:cubicBezTo>
                <a:cubicBezTo>
                  <a:pt x="720" y="64"/>
                  <a:pt x="760" y="152"/>
                  <a:pt x="768" y="224"/>
                </a:cubicBezTo>
                <a:cubicBezTo>
                  <a:pt x="776" y="296"/>
                  <a:pt x="712" y="408"/>
                  <a:pt x="720" y="464"/>
                </a:cubicBezTo>
                <a:cubicBezTo>
                  <a:pt x="728" y="520"/>
                  <a:pt x="752" y="536"/>
                  <a:pt x="816" y="560"/>
                </a:cubicBezTo>
                <a:cubicBezTo>
                  <a:pt x="880" y="584"/>
                  <a:pt x="1032" y="584"/>
                  <a:pt x="1104" y="608"/>
                </a:cubicBezTo>
                <a:cubicBezTo>
                  <a:pt x="1176" y="632"/>
                  <a:pt x="1184" y="696"/>
                  <a:pt x="1248" y="704"/>
                </a:cubicBezTo>
                <a:cubicBezTo>
                  <a:pt x="1312" y="712"/>
                  <a:pt x="1392" y="688"/>
                  <a:pt x="1488" y="656"/>
                </a:cubicBezTo>
                <a:cubicBezTo>
                  <a:pt x="1584" y="624"/>
                  <a:pt x="1744" y="560"/>
                  <a:pt x="1824" y="512"/>
                </a:cubicBezTo>
                <a:cubicBezTo>
                  <a:pt x="1904" y="464"/>
                  <a:pt x="1888" y="408"/>
                  <a:pt x="1968" y="368"/>
                </a:cubicBezTo>
                <a:cubicBezTo>
                  <a:pt x="2048" y="328"/>
                  <a:pt x="2248" y="288"/>
                  <a:pt x="2304" y="272"/>
                </a:cubicBezTo>
              </a:path>
            </a:pathLst>
          </a:custGeom>
          <a:noFill/>
          <a:ln w="25400">
            <a:solidFill>
              <a:srgbClr val="FF66FF"/>
            </a:solidFill>
            <a:round/>
            <a:headEnd/>
            <a:tailEnd/>
          </a:ln>
        </p:spPr>
        <p:txBody>
          <a:bodyPr/>
          <a:lstStyle/>
          <a:p>
            <a:endParaRPr lang="en-CA" dirty="0"/>
          </a:p>
        </p:txBody>
      </p:sp>
      <p:sp>
        <p:nvSpPr>
          <p:cNvPr id="35845" name="Text Box 8"/>
          <p:cNvSpPr txBox="1">
            <a:spLocks noChangeArrowheads="1"/>
          </p:cNvSpPr>
          <p:nvPr/>
        </p:nvSpPr>
        <p:spPr bwMode="auto">
          <a:xfrm>
            <a:off x="4343400" y="3124200"/>
            <a:ext cx="1447800" cy="481013"/>
          </a:xfrm>
          <a:prstGeom prst="rect">
            <a:avLst/>
          </a:prstGeom>
          <a:noFill/>
          <a:ln w="9525">
            <a:noFill/>
            <a:miter lim="800000"/>
            <a:headEnd/>
            <a:tailEnd/>
          </a:ln>
        </p:spPr>
        <p:txBody>
          <a:bodyPr>
            <a:spAutoFit/>
          </a:bodyPr>
          <a:lstStyle/>
          <a:p>
            <a:pPr>
              <a:spcBef>
                <a:spcPct val="50000"/>
              </a:spcBef>
            </a:pPr>
            <a:r>
              <a:rPr lang="en-CA" b="1" dirty="0">
                <a:solidFill>
                  <a:srgbClr val="EEE91B"/>
                </a:solidFill>
                <a:latin typeface="Arial" charset="0"/>
              </a:rPr>
              <a:t>Non Green</a:t>
            </a:r>
          </a:p>
        </p:txBody>
      </p:sp>
      <p:sp>
        <p:nvSpPr>
          <p:cNvPr id="35846" name="Text Box 9"/>
          <p:cNvSpPr txBox="1">
            <a:spLocks noChangeArrowheads="1"/>
          </p:cNvSpPr>
          <p:nvPr/>
        </p:nvSpPr>
        <p:spPr bwMode="auto">
          <a:xfrm>
            <a:off x="2466975" y="4600575"/>
            <a:ext cx="1828800" cy="898525"/>
          </a:xfrm>
          <a:prstGeom prst="rect">
            <a:avLst/>
          </a:prstGeom>
          <a:noFill/>
          <a:ln w="9525">
            <a:noFill/>
            <a:miter lim="800000"/>
            <a:headEnd/>
            <a:tailEnd/>
          </a:ln>
        </p:spPr>
        <p:txBody>
          <a:bodyPr>
            <a:spAutoFit/>
          </a:bodyPr>
          <a:lstStyle/>
          <a:p>
            <a:pPr algn="ctr">
              <a:spcBef>
                <a:spcPct val="50000"/>
              </a:spcBef>
            </a:pPr>
            <a:r>
              <a:rPr lang="en-CA" b="1" dirty="0">
                <a:solidFill>
                  <a:srgbClr val="00CC00"/>
                </a:solidFill>
                <a:latin typeface="Arial" charset="0"/>
              </a:rPr>
              <a:t>Green</a:t>
            </a:r>
          </a:p>
          <a:p>
            <a:pPr algn="ctr">
              <a:spcBef>
                <a:spcPct val="50000"/>
              </a:spcBef>
            </a:pPr>
            <a:r>
              <a:rPr lang="en-CA" sz="1400" b="1" dirty="0">
                <a:solidFill>
                  <a:srgbClr val="00CC00"/>
                </a:solidFill>
                <a:latin typeface="Arial" charset="0"/>
              </a:rPr>
              <a:t>(Includes inoperable)</a:t>
            </a:r>
          </a:p>
        </p:txBody>
      </p:sp>
      <p:sp>
        <p:nvSpPr>
          <p:cNvPr id="35847" name="Text Box 10"/>
          <p:cNvSpPr txBox="1">
            <a:spLocks noChangeArrowheads="1"/>
          </p:cNvSpPr>
          <p:nvPr/>
        </p:nvSpPr>
        <p:spPr bwMode="auto">
          <a:xfrm>
            <a:off x="6005513" y="4608513"/>
            <a:ext cx="1666875" cy="276225"/>
          </a:xfrm>
          <a:prstGeom prst="rect">
            <a:avLst/>
          </a:prstGeom>
          <a:noFill/>
          <a:ln w="9525">
            <a:noFill/>
            <a:miter lim="800000"/>
            <a:headEnd/>
            <a:tailEnd/>
          </a:ln>
        </p:spPr>
        <p:txBody>
          <a:bodyPr wrap="none">
            <a:spAutoFit/>
          </a:bodyPr>
          <a:lstStyle/>
          <a:p>
            <a:r>
              <a:rPr lang="en-CA" b="1" dirty="0">
                <a:solidFill>
                  <a:srgbClr val="E4391C"/>
                </a:solidFill>
                <a:latin typeface="Arial" charset="0"/>
              </a:rPr>
              <a:t>Alteration</a:t>
            </a:r>
          </a:p>
        </p:txBody>
      </p:sp>
      <p:sp>
        <p:nvSpPr>
          <p:cNvPr id="35848" name="Text Box 11"/>
          <p:cNvSpPr txBox="1">
            <a:spLocks noChangeArrowheads="1"/>
          </p:cNvSpPr>
          <p:nvPr/>
        </p:nvSpPr>
        <p:spPr bwMode="auto">
          <a:xfrm>
            <a:off x="457200" y="457200"/>
            <a:ext cx="2743200" cy="641350"/>
          </a:xfrm>
          <a:prstGeom prst="rect">
            <a:avLst/>
          </a:prstGeom>
          <a:noFill/>
          <a:ln w="9525">
            <a:noFill/>
            <a:miter lim="800000"/>
            <a:headEnd/>
            <a:tailEnd/>
          </a:ln>
        </p:spPr>
        <p:txBody>
          <a:bodyPr>
            <a:spAutoFit/>
          </a:bodyPr>
          <a:lstStyle/>
          <a:p>
            <a:pPr>
              <a:spcBef>
                <a:spcPct val="50000"/>
              </a:spcBef>
            </a:pPr>
            <a:r>
              <a:rPr lang="en-CA" b="1" dirty="0">
                <a:solidFill>
                  <a:srgbClr val="000000"/>
                </a:solidFill>
                <a:latin typeface="Arial" charset="0"/>
              </a:rPr>
              <a:t>For Landforms with Rock Snow &amp; Ice</a:t>
            </a:r>
          </a:p>
        </p:txBody>
      </p:sp>
      <p:sp>
        <p:nvSpPr>
          <p:cNvPr id="35849" name="Text Box 13"/>
          <p:cNvSpPr txBox="1">
            <a:spLocks noChangeArrowheads="1"/>
          </p:cNvSpPr>
          <p:nvPr/>
        </p:nvSpPr>
        <p:spPr bwMode="auto">
          <a:xfrm>
            <a:off x="3911600" y="406400"/>
            <a:ext cx="1066800" cy="274638"/>
          </a:xfrm>
          <a:prstGeom prst="rect">
            <a:avLst/>
          </a:prstGeom>
          <a:noFill/>
          <a:ln w="9525">
            <a:noFill/>
            <a:miter lim="800000"/>
            <a:headEnd/>
            <a:tailEnd/>
          </a:ln>
        </p:spPr>
        <p:txBody>
          <a:bodyPr>
            <a:spAutoFit/>
          </a:bodyPr>
          <a:lstStyle/>
          <a:p>
            <a:pPr algn="ctr">
              <a:spcBef>
                <a:spcPct val="50000"/>
              </a:spcBef>
            </a:pPr>
            <a:r>
              <a:rPr lang="en-CA" b="1" dirty="0">
                <a:solidFill>
                  <a:srgbClr val="E4391C"/>
                </a:solidFill>
              </a:rPr>
              <a:t> C</a:t>
            </a:r>
          </a:p>
        </p:txBody>
      </p:sp>
      <p:sp>
        <p:nvSpPr>
          <p:cNvPr id="35850" name="Line 14"/>
          <p:cNvSpPr>
            <a:spLocks noChangeShapeType="1"/>
          </p:cNvSpPr>
          <p:nvPr/>
        </p:nvSpPr>
        <p:spPr bwMode="auto">
          <a:xfrm>
            <a:off x="4064000" y="787400"/>
            <a:ext cx="838200" cy="0"/>
          </a:xfrm>
          <a:prstGeom prst="line">
            <a:avLst/>
          </a:prstGeom>
          <a:noFill/>
          <a:ln w="38100">
            <a:solidFill>
              <a:srgbClr val="4A3A26"/>
            </a:solidFill>
            <a:round/>
            <a:headEnd/>
            <a:tailEnd/>
          </a:ln>
        </p:spPr>
        <p:txBody>
          <a:bodyPr/>
          <a:lstStyle/>
          <a:p>
            <a:endParaRPr lang="en-CA" dirty="0"/>
          </a:p>
        </p:txBody>
      </p:sp>
      <p:sp>
        <p:nvSpPr>
          <p:cNvPr id="35851" name="Text Box 15"/>
          <p:cNvSpPr txBox="1">
            <a:spLocks noChangeArrowheads="1"/>
          </p:cNvSpPr>
          <p:nvPr/>
        </p:nvSpPr>
        <p:spPr bwMode="auto">
          <a:xfrm>
            <a:off x="4292600" y="787400"/>
            <a:ext cx="381000" cy="274638"/>
          </a:xfrm>
          <a:prstGeom prst="rect">
            <a:avLst/>
          </a:prstGeom>
          <a:noFill/>
          <a:ln w="9525">
            <a:noFill/>
            <a:miter lim="800000"/>
            <a:headEnd/>
            <a:tailEnd/>
          </a:ln>
        </p:spPr>
        <p:txBody>
          <a:bodyPr>
            <a:spAutoFit/>
          </a:bodyPr>
          <a:lstStyle/>
          <a:p>
            <a:pPr algn="ctr">
              <a:spcBef>
                <a:spcPct val="50000"/>
              </a:spcBef>
            </a:pPr>
            <a:r>
              <a:rPr lang="en-CA" b="1" dirty="0">
                <a:solidFill>
                  <a:srgbClr val="E4391C"/>
                </a:solidFill>
              </a:rPr>
              <a:t>B</a:t>
            </a:r>
          </a:p>
        </p:txBody>
      </p:sp>
      <p:sp>
        <p:nvSpPr>
          <p:cNvPr id="35852" name="Text Box 16"/>
          <p:cNvSpPr txBox="1">
            <a:spLocks noChangeArrowheads="1"/>
          </p:cNvSpPr>
          <p:nvPr/>
        </p:nvSpPr>
        <p:spPr bwMode="auto">
          <a:xfrm>
            <a:off x="4940300" y="571500"/>
            <a:ext cx="533400" cy="298450"/>
          </a:xfrm>
          <a:prstGeom prst="rect">
            <a:avLst/>
          </a:prstGeom>
          <a:noFill/>
          <a:ln w="9525">
            <a:noFill/>
            <a:miter lim="800000"/>
            <a:headEnd/>
            <a:tailEnd/>
          </a:ln>
        </p:spPr>
        <p:txBody>
          <a:bodyPr>
            <a:spAutoFit/>
          </a:bodyPr>
          <a:lstStyle/>
          <a:p>
            <a:pPr>
              <a:spcBef>
                <a:spcPct val="50000"/>
              </a:spcBef>
            </a:pPr>
            <a:r>
              <a:rPr lang="en-CA" sz="2000" b="1" dirty="0">
                <a:solidFill>
                  <a:srgbClr val="E4391C"/>
                </a:solidFill>
                <a:latin typeface="Arial" charset="0"/>
              </a:rPr>
              <a:t>X</a:t>
            </a:r>
          </a:p>
        </p:txBody>
      </p:sp>
      <p:sp>
        <p:nvSpPr>
          <p:cNvPr id="35853" name="Text Box 17"/>
          <p:cNvSpPr txBox="1">
            <a:spLocks noChangeArrowheads="1"/>
          </p:cNvSpPr>
          <p:nvPr/>
        </p:nvSpPr>
        <p:spPr bwMode="auto">
          <a:xfrm>
            <a:off x="5207000" y="581025"/>
            <a:ext cx="609600" cy="755650"/>
          </a:xfrm>
          <a:prstGeom prst="rect">
            <a:avLst/>
          </a:prstGeom>
          <a:noFill/>
          <a:ln w="9525">
            <a:noFill/>
            <a:miter lim="800000"/>
            <a:headEnd/>
            <a:tailEnd/>
          </a:ln>
        </p:spPr>
        <p:txBody>
          <a:bodyPr>
            <a:spAutoFit/>
          </a:bodyPr>
          <a:lstStyle/>
          <a:p>
            <a:pPr>
              <a:spcBef>
                <a:spcPct val="50000"/>
              </a:spcBef>
            </a:pPr>
            <a:r>
              <a:rPr lang="en-CA" sz="2000" b="1" dirty="0">
                <a:solidFill>
                  <a:srgbClr val="E4391C"/>
                </a:solidFill>
                <a:latin typeface="Arial" charset="0"/>
              </a:rPr>
              <a:t>100</a:t>
            </a:r>
          </a:p>
        </p:txBody>
      </p:sp>
      <p:sp>
        <p:nvSpPr>
          <p:cNvPr id="35854" name="Text Box 18"/>
          <p:cNvSpPr txBox="1">
            <a:spLocks noChangeArrowheads="1"/>
          </p:cNvSpPr>
          <p:nvPr/>
        </p:nvSpPr>
        <p:spPr bwMode="auto">
          <a:xfrm>
            <a:off x="5713413" y="558800"/>
            <a:ext cx="441325" cy="296863"/>
          </a:xfrm>
          <a:prstGeom prst="rect">
            <a:avLst/>
          </a:prstGeom>
          <a:noFill/>
          <a:ln w="9525">
            <a:noFill/>
            <a:miter lim="800000"/>
            <a:headEnd/>
            <a:tailEnd/>
          </a:ln>
        </p:spPr>
        <p:txBody>
          <a:bodyPr wrap="none">
            <a:spAutoFit/>
          </a:bodyPr>
          <a:lstStyle/>
          <a:p>
            <a:r>
              <a:rPr lang="en-CA" sz="2000" b="1" dirty="0">
                <a:solidFill>
                  <a:srgbClr val="E4391C"/>
                </a:solidFill>
                <a:latin typeface="Arial" charset="0"/>
              </a:rPr>
              <a:t>=</a:t>
            </a:r>
          </a:p>
        </p:txBody>
      </p:sp>
      <p:sp>
        <p:nvSpPr>
          <p:cNvPr id="35855" name="Text Box 19"/>
          <p:cNvSpPr txBox="1">
            <a:spLocks noChangeArrowheads="1"/>
          </p:cNvSpPr>
          <p:nvPr/>
        </p:nvSpPr>
        <p:spPr bwMode="auto">
          <a:xfrm>
            <a:off x="3302000" y="406400"/>
            <a:ext cx="1295400" cy="296863"/>
          </a:xfrm>
          <a:prstGeom prst="rect">
            <a:avLst/>
          </a:prstGeom>
          <a:noFill/>
          <a:ln w="9525">
            <a:noFill/>
            <a:miter lim="800000"/>
            <a:headEnd/>
            <a:tailEnd/>
          </a:ln>
        </p:spPr>
        <p:txBody>
          <a:bodyPr>
            <a:spAutoFit/>
          </a:bodyPr>
          <a:lstStyle/>
          <a:p>
            <a:pPr>
              <a:spcBef>
                <a:spcPct val="50000"/>
              </a:spcBef>
            </a:pPr>
            <a:r>
              <a:rPr lang="en-CA" sz="2000" dirty="0">
                <a:solidFill>
                  <a:srgbClr val="E4391C"/>
                </a:solidFill>
                <a:latin typeface="Arial" charset="0"/>
              </a:rPr>
              <a:t>Area</a:t>
            </a:r>
          </a:p>
        </p:txBody>
      </p:sp>
      <p:sp>
        <p:nvSpPr>
          <p:cNvPr id="35856" name="Text Box 20"/>
          <p:cNvSpPr txBox="1">
            <a:spLocks noChangeArrowheads="1"/>
          </p:cNvSpPr>
          <p:nvPr/>
        </p:nvSpPr>
        <p:spPr bwMode="auto">
          <a:xfrm>
            <a:off x="3302000" y="771525"/>
            <a:ext cx="1295400" cy="298450"/>
          </a:xfrm>
          <a:prstGeom prst="rect">
            <a:avLst/>
          </a:prstGeom>
          <a:noFill/>
          <a:ln w="9525">
            <a:noFill/>
            <a:miter lim="800000"/>
            <a:headEnd/>
            <a:tailEnd/>
          </a:ln>
        </p:spPr>
        <p:txBody>
          <a:bodyPr>
            <a:spAutoFit/>
          </a:bodyPr>
          <a:lstStyle/>
          <a:p>
            <a:pPr>
              <a:spcBef>
                <a:spcPct val="50000"/>
              </a:spcBef>
            </a:pPr>
            <a:r>
              <a:rPr lang="en-CA" sz="2000" dirty="0">
                <a:solidFill>
                  <a:srgbClr val="E4391C"/>
                </a:solidFill>
                <a:latin typeface="Arial" charset="0"/>
              </a:rPr>
              <a:t>Area</a:t>
            </a:r>
          </a:p>
        </p:txBody>
      </p:sp>
      <p:sp>
        <p:nvSpPr>
          <p:cNvPr id="35857" name="Text Box 21"/>
          <p:cNvSpPr txBox="1">
            <a:spLocks noChangeArrowheads="1"/>
          </p:cNvSpPr>
          <p:nvPr/>
        </p:nvSpPr>
        <p:spPr bwMode="auto">
          <a:xfrm>
            <a:off x="5956300" y="542925"/>
            <a:ext cx="2217738" cy="298450"/>
          </a:xfrm>
          <a:prstGeom prst="rect">
            <a:avLst/>
          </a:prstGeom>
          <a:noFill/>
          <a:ln w="9525">
            <a:noFill/>
            <a:miter lim="800000"/>
            <a:headEnd/>
            <a:tailEnd/>
          </a:ln>
        </p:spPr>
        <p:txBody>
          <a:bodyPr wrap="none">
            <a:spAutoFit/>
          </a:bodyPr>
          <a:lstStyle/>
          <a:p>
            <a:r>
              <a:rPr lang="en-CA" sz="2000" b="1" dirty="0">
                <a:solidFill>
                  <a:srgbClr val="E4391C"/>
                </a:solidFill>
                <a:latin typeface="Arial" charset="0"/>
              </a:rPr>
              <a:t>% Alteration</a:t>
            </a:r>
          </a:p>
        </p:txBody>
      </p:sp>
      <p:sp>
        <p:nvSpPr>
          <p:cNvPr id="35858" name="Text Box 22"/>
          <p:cNvSpPr txBox="1">
            <a:spLocks noChangeArrowheads="1"/>
          </p:cNvSpPr>
          <p:nvPr/>
        </p:nvSpPr>
        <p:spPr bwMode="auto">
          <a:xfrm>
            <a:off x="4381500" y="2819400"/>
            <a:ext cx="1181100" cy="298450"/>
          </a:xfrm>
          <a:prstGeom prst="rect">
            <a:avLst/>
          </a:prstGeom>
          <a:noFill/>
          <a:ln w="9525">
            <a:noFill/>
            <a:miter lim="800000"/>
            <a:headEnd/>
            <a:tailEnd/>
          </a:ln>
        </p:spPr>
        <p:txBody>
          <a:bodyPr>
            <a:spAutoFit/>
          </a:bodyPr>
          <a:lstStyle/>
          <a:p>
            <a:pPr algn="ctr">
              <a:spcBef>
                <a:spcPct val="50000"/>
              </a:spcBef>
            </a:pPr>
            <a:r>
              <a:rPr lang="en-CA" sz="2000" b="1" dirty="0">
                <a:solidFill>
                  <a:srgbClr val="EEE91B"/>
                </a:solidFill>
                <a:latin typeface="Arial" charset="0"/>
              </a:rPr>
              <a:t>A</a:t>
            </a:r>
          </a:p>
        </p:txBody>
      </p:sp>
      <p:sp>
        <p:nvSpPr>
          <p:cNvPr id="35859" name="Text Box 23"/>
          <p:cNvSpPr txBox="1">
            <a:spLocks noChangeArrowheads="1"/>
          </p:cNvSpPr>
          <p:nvPr/>
        </p:nvSpPr>
        <p:spPr bwMode="auto">
          <a:xfrm>
            <a:off x="2971800" y="4292600"/>
            <a:ext cx="838200" cy="296863"/>
          </a:xfrm>
          <a:prstGeom prst="rect">
            <a:avLst/>
          </a:prstGeom>
          <a:noFill/>
          <a:ln w="9525">
            <a:noFill/>
            <a:miter lim="800000"/>
            <a:headEnd/>
            <a:tailEnd/>
          </a:ln>
        </p:spPr>
        <p:txBody>
          <a:bodyPr>
            <a:spAutoFit/>
          </a:bodyPr>
          <a:lstStyle/>
          <a:p>
            <a:pPr algn="ctr">
              <a:spcBef>
                <a:spcPct val="50000"/>
              </a:spcBef>
            </a:pPr>
            <a:r>
              <a:rPr lang="en-CA" sz="2000" b="1" dirty="0">
                <a:solidFill>
                  <a:srgbClr val="00CC00"/>
                </a:solidFill>
                <a:latin typeface="Arial" charset="0"/>
              </a:rPr>
              <a:t>B</a:t>
            </a:r>
          </a:p>
        </p:txBody>
      </p:sp>
      <p:sp>
        <p:nvSpPr>
          <p:cNvPr id="35860" name="Text Box 24"/>
          <p:cNvSpPr txBox="1">
            <a:spLocks noChangeArrowheads="1"/>
          </p:cNvSpPr>
          <p:nvPr/>
        </p:nvSpPr>
        <p:spPr bwMode="auto">
          <a:xfrm>
            <a:off x="6145213" y="4279900"/>
            <a:ext cx="1004887" cy="298450"/>
          </a:xfrm>
          <a:prstGeom prst="rect">
            <a:avLst/>
          </a:prstGeom>
          <a:noFill/>
          <a:ln w="9525">
            <a:noFill/>
            <a:miter lim="800000"/>
            <a:headEnd/>
            <a:tailEnd/>
          </a:ln>
        </p:spPr>
        <p:txBody>
          <a:bodyPr>
            <a:spAutoFit/>
          </a:bodyPr>
          <a:lstStyle/>
          <a:p>
            <a:pPr algn="ctr"/>
            <a:r>
              <a:rPr lang="en-CA" sz="2000" b="1" dirty="0">
                <a:solidFill>
                  <a:srgbClr val="E4391C"/>
                </a:solidFill>
                <a:latin typeface="Arial" charset="0"/>
              </a:rPr>
              <a:t>C</a:t>
            </a:r>
          </a:p>
        </p:txBody>
      </p:sp>
      <p:pic>
        <p:nvPicPr>
          <p:cNvPr id="95"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6046423"/>
            <a:ext cx="860425" cy="763587"/>
          </a:xfrm>
          <a:prstGeom prst="rect">
            <a:avLst/>
          </a:prstGeom>
          <a:noFill/>
          <a:ln w="9525">
            <a:noFill/>
            <a:miter lim="800000"/>
            <a:headEnd/>
            <a:tailEnd/>
          </a:ln>
        </p:spPr>
      </p:pic>
      <p:sp>
        <p:nvSpPr>
          <p:cNvPr id="97"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4A3A26"/>
                </a:solidFill>
                <a:latin typeface="Arial" charset="0"/>
              </a:rPr>
              <a:t>34</a:t>
            </a:r>
            <a:endParaRPr lang="en-GB" sz="1400" dirty="0">
              <a:solidFill>
                <a:srgbClr val="4A3A26"/>
              </a:solidFill>
              <a:latin typeface="Monotype Sorts" pitchFamily="2" charset="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defRPr/>
            </a:pPr>
            <a:r>
              <a:rPr lang="en-CA" sz="4000" dirty="0" smtClean="0"/>
              <a:t>New block &amp; old block that is partially greened up.</a:t>
            </a:r>
          </a:p>
        </p:txBody>
      </p:sp>
      <p:sp>
        <p:nvSpPr>
          <p:cNvPr id="36867" name="Text Box 5"/>
          <p:cNvSpPr txBox="1">
            <a:spLocks noChangeArrowheads="1"/>
          </p:cNvSpPr>
          <p:nvPr/>
        </p:nvSpPr>
        <p:spPr bwMode="auto">
          <a:xfrm>
            <a:off x="8610600" y="6400800"/>
            <a:ext cx="533400" cy="527050"/>
          </a:xfrm>
          <a:prstGeom prst="rect">
            <a:avLst/>
          </a:prstGeom>
          <a:noFill/>
          <a:ln w="9525">
            <a:noFill/>
            <a:miter lim="800000"/>
            <a:headEnd/>
            <a:tailEnd/>
          </a:ln>
        </p:spPr>
        <p:txBody>
          <a:bodyPr>
            <a:spAutoFit/>
          </a:bodyPr>
          <a:lstStyle/>
          <a:p>
            <a:pPr>
              <a:spcBef>
                <a:spcPct val="50000"/>
              </a:spcBef>
            </a:pPr>
            <a:r>
              <a:rPr lang="en-GB" sz="2000" dirty="0">
                <a:latin typeface="Arial" charset="0"/>
              </a:rPr>
              <a:t>25</a:t>
            </a:r>
            <a:endParaRPr lang="en-GB" sz="2400" dirty="0">
              <a:latin typeface="Monotype Sorts" pitchFamily="2" charset="2"/>
            </a:endParaRPr>
          </a:p>
        </p:txBody>
      </p:sp>
      <p:pic>
        <p:nvPicPr>
          <p:cNvPr id="36868" name="Picture 11" descr="Slide 57"/>
          <p:cNvPicPr>
            <a:picLocks noChangeAspect="1" noChangeArrowheads="1"/>
          </p:cNvPicPr>
          <p:nvPr/>
        </p:nvPicPr>
        <p:blipFill>
          <a:blip r:embed="rId2" cstate="print"/>
          <a:srcRect r="7381"/>
          <a:stretch>
            <a:fillRect/>
          </a:stretch>
        </p:blipFill>
        <p:spPr bwMode="auto">
          <a:xfrm>
            <a:off x="0" y="409575"/>
            <a:ext cx="9144000" cy="6524625"/>
          </a:xfrm>
          <a:prstGeom prst="rect">
            <a:avLst/>
          </a:prstGeom>
          <a:noFill/>
          <a:ln w="9525">
            <a:noFill/>
            <a:miter lim="800000"/>
            <a:headEnd/>
            <a:tailEnd/>
          </a:ln>
        </p:spPr>
      </p:pic>
      <p:pic>
        <p:nvPicPr>
          <p:cNvPr id="36869" name="Picture 12" descr="Slide 57"/>
          <p:cNvPicPr>
            <a:picLocks noChangeAspect="1" noChangeArrowheads="1"/>
          </p:cNvPicPr>
          <p:nvPr/>
        </p:nvPicPr>
        <p:blipFill>
          <a:blip r:embed="rId2" cstate="print"/>
          <a:srcRect l="16980" t="3503" r="7381" b="91095"/>
          <a:stretch>
            <a:fillRect/>
          </a:stretch>
        </p:blipFill>
        <p:spPr bwMode="auto">
          <a:xfrm>
            <a:off x="0" y="0"/>
            <a:ext cx="9144000" cy="914400"/>
          </a:xfrm>
          <a:prstGeom prst="rect">
            <a:avLst/>
          </a:prstGeom>
          <a:noFill/>
          <a:ln w="9525">
            <a:noFill/>
            <a:miter lim="800000"/>
            <a:headEnd/>
            <a:tailEnd/>
          </a:ln>
        </p:spPr>
      </p:pic>
      <p:sp>
        <p:nvSpPr>
          <p:cNvPr id="36870" name="Freeform 14"/>
          <p:cNvSpPr>
            <a:spLocks/>
          </p:cNvSpPr>
          <p:nvPr/>
        </p:nvSpPr>
        <p:spPr bwMode="auto">
          <a:xfrm>
            <a:off x="0" y="1358944"/>
            <a:ext cx="9144000" cy="698456"/>
          </a:xfrm>
          <a:custGeom>
            <a:avLst/>
            <a:gdLst>
              <a:gd name="T0" fmla="*/ 0 w 5760"/>
              <a:gd name="T1" fmla="*/ 2147483647 h 544"/>
              <a:gd name="T2" fmla="*/ 2147483647 w 5760"/>
              <a:gd name="T3" fmla="*/ 2147483647 h 544"/>
              <a:gd name="T4" fmla="*/ 2147483647 w 5760"/>
              <a:gd name="T5" fmla="*/ 2147483647 h 544"/>
              <a:gd name="T6" fmla="*/ 2147483647 w 5760"/>
              <a:gd name="T7" fmla="*/ 2147483647 h 544"/>
              <a:gd name="T8" fmla="*/ 2147483647 w 5760"/>
              <a:gd name="T9" fmla="*/ 2147483647 h 544"/>
              <a:gd name="T10" fmla="*/ 2147483647 w 5760"/>
              <a:gd name="T11" fmla="*/ 2147483647 h 544"/>
              <a:gd name="T12" fmla="*/ 2147483647 w 5760"/>
              <a:gd name="T13" fmla="*/ 2147483647 h 544"/>
              <a:gd name="T14" fmla="*/ 2147483647 w 5760"/>
              <a:gd name="T15" fmla="*/ 2147483647 h 544"/>
              <a:gd name="T16" fmla="*/ 2147483647 w 5760"/>
              <a:gd name="T17" fmla="*/ 2147483647 h 544"/>
              <a:gd name="T18" fmla="*/ 2147483647 w 5760"/>
              <a:gd name="T19" fmla="*/ 2147483647 h 544"/>
              <a:gd name="T20" fmla="*/ 2147483647 w 5760"/>
              <a:gd name="T21" fmla="*/ 2147483647 h 544"/>
              <a:gd name="T22" fmla="*/ 2147483647 w 5760"/>
              <a:gd name="T23" fmla="*/ 2147483647 h 544"/>
              <a:gd name="T24" fmla="*/ 2147483647 w 5760"/>
              <a:gd name="T25" fmla="*/ 2147483647 h 544"/>
              <a:gd name="T26" fmla="*/ 2147483647 w 5760"/>
              <a:gd name="T27" fmla="*/ 2147483647 h 544"/>
              <a:gd name="T28" fmla="*/ 2147483647 w 5760"/>
              <a:gd name="T29" fmla="*/ 2147483647 h 5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760"/>
              <a:gd name="T46" fmla="*/ 0 h 544"/>
              <a:gd name="T47" fmla="*/ 5760 w 5760"/>
              <a:gd name="T48" fmla="*/ 544 h 544"/>
              <a:gd name="connsiteX0" fmla="*/ 0 w 10000"/>
              <a:gd name="connsiteY0" fmla="*/ 9412 h 9412"/>
              <a:gd name="connsiteX1" fmla="*/ 500 w 10000"/>
              <a:gd name="connsiteY1" fmla="*/ 6765 h 9412"/>
              <a:gd name="connsiteX2" fmla="*/ 1167 w 10000"/>
              <a:gd name="connsiteY2" fmla="*/ 5000 h 9412"/>
              <a:gd name="connsiteX3" fmla="*/ 1667 w 10000"/>
              <a:gd name="connsiteY3" fmla="*/ 5883 h 9412"/>
              <a:gd name="connsiteX4" fmla="*/ 2000 w 10000"/>
              <a:gd name="connsiteY4" fmla="*/ 5883 h 9412"/>
              <a:gd name="connsiteX5" fmla="*/ 2417 w 10000"/>
              <a:gd name="connsiteY5" fmla="*/ 5000 h 9412"/>
              <a:gd name="connsiteX6" fmla="*/ 3083 w 10000"/>
              <a:gd name="connsiteY6" fmla="*/ 2353 h 9412"/>
              <a:gd name="connsiteX7" fmla="*/ 4167 w 10000"/>
              <a:gd name="connsiteY7" fmla="*/ 1471 h 9412"/>
              <a:gd name="connsiteX8" fmla="*/ 5083 w 10000"/>
              <a:gd name="connsiteY8" fmla="*/ 1471 h 9412"/>
              <a:gd name="connsiteX9" fmla="*/ 5750 w 10000"/>
              <a:gd name="connsiteY9" fmla="*/ 1471 h 9412"/>
              <a:gd name="connsiteX10" fmla="*/ 7500 w 10000"/>
              <a:gd name="connsiteY10" fmla="*/ 2353 h 9412"/>
              <a:gd name="connsiteX11" fmla="*/ 8167 w 10000"/>
              <a:gd name="connsiteY11" fmla="*/ 2353 h 9412"/>
              <a:gd name="connsiteX12" fmla="*/ 8750 w 10000"/>
              <a:gd name="connsiteY12" fmla="*/ 2353 h 9412"/>
              <a:gd name="connsiteX13" fmla="*/ 9583 w 10000"/>
              <a:gd name="connsiteY13" fmla="*/ 2353 h 9412"/>
              <a:gd name="connsiteX14" fmla="*/ 10000 w 10000"/>
              <a:gd name="connsiteY14" fmla="*/ 588 h 9412"/>
              <a:gd name="connsiteX0" fmla="*/ 0 w 10000"/>
              <a:gd name="connsiteY0" fmla="*/ 8593 h 8593"/>
              <a:gd name="connsiteX1" fmla="*/ 500 w 10000"/>
              <a:gd name="connsiteY1" fmla="*/ 5781 h 8593"/>
              <a:gd name="connsiteX2" fmla="*/ 1167 w 10000"/>
              <a:gd name="connsiteY2" fmla="*/ 3905 h 8593"/>
              <a:gd name="connsiteX3" fmla="*/ 1667 w 10000"/>
              <a:gd name="connsiteY3" fmla="*/ 4844 h 8593"/>
              <a:gd name="connsiteX4" fmla="*/ 2000 w 10000"/>
              <a:gd name="connsiteY4" fmla="*/ 4844 h 8593"/>
              <a:gd name="connsiteX5" fmla="*/ 2417 w 10000"/>
              <a:gd name="connsiteY5" fmla="*/ 3905 h 8593"/>
              <a:gd name="connsiteX6" fmla="*/ 3083 w 10000"/>
              <a:gd name="connsiteY6" fmla="*/ 1093 h 8593"/>
              <a:gd name="connsiteX7" fmla="*/ 4167 w 10000"/>
              <a:gd name="connsiteY7" fmla="*/ 156 h 8593"/>
              <a:gd name="connsiteX8" fmla="*/ 5083 w 10000"/>
              <a:gd name="connsiteY8" fmla="*/ 156 h 8593"/>
              <a:gd name="connsiteX9" fmla="*/ 5750 w 10000"/>
              <a:gd name="connsiteY9" fmla="*/ 156 h 8593"/>
              <a:gd name="connsiteX10" fmla="*/ 7500 w 10000"/>
              <a:gd name="connsiteY10" fmla="*/ 1093 h 8593"/>
              <a:gd name="connsiteX11" fmla="*/ 8167 w 10000"/>
              <a:gd name="connsiteY11" fmla="*/ 1093 h 8593"/>
              <a:gd name="connsiteX12" fmla="*/ 8750 w 10000"/>
              <a:gd name="connsiteY12" fmla="*/ 1093 h 8593"/>
              <a:gd name="connsiteX13" fmla="*/ 9583 w 10000"/>
              <a:gd name="connsiteY13" fmla="*/ 1093 h 8593"/>
              <a:gd name="connsiteX14" fmla="*/ 10000 w 10000"/>
              <a:gd name="connsiteY14" fmla="*/ 2031 h 8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8593">
                <a:moveTo>
                  <a:pt x="0" y="8593"/>
                </a:moveTo>
                <a:cubicBezTo>
                  <a:pt x="153" y="7577"/>
                  <a:pt x="306" y="6562"/>
                  <a:pt x="500" y="5781"/>
                </a:cubicBezTo>
                <a:cubicBezTo>
                  <a:pt x="694" y="5000"/>
                  <a:pt x="972" y="4062"/>
                  <a:pt x="1167" y="3905"/>
                </a:cubicBezTo>
                <a:cubicBezTo>
                  <a:pt x="1361" y="3749"/>
                  <a:pt x="1528" y="4687"/>
                  <a:pt x="1667" y="4844"/>
                </a:cubicBezTo>
                <a:cubicBezTo>
                  <a:pt x="1806" y="5000"/>
                  <a:pt x="1875" y="5000"/>
                  <a:pt x="2000" y="4844"/>
                </a:cubicBezTo>
                <a:cubicBezTo>
                  <a:pt x="2125" y="4687"/>
                  <a:pt x="2236" y="4530"/>
                  <a:pt x="2417" y="3905"/>
                </a:cubicBezTo>
                <a:cubicBezTo>
                  <a:pt x="2597" y="3281"/>
                  <a:pt x="2792" y="1718"/>
                  <a:pt x="3083" y="1093"/>
                </a:cubicBezTo>
                <a:cubicBezTo>
                  <a:pt x="3375" y="468"/>
                  <a:pt x="3833" y="312"/>
                  <a:pt x="4167" y="156"/>
                </a:cubicBezTo>
                <a:cubicBezTo>
                  <a:pt x="4500" y="0"/>
                  <a:pt x="4819" y="156"/>
                  <a:pt x="5083" y="156"/>
                </a:cubicBezTo>
                <a:cubicBezTo>
                  <a:pt x="5347" y="156"/>
                  <a:pt x="5347" y="0"/>
                  <a:pt x="5750" y="156"/>
                </a:cubicBezTo>
                <a:cubicBezTo>
                  <a:pt x="6153" y="312"/>
                  <a:pt x="7097" y="937"/>
                  <a:pt x="7500" y="1093"/>
                </a:cubicBezTo>
                <a:cubicBezTo>
                  <a:pt x="7903" y="1249"/>
                  <a:pt x="7958" y="1093"/>
                  <a:pt x="8167" y="1093"/>
                </a:cubicBezTo>
                <a:lnTo>
                  <a:pt x="8750" y="1093"/>
                </a:lnTo>
                <a:cubicBezTo>
                  <a:pt x="8986" y="1093"/>
                  <a:pt x="9375" y="937"/>
                  <a:pt x="9583" y="1093"/>
                </a:cubicBezTo>
                <a:cubicBezTo>
                  <a:pt x="9791" y="1249"/>
                  <a:pt x="9896" y="1406"/>
                  <a:pt x="10000" y="2031"/>
                </a:cubicBezTo>
              </a:path>
            </a:pathLst>
          </a:custGeom>
          <a:noFill/>
          <a:ln w="31750">
            <a:solidFill>
              <a:srgbClr val="FF9933"/>
            </a:solidFill>
            <a:round/>
            <a:headEnd/>
            <a:tailEnd/>
          </a:ln>
        </p:spPr>
        <p:txBody>
          <a:bodyPr/>
          <a:lstStyle/>
          <a:p>
            <a:endParaRPr lang="en-CA" dirty="0"/>
          </a:p>
        </p:txBody>
      </p:sp>
      <p:sp>
        <p:nvSpPr>
          <p:cNvPr id="36871" name="Freeform 16"/>
          <p:cNvSpPr>
            <a:spLocks/>
          </p:cNvSpPr>
          <p:nvPr/>
        </p:nvSpPr>
        <p:spPr bwMode="auto">
          <a:xfrm>
            <a:off x="0" y="2933642"/>
            <a:ext cx="9143672" cy="812764"/>
          </a:xfrm>
          <a:custGeom>
            <a:avLst/>
            <a:gdLst>
              <a:gd name="T0" fmla="*/ 0 w 5808"/>
              <a:gd name="T1" fmla="*/ 2147483647 h 696"/>
              <a:gd name="T2" fmla="*/ 2147483647 w 5808"/>
              <a:gd name="T3" fmla="*/ 2147483647 h 696"/>
              <a:gd name="T4" fmla="*/ 2147483647 w 5808"/>
              <a:gd name="T5" fmla="*/ 2147483647 h 696"/>
              <a:gd name="T6" fmla="*/ 2147483647 w 5808"/>
              <a:gd name="T7" fmla="*/ 2147483647 h 696"/>
              <a:gd name="T8" fmla="*/ 2147483647 w 5808"/>
              <a:gd name="T9" fmla="*/ 2147483647 h 696"/>
              <a:gd name="T10" fmla="*/ 2147483647 w 5808"/>
              <a:gd name="T11" fmla="*/ 2147483647 h 696"/>
              <a:gd name="T12" fmla="*/ 2147483647 w 5808"/>
              <a:gd name="T13" fmla="*/ 2147483647 h 696"/>
              <a:gd name="T14" fmla="*/ 2147483647 w 5808"/>
              <a:gd name="T15" fmla="*/ 2147483647 h 696"/>
              <a:gd name="T16" fmla="*/ 2147483647 w 5808"/>
              <a:gd name="T17" fmla="*/ 2147483647 h 696"/>
              <a:gd name="T18" fmla="*/ 2147483647 w 5808"/>
              <a:gd name="T19" fmla="*/ 2147483647 h 696"/>
              <a:gd name="T20" fmla="*/ 2147483647 w 5808"/>
              <a:gd name="T21" fmla="*/ 2147483647 h 696"/>
              <a:gd name="T22" fmla="*/ 2147483647 w 5808"/>
              <a:gd name="T23" fmla="*/ 2147483647 h 696"/>
              <a:gd name="T24" fmla="*/ 2147483647 w 5808"/>
              <a:gd name="T25" fmla="*/ 2147483647 h 696"/>
              <a:gd name="T26" fmla="*/ 2147483647 w 5808"/>
              <a:gd name="T27" fmla="*/ 2147483647 h 696"/>
              <a:gd name="T28" fmla="*/ 2147483647 w 5808"/>
              <a:gd name="T29" fmla="*/ 2147483647 h 696"/>
              <a:gd name="T30" fmla="*/ 2147483647 w 5808"/>
              <a:gd name="T31" fmla="*/ 2147483647 h 696"/>
              <a:gd name="T32" fmla="*/ 2147483647 w 5808"/>
              <a:gd name="T33" fmla="*/ 2147483647 h 696"/>
              <a:gd name="T34" fmla="*/ 2147483647 w 5808"/>
              <a:gd name="T35" fmla="*/ 2147483647 h 696"/>
              <a:gd name="T36" fmla="*/ 2147483647 w 5808"/>
              <a:gd name="T37" fmla="*/ 2147483647 h 696"/>
              <a:gd name="T38" fmla="*/ 2147483647 w 5808"/>
              <a:gd name="T39" fmla="*/ 2147483647 h 696"/>
              <a:gd name="T40" fmla="*/ 2147483647 w 5808"/>
              <a:gd name="T41" fmla="*/ 2147483647 h 696"/>
              <a:gd name="T42" fmla="*/ 2147483647 w 5808"/>
              <a:gd name="T43" fmla="*/ 2147483647 h 696"/>
              <a:gd name="T44" fmla="*/ 2147483647 w 5808"/>
              <a:gd name="T45" fmla="*/ 2147483647 h 696"/>
              <a:gd name="T46" fmla="*/ 2147483647 w 5808"/>
              <a:gd name="T47" fmla="*/ 2147483647 h 696"/>
              <a:gd name="T48" fmla="*/ 2147483647 w 5808"/>
              <a:gd name="T49" fmla="*/ 2147483647 h 696"/>
              <a:gd name="T50" fmla="*/ 2147483647 w 5808"/>
              <a:gd name="T51" fmla="*/ 2147483647 h 696"/>
              <a:gd name="T52" fmla="*/ 2147483647 w 5808"/>
              <a:gd name="T53" fmla="*/ 2147483647 h 696"/>
              <a:gd name="T54" fmla="*/ 2147483647 w 5808"/>
              <a:gd name="T55" fmla="*/ 2147483647 h 696"/>
              <a:gd name="T56" fmla="*/ 2147483647 w 5808"/>
              <a:gd name="T57" fmla="*/ 2147483647 h 69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808"/>
              <a:gd name="T88" fmla="*/ 0 h 696"/>
              <a:gd name="T89" fmla="*/ 5808 w 5808"/>
              <a:gd name="T90" fmla="*/ 696 h 696"/>
              <a:gd name="connsiteX0" fmla="*/ 0 w 10000"/>
              <a:gd name="connsiteY0" fmla="*/ 4828 h 10000"/>
              <a:gd name="connsiteX1" fmla="*/ 413 w 10000"/>
              <a:gd name="connsiteY1" fmla="*/ 5517 h 10000"/>
              <a:gd name="connsiteX2" fmla="*/ 909 w 10000"/>
              <a:gd name="connsiteY2" fmla="*/ 5517 h 10000"/>
              <a:gd name="connsiteX3" fmla="*/ 1240 w 10000"/>
              <a:gd name="connsiteY3" fmla="*/ 4828 h 10000"/>
              <a:gd name="connsiteX4" fmla="*/ 1405 w 10000"/>
              <a:gd name="connsiteY4" fmla="*/ 1379 h 10000"/>
              <a:gd name="connsiteX5" fmla="*/ 1653 w 10000"/>
              <a:gd name="connsiteY5" fmla="*/ 690 h 10000"/>
              <a:gd name="connsiteX6" fmla="*/ 1818 w 10000"/>
              <a:gd name="connsiteY6" fmla="*/ 5517 h 10000"/>
              <a:gd name="connsiteX7" fmla="*/ 2066 w 10000"/>
              <a:gd name="connsiteY7" fmla="*/ 4828 h 10000"/>
              <a:gd name="connsiteX8" fmla="*/ 2231 w 10000"/>
              <a:gd name="connsiteY8" fmla="*/ 2759 h 10000"/>
              <a:gd name="connsiteX9" fmla="*/ 2479 w 10000"/>
              <a:gd name="connsiteY9" fmla="*/ 1379 h 10000"/>
              <a:gd name="connsiteX10" fmla="*/ 2727 w 10000"/>
              <a:gd name="connsiteY10" fmla="*/ 4828 h 10000"/>
              <a:gd name="connsiteX11" fmla="*/ 3058 w 10000"/>
              <a:gd name="connsiteY11" fmla="*/ 5517 h 10000"/>
              <a:gd name="connsiteX12" fmla="*/ 3636 w 10000"/>
              <a:gd name="connsiteY12" fmla="*/ 5517 h 10000"/>
              <a:gd name="connsiteX13" fmla="*/ 4463 w 10000"/>
              <a:gd name="connsiteY13" fmla="*/ 5517 h 10000"/>
              <a:gd name="connsiteX14" fmla="*/ 4876 w 10000"/>
              <a:gd name="connsiteY14" fmla="*/ 6207 h 10000"/>
              <a:gd name="connsiteX15" fmla="*/ 5785 w 10000"/>
              <a:gd name="connsiteY15" fmla="*/ 6207 h 10000"/>
              <a:gd name="connsiteX16" fmla="*/ 5950 w 10000"/>
              <a:gd name="connsiteY16" fmla="*/ 3448 h 10000"/>
              <a:gd name="connsiteX17" fmla="*/ 6033 w 10000"/>
              <a:gd name="connsiteY17" fmla="*/ 2069 h 10000"/>
              <a:gd name="connsiteX18" fmla="*/ 6198 w 10000"/>
              <a:gd name="connsiteY18" fmla="*/ 5517 h 10000"/>
              <a:gd name="connsiteX19" fmla="*/ 6612 w 10000"/>
              <a:gd name="connsiteY19" fmla="*/ 6207 h 10000"/>
              <a:gd name="connsiteX20" fmla="*/ 6942 w 10000"/>
              <a:gd name="connsiteY20" fmla="*/ 6207 h 10000"/>
              <a:gd name="connsiteX21" fmla="*/ 7107 w 10000"/>
              <a:gd name="connsiteY21" fmla="*/ 1379 h 10000"/>
              <a:gd name="connsiteX22" fmla="*/ 7273 w 10000"/>
              <a:gd name="connsiteY22" fmla="*/ 690 h 10000"/>
              <a:gd name="connsiteX23" fmla="*/ 7521 w 10000"/>
              <a:gd name="connsiteY23" fmla="*/ 5517 h 10000"/>
              <a:gd name="connsiteX24" fmla="*/ 7851 w 10000"/>
              <a:gd name="connsiteY24" fmla="*/ 6897 h 10000"/>
              <a:gd name="connsiteX25" fmla="*/ 7851 w 10000"/>
              <a:gd name="connsiteY25" fmla="*/ 8966 h 10000"/>
              <a:gd name="connsiteX26" fmla="*/ 9091 w 10000"/>
              <a:gd name="connsiteY26" fmla="*/ 8966 h 10000"/>
              <a:gd name="connsiteX27" fmla="*/ 9339 w 10000"/>
              <a:gd name="connsiteY27" fmla="*/ 2759 h 10000"/>
              <a:gd name="connsiteX28" fmla="*/ 10000 w 10000"/>
              <a:gd name="connsiteY28" fmla="*/ 5517 h 10000"/>
              <a:gd name="connsiteX0" fmla="*/ 0 w 10000"/>
              <a:gd name="connsiteY0" fmla="*/ 4828 h 10000"/>
              <a:gd name="connsiteX1" fmla="*/ 413 w 10000"/>
              <a:gd name="connsiteY1" fmla="*/ 5517 h 10000"/>
              <a:gd name="connsiteX2" fmla="*/ 909 w 10000"/>
              <a:gd name="connsiteY2" fmla="*/ 5517 h 10000"/>
              <a:gd name="connsiteX3" fmla="*/ 1240 w 10000"/>
              <a:gd name="connsiteY3" fmla="*/ 4828 h 10000"/>
              <a:gd name="connsiteX4" fmla="*/ 1405 w 10000"/>
              <a:gd name="connsiteY4" fmla="*/ 1379 h 10000"/>
              <a:gd name="connsiteX5" fmla="*/ 1653 w 10000"/>
              <a:gd name="connsiteY5" fmla="*/ 690 h 10000"/>
              <a:gd name="connsiteX6" fmla="*/ 1818 w 10000"/>
              <a:gd name="connsiteY6" fmla="*/ 5517 h 10000"/>
              <a:gd name="connsiteX7" fmla="*/ 2149 w 10000"/>
              <a:gd name="connsiteY7" fmla="*/ 5517 h 10000"/>
              <a:gd name="connsiteX8" fmla="*/ 2231 w 10000"/>
              <a:gd name="connsiteY8" fmla="*/ 2759 h 10000"/>
              <a:gd name="connsiteX9" fmla="*/ 2479 w 10000"/>
              <a:gd name="connsiteY9" fmla="*/ 1379 h 10000"/>
              <a:gd name="connsiteX10" fmla="*/ 2727 w 10000"/>
              <a:gd name="connsiteY10" fmla="*/ 4828 h 10000"/>
              <a:gd name="connsiteX11" fmla="*/ 3058 w 10000"/>
              <a:gd name="connsiteY11" fmla="*/ 5517 h 10000"/>
              <a:gd name="connsiteX12" fmla="*/ 3636 w 10000"/>
              <a:gd name="connsiteY12" fmla="*/ 5517 h 10000"/>
              <a:gd name="connsiteX13" fmla="*/ 4463 w 10000"/>
              <a:gd name="connsiteY13" fmla="*/ 5517 h 10000"/>
              <a:gd name="connsiteX14" fmla="*/ 4876 w 10000"/>
              <a:gd name="connsiteY14" fmla="*/ 6207 h 10000"/>
              <a:gd name="connsiteX15" fmla="*/ 5785 w 10000"/>
              <a:gd name="connsiteY15" fmla="*/ 6207 h 10000"/>
              <a:gd name="connsiteX16" fmla="*/ 5950 w 10000"/>
              <a:gd name="connsiteY16" fmla="*/ 3448 h 10000"/>
              <a:gd name="connsiteX17" fmla="*/ 6033 w 10000"/>
              <a:gd name="connsiteY17" fmla="*/ 2069 h 10000"/>
              <a:gd name="connsiteX18" fmla="*/ 6198 w 10000"/>
              <a:gd name="connsiteY18" fmla="*/ 5517 h 10000"/>
              <a:gd name="connsiteX19" fmla="*/ 6612 w 10000"/>
              <a:gd name="connsiteY19" fmla="*/ 6207 h 10000"/>
              <a:gd name="connsiteX20" fmla="*/ 6942 w 10000"/>
              <a:gd name="connsiteY20" fmla="*/ 6207 h 10000"/>
              <a:gd name="connsiteX21" fmla="*/ 7107 w 10000"/>
              <a:gd name="connsiteY21" fmla="*/ 1379 h 10000"/>
              <a:gd name="connsiteX22" fmla="*/ 7273 w 10000"/>
              <a:gd name="connsiteY22" fmla="*/ 690 h 10000"/>
              <a:gd name="connsiteX23" fmla="*/ 7521 w 10000"/>
              <a:gd name="connsiteY23" fmla="*/ 5517 h 10000"/>
              <a:gd name="connsiteX24" fmla="*/ 7851 w 10000"/>
              <a:gd name="connsiteY24" fmla="*/ 6897 h 10000"/>
              <a:gd name="connsiteX25" fmla="*/ 7851 w 10000"/>
              <a:gd name="connsiteY25" fmla="*/ 8966 h 10000"/>
              <a:gd name="connsiteX26" fmla="*/ 9091 w 10000"/>
              <a:gd name="connsiteY26" fmla="*/ 8966 h 10000"/>
              <a:gd name="connsiteX27" fmla="*/ 9339 w 10000"/>
              <a:gd name="connsiteY27" fmla="*/ 2759 h 10000"/>
              <a:gd name="connsiteX28" fmla="*/ 10000 w 10000"/>
              <a:gd name="connsiteY28" fmla="*/ 5517 h 10000"/>
              <a:gd name="connsiteX0" fmla="*/ 0 w 10000"/>
              <a:gd name="connsiteY0" fmla="*/ 5863 h 11035"/>
              <a:gd name="connsiteX1" fmla="*/ 413 w 10000"/>
              <a:gd name="connsiteY1" fmla="*/ 6552 h 11035"/>
              <a:gd name="connsiteX2" fmla="*/ 909 w 10000"/>
              <a:gd name="connsiteY2" fmla="*/ 6552 h 11035"/>
              <a:gd name="connsiteX3" fmla="*/ 1240 w 10000"/>
              <a:gd name="connsiteY3" fmla="*/ 5863 h 11035"/>
              <a:gd name="connsiteX4" fmla="*/ 1405 w 10000"/>
              <a:gd name="connsiteY4" fmla="*/ 2414 h 11035"/>
              <a:gd name="connsiteX5" fmla="*/ 1653 w 10000"/>
              <a:gd name="connsiteY5" fmla="*/ 1725 h 11035"/>
              <a:gd name="connsiteX6" fmla="*/ 1818 w 10000"/>
              <a:gd name="connsiteY6" fmla="*/ 6552 h 11035"/>
              <a:gd name="connsiteX7" fmla="*/ 2149 w 10000"/>
              <a:gd name="connsiteY7" fmla="*/ 6552 h 11035"/>
              <a:gd name="connsiteX8" fmla="*/ 2231 w 10000"/>
              <a:gd name="connsiteY8" fmla="*/ 3794 h 11035"/>
              <a:gd name="connsiteX9" fmla="*/ 2479 w 10000"/>
              <a:gd name="connsiteY9" fmla="*/ 345 h 11035"/>
              <a:gd name="connsiteX10" fmla="*/ 2727 w 10000"/>
              <a:gd name="connsiteY10" fmla="*/ 5863 h 11035"/>
              <a:gd name="connsiteX11" fmla="*/ 3058 w 10000"/>
              <a:gd name="connsiteY11" fmla="*/ 6552 h 11035"/>
              <a:gd name="connsiteX12" fmla="*/ 3636 w 10000"/>
              <a:gd name="connsiteY12" fmla="*/ 6552 h 11035"/>
              <a:gd name="connsiteX13" fmla="*/ 4463 w 10000"/>
              <a:gd name="connsiteY13" fmla="*/ 6552 h 11035"/>
              <a:gd name="connsiteX14" fmla="*/ 4876 w 10000"/>
              <a:gd name="connsiteY14" fmla="*/ 7242 h 11035"/>
              <a:gd name="connsiteX15" fmla="*/ 5785 w 10000"/>
              <a:gd name="connsiteY15" fmla="*/ 7242 h 11035"/>
              <a:gd name="connsiteX16" fmla="*/ 5950 w 10000"/>
              <a:gd name="connsiteY16" fmla="*/ 4483 h 11035"/>
              <a:gd name="connsiteX17" fmla="*/ 6033 w 10000"/>
              <a:gd name="connsiteY17" fmla="*/ 3104 h 11035"/>
              <a:gd name="connsiteX18" fmla="*/ 6198 w 10000"/>
              <a:gd name="connsiteY18" fmla="*/ 6552 h 11035"/>
              <a:gd name="connsiteX19" fmla="*/ 6612 w 10000"/>
              <a:gd name="connsiteY19" fmla="*/ 7242 h 11035"/>
              <a:gd name="connsiteX20" fmla="*/ 6942 w 10000"/>
              <a:gd name="connsiteY20" fmla="*/ 7242 h 11035"/>
              <a:gd name="connsiteX21" fmla="*/ 7107 w 10000"/>
              <a:gd name="connsiteY21" fmla="*/ 2414 h 11035"/>
              <a:gd name="connsiteX22" fmla="*/ 7273 w 10000"/>
              <a:gd name="connsiteY22" fmla="*/ 1725 h 11035"/>
              <a:gd name="connsiteX23" fmla="*/ 7521 w 10000"/>
              <a:gd name="connsiteY23" fmla="*/ 6552 h 11035"/>
              <a:gd name="connsiteX24" fmla="*/ 7851 w 10000"/>
              <a:gd name="connsiteY24" fmla="*/ 7932 h 11035"/>
              <a:gd name="connsiteX25" fmla="*/ 7851 w 10000"/>
              <a:gd name="connsiteY25" fmla="*/ 10001 h 11035"/>
              <a:gd name="connsiteX26" fmla="*/ 9091 w 10000"/>
              <a:gd name="connsiteY26" fmla="*/ 10001 h 11035"/>
              <a:gd name="connsiteX27" fmla="*/ 9339 w 10000"/>
              <a:gd name="connsiteY27" fmla="*/ 3794 h 11035"/>
              <a:gd name="connsiteX28" fmla="*/ 10000 w 10000"/>
              <a:gd name="connsiteY28" fmla="*/ 6552 h 11035"/>
              <a:gd name="connsiteX0" fmla="*/ 0 w 10000"/>
              <a:gd name="connsiteY0" fmla="*/ 5863 h 11035"/>
              <a:gd name="connsiteX1" fmla="*/ 413 w 10000"/>
              <a:gd name="connsiteY1" fmla="*/ 6552 h 11035"/>
              <a:gd name="connsiteX2" fmla="*/ 909 w 10000"/>
              <a:gd name="connsiteY2" fmla="*/ 6552 h 11035"/>
              <a:gd name="connsiteX3" fmla="*/ 1240 w 10000"/>
              <a:gd name="connsiteY3" fmla="*/ 5863 h 11035"/>
              <a:gd name="connsiteX4" fmla="*/ 1405 w 10000"/>
              <a:gd name="connsiteY4" fmla="*/ 2414 h 11035"/>
              <a:gd name="connsiteX5" fmla="*/ 1653 w 10000"/>
              <a:gd name="connsiteY5" fmla="*/ 1725 h 11035"/>
              <a:gd name="connsiteX6" fmla="*/ 1818 w 10000"/>
              <a:gd name="connsiteY6" fmla="*/ 6552 h 11035"/>
              <a:gd name="connsiteX7" fmla="*/ 2149 w 10000"/>
              <a:gd name="connsiteY7" fmla="*/ 6552 h 11035"/>
              <a:gd name="connsiteX8" fmla="*/ 2231 w 10000"/>
              <a:gd name="connsiteY8" fmla="*/ 3794 h 11035"/>
              <a:gd name="connsiteX9" fmla="*/ 2479 w 10000"/>
              <a:gd name="connsiteY9" fmla="*/ 345 h 11035"/>
              <a:gd name="connsiteX10" fmla="*/ 2562 w 10000"/>
              <a:gd name="connsiteY10" fmla="*/ 4483 h 11035"/>
              <a:gd name="connsiteX11" fmla="*/ 3058 w 10000"/>
              <a:gd name="connsiteY11" fmla="*/ 6552 h 11035"/>
              <a:gd name="connsiteX12" fmla="*/ 3636 w 10000"/>
              <a:gd name="connsiteY12" fmla="*/ 6552 h 11035"/>
              <a:gd name="connsiteX13" fmla="*/ 4463 w 10000"/>
              <a:gd name="connsiteY13" fmla="*/ 6552 h 11035"/>
              <a:gd name="connsiteX14" fmla="*/ 4876 w 10000"/>
              <a:gd name="connsiteY14" fmla="*/ 7242 h 11035"/>
              <a:gd name="connsiteX15" fmla="*/ 5785 w 10000"/>
              <a:gd name="connsiteY15" fmla="*/ 7242 h 11035"/>
              <a:gd name="connsiteX16" fmla="*/ 5950 w 10000"/>
              <a:gd name="connsiteY16" fmla="*/ 4483 h 11035"/>
              <a:gd name="connsiteX17" fmla="*/ 6033 w 10000"/>
              <a:gd name="connsiteY17" fmla="*/ 3104 h 11035"/>
              <a:gd name="connsiteX18" fmla="*/ 6198 w 10000"/>
              <a:gd name="connsiteY18" fmla="*/ 6552 h 11035"/>
              <a:gd name="connsiteX19" fmla="*/ 6612 w 10000"/>
              <a:gd name="connsiteY19" fmla="*/ 7242 h 11035"/>
              <a:gd name="connsiteX20" fmla="*/ 6942 w 10000"/>
              <a:gd name="connsiteY20" fmla="*/ 7242 h 11035"/>
              <a:gd name="connsiteX21" fmla="*/ 7107 w 10000"/>
              <a:gd name="connsiteY21" fmla="*/ 2414 h 11035"/>
              <a:gd name="connsiteX22" fmla="*/ 7273 w 10000"/>
              <a:gd name="connsiteY22" fmla="*/ 1725 h 11035"/>
              <a:gd name="connsiteX23" fmla="*/ 7521 w 10000"/>
              <a:gd name="connsiteY23" fmla="*/ 6552 h 11035"/>
              <a:gd name="connsiteX24" fmla="*/ 7851 w 10000"/>
              <a:gd name="connsiteY24" fmla="*/ 7932 h 11035"/>
              <a:gd name="connsiteX25" fmla="*/ 7851 w 10000"/>
              <a:gd name="connsiteY25" fmla="*/ 10001 h 11035"/>
              <a:gd name="connsiteX26" fmla="*/ 9091 w 10000"/>
              <a:gd name="connsiteY26" fmla="*/ 10001 h 11035"/>
              <a:gd name="connsiteX27" fmla="*/ 9339 w 10000"/>
              <a:gd name="connsiteY27" fmla="*/ 3794 h 11035"/>
              <a:gd name="connsiteX28" fmla="*/ 10000 w 10000"/>
              <a:gd name="connsiteY28" fmla="*/ 6552 h 11035"/>
              <a:gd name="connsiteX0" fmla="*/ 0 w 10000"/>
              <a:gd name="connsiteY0" fmla="*/ 5863 h 11035"/>
              <a:gd name="connsiteX1" fmla="*/ 413 w 10000"/>
              <a:gd name="connsiteY1" fmla="*/ 6552 h 11035"/>
              <a:gd name="connsiteX2" fmla="*/ 909 w 10000"/>
              <a:gd name="connsiteY2" fmla="*/ 6552 h 11035"/>
              <a:gd name="connsiteX3" fmla="*/ 1240 w 10000"/>
              <a:gd name="connsiteY3" fmla="*/ 5863 h 11035"/>
              <a:gd name="connsiteX4" fmla="*/ 1405 w 10000"/>
              <a:gd name="connsiteY4" fmla="*/ 2414 h 11035"/>
              <a:gd name="connsiteX5" fmla="*/ 1653 w 10000"/>
              <a:gd name="connsiteY5" fmla="*/ 1725 h 11035"/>
              <a:gd name="connsiteX6" fmla="*/ 1818 w 10000"/>
              <a:gd name="connsiteY6" fmla="*/ 6552 h 11035"/>
              <a:gd name="connsiteX7" fmla="*/ 2149 w 10000"/>
              <a:gd name="connsiteY7" fmla="*/ 6552 h 11035"/>
              <a:gd name="connsiteX8" fmla="*/ 2231 w 10000"/>
              <a:gd name="connsiteY8" fmla="*/ 3794 h 11035"/>
              <a:gd name="connsiteX9" fmla="*/ 2479 w 10000"/>
              <a:gd name="connsiteY9" fmla="*/ 345 h 11035"/>
              <a:gd name="connsiteX10" fmla="*/ 2562 w 10000"/>
              <a:gd name="connsiteY10" fmla="*/ 4483 h 11035"/>
              <a:gd name="connsiteX11" fmla="*/ 3058 w 10000"/>
              <a:gd name="connsiteY11" fmla="*/ 6552 h 11035"/>
              <a:gd name="connsiteX12" fmla="*/ 3636 w 10000"/>
              <a:gd name="connsiteY12" fmla="*/ 6552 h 11035"/>
              <a:gd name="connsiteX13" fmla="*/ 4463 w 10000"/>
              <a:gd name="connsiteY13" fmla="*/ 6552 h 11035"/>
              <a:gd name="connsiteX14" fmla="*/ 4876 w 10000"/>
              <a:gd name="connsiteY14" fmla="*/ 7242 h 11035"/>
              <a:gd name="connsiteX15" fmla="*/ 5785 w 10000"/>
              <a:gd name="connsiteY15" fmla="*/ 7242 h 11035"/>
              <a:gd name="connsiteX16" fmla="*/ 5950 w 10000"/>
              <a:gd name="connsiteY16" fmla="*/ 4483 h 11035"/>
              <a:gd name="connsiteX17" fmla="*/ 6033 w 10000"/>
              <a:gd name="connsiteY17" fmla="*/ 3104 h 11035"/>
              <a:gd name="connsiteX18" fmla="*/ 6198 w 10000"/>
              <a:gd name="connsiteY18" fmla="*/ 6552 h 11035"/>
              <a:gd name="connsiteX19" fmla="*/ 6612 w 10000"/>
              <a:gd name="connsiteY19" fmla="*/ 7242 h 11035"/>
              <a:gd name="connsiteX20" fmla="*/ 6942 w 10000"/>
              <a:gd name="connsiteY20" fmla="*/ 7242 h 11035"/>
              <a:gd name="connsiteX21" fmla="*/ 7107 w 10000"/>
              <a:gd name="connsiteY21" fmla="*/ 2414 h 11035"/>
              <a:gd name="connsiteX22" fmla="*/ 7273 w 10000"/>
              <a:gd name="connsiteY22" fmla="*/ 1725 h 11035"/>
              <a:gd name="connsiteX23" fmla="*/ 7521 w 10000"/>
              <a:gd name="connsiteY23" fmla="*/ 6552 h 11035"/>
              <a:gd name="connsiteX24" fmla="*/ 7851 w 10000"/>
              <a:gd name="connsiteY24" fmla="*/ 7932 h 11035"/>
              <a:gd name="connsiteX25" fmla="*/ 7851 w 10000"/>
              <a:gd name="connsiteY25" fmla="*/ 10001 h 11035"/>
              <a:gd name="connsiteX26" fmla="*/ 9091 w 10000"/>
              <a:gd name="connsiteY26" fmla="*/ 10001 h 11035"/>
              <a:gd name="connsiteX27" fmla="*/ 9339 w 10000"/>
              <a:gd name="connsiteY27" fmla="*/ 3794 h 11035"/>
              <a:gd name="connsiteX28" fmla="*/ 10000 w 10000"/>
              <a:gd name="connsiteY28" fmla="*/ 6552 h 11035"/>
              <a:gd name="connsiteX0" fmla="*/ 0 w 10000"/>
              <a:gd name="connsiteY0" fmla="*/ 5863 h 11035"/>
              <a:gd name="connsiteX1" fmla="*/ 413 w 10000"/>
              <a:gd name="connsiteY1" fmla="*/ 6552 h 11035"/>
              <a:gd name="connsiteX2" fmla="*/ 909 w 10000"/>
              <a:gd name="connsiteY2" fmla="*/ 6552 h 11035"/>
              <a:gd name="connsiteX3" fmla="*/ 1240 w 10000"/>
              <a:gd name="connsiteY3" fmla="*/ 5863 h 11035"/>
              <a:gd name="connsiteX4" fmla="*/ 1405 w 10000"/>
              <a:gd name="connsiteY4" fmla="*/ 2414 h 11035"/>
              <a:gd name="connsiteX5" fmla="*/ 1653 w 10000"/>
              <a:gd name="connsiteY5" fmla="*/ 1725 h 11035"/>
              <a:gd name="connsiteX6" fmla="*/ 1818 w 10000"/>
              <a:gd name="connsiteY6" fmla="*/ 6552 h 11035"/>
              <a:gd name="connsiteX7" fmla="*/ 2149 w 10000"/>
              <a:gd name="connsiteY7" fmla="*/ 6552 h 11035"/>
              <a:gd name="connsiteX8" fmla="*/ 2231 w 10000"/>
              <a:gd name="connsiteY8" fmla="*/ 3794 h 11035"/>
              <a:gd name="connsiteX9" fmla="*/ 2479 w 10000"/>
              <a:gd name="connsiteY9" fmla="*/ 345 h 11035"/>
              <a:gd name="connsiteX10" fmla="*/ 2562 w 10000"/>
              <a:gd name="connsiteY10" fmla="*/ 4483 h 11035"/>
              <a:gd name="connsiteX11" fmla="*/ 3058 w 10000"/>
              <a:gd name="connsiteY11" fmla="*/ 6552 h 11035"/>
              <a:gd name="connsiteX12" fmla="*/ 3636 w 10000"/>
              <a:gd name="connsiteY12" fmla="*/ 6552 h 11035"/>
              <a:gd name="connsiteX13" fmla="*/ 4463 w 10000"/>
              <a:gd name="connsiteY13" fmla="*/ 6552 h 11035"/>
              <a:gd name="connsiteX14" fmla="*/ 4876 w 10000"/>
              <a:gd name="connsiteY14" fmla="*/ 6552 h 11035"/>
              <a:gd name="connsiteX15" fmla="*/ 5785 w 10000"/>
              <a:gd name="connsiteY15" fmla="*/ 7242 h 11035"/>
              <a:gd name="connsiteX16" fmla="*/ 5950 w 10000"/>
              <a:gd name="connsiteY16" fmla="*/ 4483 h 11035"/>
              <a:gd name="connsiteX17" fmla="*/ 6033 w 10000"/>
              <a:gd name="connsiteY17" fmla="*/ 3104 h 11035"/>
              <a:gd name="connsiteX18" fmla="*/ 6198 w 10000"/>
              <a:gd name="connsiteY18" fmla="*/ 6552 h 11035"/>
              <a:gd name="connsiteX19" fmla="*/ 6612 w 10000"/>
              <a:gd name="connsiteY19" fmla="*/ 7242 h 11035"/>
              <a:gd name="connsiteX20" fmla="*/ 6942 w 10000"/>
              <a:gd name="connsiteY20" fmla="*/ 7242 h 11035"/>
              <a:gd name="connsiteX21" fmla="*/ 7107 w 10000"/>
              <a:gd name="connsiteY21" fmla="*/ 2414 h 11035"/>
              <a:gd name="connsiteX22" fmla="*/ 7273 w 10000"/>
              <a:gd name="connsiteY22" fmla="*/ 1725 h 11035"/>
              <a:gd name="connsiteX23" fmla="*/ 7521 w 10000"/>
              <a:gd name="connsiteY23" fmla="*/ 6552 h 11035"/>
              <a:gd name="connsiteX24" fmla="*/ 7851 w 10000"/>
              <a:gd name="connsiteY24" fmla="*/ 7932 h 11035"/>
              <a:gd name="connsiteX25" fmla="*/ 7851 w 10000"/>
              <a:gd name="connsiteY25" fmla="*/ 10001 h 11035"/>
              <a:gd name="connsiteX26" fmla="*/ 9091 w 10000"/>
              <a:gd name="connsiteY26" fmla="*/ 10001 h 11035"/>
              <a:gd name="connsiteX27" fmla="*/ 9339 w 10000"/>
              <a:gd name="connsiteY27" fmla="*/ 3794 h 11035"/>
              <a:gd name="connsiteX28" fmla="*/ 10000 w 10000"/>
              <a:gd name="connsiteY28" fmla="*/ 6552 h 11035"/>
              <a:gd name="connsiteX0" fmla="*/ 0 w 10000"/>
              <a:gd name="connsiteY0" fmla="*/ 5863 h 11035"/>
              <a:gd name="connsiteX1" fmla="*/ 413 w 10000"/>
              <a:gd name="connsiteY1" fmla="*/ 6552 h 11035"/>
              <a:gd name="connsiteX2" fmla="*/ 909 w 10000"/>
              <a:gd name="connsiteY2" fmla="*/ 6552 h 11035"/>
              <a:gd name="connsiteX3" fmla="*/ 1240 w 10000"/>
              <a:gd name="connsiteY3" fmla="*/ 5863 h 11035"/>
              <a:gd name="connsiteX4" fmla="*/ 1405 w 10000"/>
              <a:gd name="connsiteY4" fmla="*/ 2414 h 11035"/>
              <a:gd name="connsiteX5" fmla="*/ 1653 w 10000"/>
              <a:gd name="connsiteY5" fmla="*/ 1725 h 11035"/>
              <a:gd name="connsiteX6" fmla="*/ 1818 w 10000"/>
              <a:gd name="connsiteY6" fmla="*/ 6552 h 11035"/>
              <a:gd name="connsiteX7" fmla="*/ 2149 w 10000"/>
              <a:gd name="connsiteY7" fmla="*/ 6552 h 11035"/>
              <a:gd name="connsiteX8" fmla="*/ 2231 w 10000"/>
              <a:gd name="connsiteY8" fmla="*/ 3794 h 11035"/>
              <a:gd name="connsiteX9" fmla="*/ 2479 w 10000"/>
              <a:gd name="connsiteY9" fmla="*/ 345 h 11035"/>
              <a:gd name="connsiteX10" fmla="*/ 2562 w 10000"/>
              <a:gd name="connsiteY10" fmla="*/ 4483 h 11035"/>
              <a:gd name="connsiteX11" fmla="*/ 3058 w 10000"/>
              <a:gd name="connsiteY11" fmla="*/ 6552 h 11035"/>
              <a:gd name="connsiteX12" fmla="*/ 3636 w 10000"/>
              <a:gd name="connsiteY12" fmla="*/ 6552 h 11035"/>
              <a:gd name="connsiteX13" fmla="*/ 4463 w 10000"/>
              <a:gd name="connsiteY13" fmla="*/ 6552 h 11035"/>
              <a:gd name="connsiteX14" fmla="*/ 4876 w 10000"/>
              <a:gd name="connsiteY14" fmla="*/ 6552 h 11035"/>
              <a:gd name="connsiteX15" fmla="*/ 5785 w 10000"/>
              <a:gd name="connsiteY15" fmla="*/ 5863 h 11035"/>
              <a:gd name="connsiteX16" fmla="*/ 5950 w 10000"/>
              <a:gd name="connsiteY16" fmla="*/ 4483 h 11035"/>
              <a:gd name="connsiteX17" fmla="*/ 6033 w 10000"/>
              <a:gd name="connsiteY17" fmla="*/ 3104 h 11035"/>
              <a:gd name="connsiteX18" fmla="*/ 6198 w 10000"/>
              <a:gd name="connsiteY18" fmla="*/ 6552 h 11035"/>
              <a:gd name="connsiteX19" fmla="*/ 6612 w 10000"/>
              <a:gd name="connsiteY19" fmla="*/ 7242 h 11035"/>
              <a:gd name="connsiteX20" fmla="*/ 6942 w 10000"/>
              <a:gd name="connsiteY20" fmla="*/ 7242 h 11035"/>
              <a:gd name="connsiteX21" fmla="*/ 7107 w 10000"/>
              <a:gd name="connsiteY21" fmla="*/ 2414 h 11035"/>
              <a:gd name="connsiteX22" fmla="*/ 7273 w 10000"/>
              <a:gd name="connsiteY22" fmla="*/ 1725 h 11035"/>
              <a:gd name="connsiteX23" fmla="*/ 7521 w 10000"/>
              <a:gd name="connsiteY23" fmla="*/ 6552 h 11035"/>
              <a:gd name="connsiteX24" fmla="*/ 7851 w 10000"/>
              <a:gd name="connsiteY24" fmla="*/ 7932 h 11035"/>
              <a:gd name="connsiteX25" fmla="*/ 7851 w 10000"/>
              <a:gd name="connsiteY25" fmla="*/ 10001 h 11035"/>
              <a:gd name="connsiteX26" fmla="*/ 9091 w 10000"/>
              <a:gd name="connsiteY26" fmla="*/ 10001 h 11035"/>
              <a:gd name="connsiteX27" fmla="*/ 9339 w 10000"/>
              <a:gd name="connsiteY27" fmla="*/ 3794 h 11035"/>
              <a:gd name="connsiteX28" fmla="*/ 10000 w 10000"/>
              <a:gd name="connsiteY28" fmla="*/ 6552 h 11035"/>
              <a:gd name="connsiteX0" fmla="*/ 0 w 10000"/>
              <a:gd name="connsiteY0" fmla="*/ 5863 h 11035"/>
              <a:gd name="connsiteX1" fmla="*/ 413 w 10000"/>
              <a:gd name="connsiteY1" fmla="*/ 6552 h 11035"/>
              <a:gd name="connsiteX2" fmla="*/ 909 w 10000"/>
              <a:gd name="connsiteY2" fmla="*/ 6552 h 11035"/>
              <a:gd name="connsiteX3" fmla="*/ 1240 w 10000"/>
              <a:gd name="connsiteY3" fmla="*/ 5863 h 11035"/>
              <a:gd name="connsiteX4" fmla="*/ 1405 w 10000"/>
              <a:gd name="connsiteY4" fmla="*/ 2414 h 11035"/>
              <a:gd name="connsiteX5" fmla="*/ 1653 w 10000"/>
              <a:gd name="connsiteY5" fmla="*/ 1725 h 11035"/>
              <a:gd name="connsiteX6" fmla="*/ 1818 w 10000"/>
              <a:gd name="connsiteY6" fmla="*/ 6552 h 11035"/>
              <a:gd name="connsiteX7" fmla="*/ 2149 w 10000"/>
              <a:gd name="connsiteY7" fmla="*/ 6552 h 11035"/>
              <a:gd name="connsiteX8" fmla="*/ 2231 w 10000"/>
              <a:gd name="connsiteY8" fmla="*/ 3794 h 11035"/>
              <a:gd name="connsiteX9" fmla="*/ 2479 w 10000"/>
              <a:gd name="connsiteY9" fmla="*/ 345 h 11035"/>
              <a:gd name="connsiteX10" fmla="*/ 2562 w 10000"/>
              <a:gd name="connsiteY10" fmla="*/ 4483 h 11035"/>
              <a:gd name="connsiteX11" fmla="*/ 3058 w 10000"/>
              <a:gd name="connsiteY11" fmla="*/ 6552 h 11035"/>
              <a:gd name="connsiteX12" fmla="*/ 3636 w 10000"/>
              <a:gd name="connsiteY12" fmla="*/ 6552 h 11035"/>
              <a:gd name="connsiteX13" fmla="*/ 4463 w 10000"/>
              <a:gd name="connsiteY13" fmla="*/ 6552 h 11035"/>
              <a:gd name="connsiteX14" fmla="*/ 4876 w 10000"/>
              <a:gd name="connsiteY14" fmla="*/ 6552 h 11035"/>
              <a:gd name="connsiteX15" fmla="*/ 5785 w 10000"/>
              <a:gd name="connsiteY15" fmla="*/ 5863 h 11035"/>
              <a:gd name="connsiteX16" fmla="*/ 5950 w 10000"/>
              <a:gd name="connsiteY16" fmla="*/ 4483 h 11035"/>
              <a:gd name="connsiteX17" fmla="*/ 6033 w 10000"/>
              <a:gd name="connsiteY17" fmla="*/ 3104 h 11035"/>
              <a:gd name="connsiteX18" fmla="*/ 6198 w 10000"/>
              <a:gd name="connsiteY18" fmla="*/ 6552 h 11035"/>
              <a:gd name="connsiteX19" fmla="*/ 6612 w 10000"/>
              <a:gd name="connsiteY19" fmla="*/ 7242 h 11035"/>
              <a:gd name="connsiteX20" fmla="*/ 6942 w 10000"/>
              <a:gd name="connsiteY20" fmla="*/ 7242 h 11035"/>
              <a:gd name="connsiteX21" fmla="*/ 7107 w 10000"/>
              <a:gd name="connsiteY21" fmla="*/ 2414 h 11035"/>
              <a:gd name="connsiteX22" fmla="*/ 7273 w 10000"/>
              <a:gd name="connsiteY22" fmla="*/ 1725 h 11035"/>
              <a:gd name="connsiteX23" fmla="*/ 7521 w 10000"/>
              <a:gd name="connsiteY23" fmla="*/ 6552 h 11035"/>
              <a:gd name="connsiteX24" fmla="*/ 7851 w 10000"/>
              <a:gd name="connsiteY24" fmla="*/ 7932 h 11035"/>
              <a:gd name="connsiteX25" fmla="*/ 7934 w 10000"/>
              <a:gd name="connsiteY25" fmla="*/ 10001 h 11035"/>
              <a:gd name="connsiteX26" fmla="*/ 9091 w 10000"/>
              <a:gd name="connsiteY26" fmla="*/ 10001 h 11035"/>
              <a:gd name="connsiteX27" fmla="*/ 9339 w 10000"/>
              <a:gd name="connsiteY27" fmla="*/ 3794 h 11035"/>
              <a:gd name="connsiteX28" fmla="*/ 10000 w 10000"/>
              <a:gd name="connsiteY28" fmla="*/ 6552 h 11035"/>
              <a:gd name="connsiteX0" fmla="*/ 0 w 10000"/>
              <a:gd name="connsiteY0" fmla="*/ 5863 h 11035"/>
              <a:gd name="connsiteX1" fmla="*/ 413 w 10000"/>
              <a:gd name="connsiteY1" fmla="*/ 6552 h 11035"/>
              <a:gd name="connsiteX2" fmla="*/ 909 w 10000"/>
              <a:gd name="connsiteY2" fmla="*/ 6552 h 11035"/>
              <a:gd name="connsiteX3" fmla="*/ 1240 w 10000"/>
              <a:gd name="connsiteY3" fmla="*/ 5863 h 11035"/>
              <a:gd name="connsiteX4" fmla="*/ 1405 w 10000"/>
              <a:gd name="connsiteY4" fmla="*/ 2414 h 11035"/>
              <a:gd name="connsiteX5" fmla="*/ 1653 w 10000"/>
              <a:gd name="connsiteY5" fmla="*/ 1725 h 11035"/>
              <a:gd name="connsiteX6" fmla="*/ 1818 w 10000"/>
              <a:gd name="connsiteY6" fmla="*/ 6552 h 11035"/>
              <a:gd name="connsiteX7" fmla="*/ 2149 w 10000"/>
              <a:gd name="connsiteY7" fmla="*/ 6552 h 11035"/>
              <a:gd name="connsiteX8" fmla="*/ 2231 w 10000"/>
              <a:gd name="connsiteY8" fmla="*/ 3794 h 11035"/>
              <a:gd name="connsiteX9" fmla="*/ 2479 w 10000"/>
              <a:gd name="connsiteY9" fmla="*/ 345 h 11035"/>
              <a:gd name="connsiteX10" fmla="*/ 2562 w 10000"/>
              <a:gd name="connsiteY10" fmla="*/ 4483 h 11035"/>
              <a:gd name="connsiteX11" fmla="*/ 3058 w 10000"/>
              <a:gd name="connsiteY11" fmla="*/ 6552 h 11035"/>
              <a:gd name="connsiteX12" fmla="*/ 3636 w 10000"/>
              <a:gd name="connsiteY12" fmla="*/ 6552 h 11035"/>
              <a:gd name="connsiteX13" fmla="*/ 4463 w 10000"/>
              <a:gd name="connsiteY13" fmla="*/ 6552 h 11035"/>
              <a:gd name="connsiteX14" fmla="*/ 4876 w 10000"/>
              <a:gd name="connsiteY14" fmla="*/ 6552 h 11035"/>
              <a:gd name="connsiteX15" fmla="*/ 5785 w 10000"/>
              <a:gd name="connsiteY15" fmla="*/ 5863 h 11035"/>
              <a:gd name="connsiteX16" fmla="*/ 5950 w 10000"/>
              <a:gd name="connsiteY16" fmla="*/ 4483 h 11035"/>
              <a:gd name="connsiteX17" fmla="*/ 6033 w 10000"/>
              <a:gd name="connsiteY17" fmla="*/ 3104 h 11035"/>
              <a:gd name="connsiteX18" fmla="*/ 6198 w 10000"/>
              <a:gd name="connsiteY18" fmla="*/ 6552 h 11035"/>
              <a:gd name="connsiteX19" fmla="*/ 6612 w 10000"/>
              <a:gd name="connsiteY19" fmla="*/ 7242 h 11035"/>
              <a:gd name="connsiteX20" fmla="*/ 6942 w 10000"/>
              <a:gd name="connsiteY20" fmla="*/ 7242 h 11035"/>
              <a:gd name="connsiteX21" fmla="*/ 7107 w 10000"/>
              <a:gd name="connsiteY21" fmla="*/ 2414 h 11035"/>
              <a:gd name="connsiteX22" fmla="*/ 7273 w 10000"/>
              <a:gd name="connsiteY22" fmla="*/ 1725 h 11035"/>
              <a:gd name="connsiteX23" fmla="*/ 7521 w 10000"/>
              <a:gd name="connsiteY23" fmla="*/ 6552 h 11035"/>
              <a:gd name="connsiteX24" fmla="*/ 7851 w 10000"/>
              <a:gd name="connsiteY24" fmla="*/ 7932 h 11035"/>
              <a:gd name="connsiteX25" fmla="*/ 7934 w 10000"/>
              <a:gd name="connsiteY25" fmla="*/ 10001 h 11035"/>
              <a:gd name="connsiteX26" fmla="*/ 9091 w 10000"/>
              <a:gd name="connsiteY26" fmla="*/ 10001 h 11035"/>
              <a:gd name="connsiteX27" fmla="*/ 9339 w 10000"/>
              <a:gd name="connsiteY27" fmla="*/ 3794 h 11035"/>
              <a:gd name="connsiteX28" fmla="*/ 10000 w 10000"/>
              <a:gd name="connsiteY28" fmla="*/ 6552 h 11035"/>
              <a:gd name="connsiteX0" fmla="*/ 0 w 10000"/>
              <a:gd name="connsiteY0" fmla="*/ 5863 h 11035"/>
              <a:gd name="connsiteX1" fmla="*/ 413 w 10000"/>
              <a:gd name="connsiteY1" fmla="*/ 6552 h 11035"/>
              <a:gd name="connsiteX2" fmla="*/ 909 w 10000"/>
              <a:gd name="connsiteY2" fmla="*/ 6552 h 11035"/>
              <a:gd name="connsiteX3" fmla="*/ 1240 w 10000"/>
              <a:gd name="connsiteY3" fmla="*/ 5863 h 11035"/>
              <a:gd name="connsiteX4" fmla="*/ 1405 w 10000"/>
              <a:gd name="connsiteY4" fmla="*/ 2414 h 11035"/>
              <a:gd name="connsiteX5" fmla="*/ 1653 w 10000"/>
              <a:gd name="connsiteY5" fmla="*/ 1725 h 11035"/>
              <a:gd name="connsiteX6" fmla="*/ 1818 w 10000"/>
              <a:gd name="connsiteY6" fmla="*/ 6552 h 11035"/>
              <a:gd name="connsiteX7" fmla="*/ 2149 w 10000"/>
              <a:gd name="connsiteY7" fmla="*/ 6552 h 11035"/>
              <a:gd name="connsiteX8" fmla="*/ 2231 w 10000"/>
              <a:gd name="connsiteY8" fmla="*/ 3794 h 11035"/>
              <a:gd name="connsiteX9" fmla="*/ 2479 w 10000"/>
              <a:gd name="connsiteY9" fmla="*/ 345 h 11035"/>
              <a:gd name="connsiteX10" fmla="*/ 2562 w 10000"/>
              <a:gd name="connsiteY10" fmla="*/ 4483 h 11035"/>
              <a:gd name="connsiteX11" fmla="*/ 3058 w 10000"/>
              <a:gd name="connsiteY11" fmla="*/ 6552 h 11035"/>
              <a:gd name="connsiteX12" fmla="*/ 3636 w 10000"/>
              <a:gd name="connsiteY12" fmla="*/ 6552 h 11035"/>
              <a:gd name="connsiteX13" fmla="*/ 4463 w 10000"/>
              <a:gd name="connsiteY13" fmla="*/ 6552 h 11035"/>
              <a:gd name="connsiteX14" fmla="*/ 4876 w 10000"/>
              <a:gd name="connsiteY14" fmla="*/ 6552 h 11035"/>
              <a:gd name="connsiteX15" fmla="*/ 5785 w 10000"/>
              <a:gd name="connsiteY15" fmla="*/ 5863 h 11035"/>
              <a:gd name="connsiteX16" fmla="*/ 5950 w 10000"/>
              <a:gd name="connsiteY16" fmla="*/ 4483 h 11035"/>
              <a:gd name="connsiteX17" fmla="*/ 6033 w 10000"/>
              <a:gd name="connsiteY17" fmla="*/ 3104 h 11035"/>
              <a:gd name="connsiteX18" fmla="*/ 6198 w 10000"/>
              <a:gd name="connsiteY18" fmla="*/ 6552 h 11035"/>
              <a:gd name="connsiteX19" fmla="*/ 6612 w 10000"/>
              <a:gd name="connsiteY19" fmla="*/ 5863 h 11035"/>
              <a:gd name="connsiteX20" fmla="*/ 6942 w 10000"/>
              <a:gd name="connsiteY20" fmla="*/ 7242 h 11035"/>
              <a:gd name="connsiteX21" fmla="*/ 7107 w 10000"/>
              <a:gd name="connsiteY21" fmla="*/ 2414 h 11035"/>
              <a:gd name="connsiteX22" fmla="*/ 7273 w 10000"/>
              <a:gd name="connsiteY22" fmla="*/ 1725 h 11035"/>
              <a:gd name="connsiteX23" fmla="*/ 7521 w 10000"/>
              <a:gd name="connsiteY23" fmla="*/ 6552 h 11035"/>
              <a:gd name="connsiteX24" fmla="*/ 7851 w 10000"/>
              <a:gd name="connsiteY24" fmla="*/ 7932 h 11035"/>
              <a:gd name="connsiteX25" fmla="*/ 7934 w 10000"/>
              <a:gd name="connsiteY25" fmla="*/ 10001 h 11035"/>
              <a:gd name="connsiteX26" fmla="*/ 9091 w 10000"/>
              <a:gd name="connsiteY26" fmla="*/ 10001 h 11035"/>
              <a:gd name="connsiteX27" fmla="*/ 9339 w 10000"/>
              <a:gd name="connsiteY27" fmla="*/ 3794 h 11035"/>
              <a:gd name="connsiteX28" fmla="*/ 10000 w 10000"/>
              <a:gd name="connsiteY28" fmla="*/ 6552 h 11035"/>
              <a:gd name="connsiteX0" fmla="*/ 0 w 10000"/>
              <a:gd name="connsiteY0" fmla="*/ 5863 h 11035"/>
              <a:gd name="connsiteX1" fmla="*/ 413 w 10000"/>
              <a:gd name="connsiteY1" fmla="*/ 6552 h 11035"/>
              <a:gd name="connsiteX2" fmla="*/ 909 w 10000"/>
              <a:gd name="connsiteY2" fmla="*/ 6552 h 11035"/>
              <a:gd name="connsiteX3" fmla="*/ 1240 w 10000"/>
              <a:gd name="connsiteY3" fmla="*/ 5863 h 11035"/>
              <a:gd name="connsiteX4" fmla="*/ 1405 w 10000"/>
              <a:gd name="connsiteY4" fmla="*/ 2414 h 11035"/>
              <a:gd name="connsiteX5" fmla="*/ 1653 w 10000"/>
              <a:gd name="connsiteY5" fmla="*/ 1725 h 11035"/>
              <a:gd name="connsiteX6" fmla="*/ 1818 w 10000"/>
              <a:gd name="connsiteY6" fmla="*/ 6552 h 11035"/>
              <a:gd name="connsiteX7" fmla="*/ 2149 w 10000"/>
              <a:gd name="connsiteY7" fmla="*/ 6552 h 11035"/>
              <a:gd name="connsiteX8" fmla="*/ 2231 w 10000"/>
              <a:gd name="connsiteY8" fmla="*/ 3794 h 11035"/>
              <a:gd name="connsiteX9" fmla="*/ 2479 w 10000"/>
              <a:gd name="connsiteY9" fmla="*/ 345 h 11035"/>
              <a:gd name="connsiteX10" fmla="*/ 2562 w 10000"/>
              <a:gd name="connsiteY10" fmla="*/ 4483 h 11035"/>
              <a:gd name="connsiteX11" fmla="*/ 3058 w 10000"/>
              <a:gd name="connsiteY11" fmla="*/ 6552 h 11035"/>
              <a:gd name="connsiteX12" fmla="*/ 3636 w 10000"/>
              <a:gd name="connsiteY12" fmla="*/ 6552 h 11035"/>
              <a:gd name="connsiteX13" fmla="*/ 4463 w 10000"/>
              <a:gd name="connsiteY13" fmla="*/ 6552 h 11035"/>
              <a:gd name="connsiteX14" fmla="*/ 4876 w 10000"/>
              <a:gd name="connsiteY14" fmla="*/ 6552 h 11035"/>
              <a:gd name="connsiteX15" fmla="*/ 5785 w 10000"/>
              <a:gd name="connsiteY15" fmla="*/ 5863 h 11035"/>
              <a:gd name="connsiteX16" fmla="*/ 5950 w 10000"/>
              <a:gd name="connsiteY16" fmla="*/ 4483 h 11035"/>
              <a:gd name="connsiteX17" fmla="*/ 6033 w 10000"/>
              <a:gd name="connsiteY17" fmla="*/ 3104 h 11035"/>
              <a:gd name="connsiteX18" fmla="*/ 6116 w 10000"/>
              <a:gd name="connsiteY18" fmla="*/ 5863 h 11035"/>
              <a:gd name="connsiteX19" fmla="*/ 6612 w 10000"/>
              <a:gd name="connsiteY19" fmla="*/ 5863 h 11035"/>
              <a:gd name="connsiteX20" fmla="*/ 6942 w 10000"/>
              <a:gd name="connsiteY20" fmla="*/ 7242 h 11035"/>
              <a:gd name="connsiteX21" fmla="*/ 7107 w 10000"/>
              <a:gd name="connsiteY21" fmla="*/ 2414 h 11035"/>
              <a:gd name="connsiteX22" fmla="*/ 7273 w 10000"/>
              <a:gd name="connsiteY22" fmla="*/ 1725 h 11035"/>
              <a:gd name="connsiteX23" fmla="*/ 7521 w 10000"/>
              <a:gd name="connsiteY23" fmla="*/ 6552 h 11035"/>
              <a:gd name="connsiteX24" fmla="*/ 7851 w 10000"/>
              <a:gd name="connsiteY24" fmla="*/ 7932 h 11035"/>
              <a:gd name="connsiteX25" fmla="*/ 7934 w 10000"/>
              <a:gd name="connsiteY25" fmla="*/ 10001 h 11035"/>
              <a:gd name="connsiteX26" fmla="*/ 9091 w 10000"/>
              <a:gd name="connsiteY26" fmla="*/ 10001 h 11035"/>
              <a:gd name="connsiteX27" fmla="*/ 9339 w 10000"/>
              <a:gd name="connsiteY27" fmla="*/ 3794 h 11035"/>
              <a:gd name="connsiteX28" fmla="*/ 10000 w 10000"/>
              <a:gd name="connsiteY28" fmla="*/ 6552 h 11035"/>
              <a:gd name="connsiteX0" fmla="*/ 0 w 10000"/>
              <a:gd name="connsiteY0" fmla="*/ 5863 h 11035"/>
              <a:gd name="connsiteX1" fmla="*/ 413 w 10000"/>
              <a:gd name="connsiteY1" fmla="*/ 6552 h 11035"/>
              <a:gd name="connsiteX2" fmla="*/ 909 w 10000"/>
              <a:gd name="connsiteY2" fmla="*/ 6552 h 11035"/>
              <a:gd name="connsiteX3" fmla="*/ 1240 w 10000"/>
              <a:gd name="connsiteY3" fmla="*/ 5863 h 11035"/>
              <a:gd name="connsiteX4" fmla="*/ 1405 w 10000"/>
              <a:gd name="connsiteY4" fmla="*/ 2414 h 11035"/>
              <a:gd name="connsiteX5" fmla="*/ 1653 w 10000"/>
              <a:gd name="connsiteY5" fmla="*/ 1725 h 11035"/>
              <a:gd name="connsiteX6" fmla="*/ 1818 w 10000"/>
              <a:gd name="connsiteY6" fmla="*/ 6552 h 11035"/>
              <a:gd name="connsiteX7" fmla="*/ 2149 w 10000"/>
              <a:gd name="connsiteY7" fmla="*/ 6552 h 11035"/>
              <a:gd name="connsiteX8" fmla="*/ 2231 w 10000"/>
              <a:gd name="connsiteY8" fmla="*/ 3794 h 11035"/>
              <a:gd name="connsiteX9" fmla="*/ 2479 w 10000"/>
              <a:gd name="connsiteY9" fmla="*/ 345 h 11035"/>
              <a:gd name="connsiteX10" fmla="*/ 2562 w 10000"/>
              <a:gd name="connsiteY10" fmla="*/ 4483 h 11035"/>
              <a:gd name="connsiteX11" fmla="*/ 3058 w 10000"/>
              <a:gd name="connsiteY11" fmla="*/ 6552 h 11035"/>
              <a:gd name="connsiteX12" fmla="*/ 3636 w 10000"/>
              <a:gd name="connsiteY12" fmla="*/ 6552 h 11035"/>
              <a:gd name="connsiteX13" fmla="*/ 4463 w 10000"/>
              <a:gd name="connsiteY13" fmla="*/ 6552 h 11035"/>
              <a:gd name="connsiteX14" fmla="*/ 4876 w 10000"/>
              <a:gd name="connsiteY14" fmla="*/ 6552 h 11035"/>
              <a:gd name="connsiteX15" fmla="*/ 5785 w 10000"/>
              <a:gd name="connsiteY15" fmla="*/ 5863 h 11035"/>
              <a:gd name="connsiteX16" fmla="*/ 5950 w 10000"/>
              <a:gd name="connsiteY16" fmla="*/ 4483 h 11035"/>
              <a:gd name="connsiteX17" fmla="*/ 6033 w 10000"/>
              <a:gd name="connsiteY17" fmla="*/ 3104 h 11035"/>
              <a:gd name="connsiteX18" fmla="*/ 6116 w 10000"/>
              <a:gd name="connsiteY18" fmla="*/ 5863 h 11035"/>
              <a:gd name="connsiteX19" fmla="*/ 6612 w 10000"/>
              <a:gd name="connsiteY19" fmla="*/ 5863 h 11035"/>
              <a:gd name="connsiteX20" fmla="*/ 6942 w 10000"/>
              <a:gd name="connsiteY20" fmla="*/ 5863 h 11035"/>
              <a:gd name="connsiteX21" fmla="*/ 7107 w 10000"/>
              <a:gd name="connsiteY21" fmla="*/ 2414 h 11035"/>
              <a:gd name="connsiteX22" fmla="*/ 7273 w 10000"/>
              <a:gd name="connsiteY22" fmla="*/ 1725 h 11035"/>
              <a:gd name="connsiteX23" fmla="*/ 7521 w 10000"/>
              <a:gd name="connsiteY23" fmla="*/ 6552 h 11035"/>
              <a:gd name="connsiteX24" fmla="*/ 7851 w 10000"/>
              <a:gd name="connsiteY24" fmla="*/ 7932 h 11035"/>
              <a:gd name="connsiteX25" fmla="*/ 7934 w 10000"/>
              <a:gd name="connsiteY25" fmla="*/ 10001 h 11035"/>
              <a:gd name="connsiteX26" fmla="*/ 9091 w 10000"/>
              <a:gd name="connsiteY26" fmla="*/ 10001 h 11035"/>
              <a:gd name="connsiteX27" fmla="*/ 9339 w 10000"/>
              <a:gd name="connsiteY27" fmla="*/ 3794 h 11035"/>
              <a:gd name="connsiteX28" fmla="*/ 10000 w 10000"/>
              <a:gd name="connsiteY28" fmla="*/ 6552 h 11035"/>
              <a:gd name="connsiteX0" fmla="*/ 0 w 10000"/>
              <a:gd name="connsiteY0" fmla="*/ 5863 h 10231"/>
              <a:gd name="connsiteX1" fmla="*/ 413 w 10000"/>
              <a:gd name="connsiteY1" fmla="*/ 6552 h 10231"/>
              <a:gd name="connsiteX2" fmla="*/ 909 w 10000"/>
              <a:gd name="connsiteY2" fmla="*/ 6552 h 10231"/>
              <a:gd name="connsiteX3" fmla="*/ 1240 w 10000"/>
              <a:gd name="connsiteY3" fmla="*/ 5863 h 10231"/>
              <a:gd name="connsiteX4" fmla="*/ 1405 w 10000"/>
              <a:gd name="connsiteY4" fmla="*/ 2414 h 10231"/>
              <a:gd name="connsiteX5" fmla="*/ 1653 w 10000"/>
              <a:gd name="connsiteY5" fmla="*/ 1725 h 10231"/>
              <a:gd name="connsiteX6" fmla="*/ 1818 w 10000"/>
              <a:gd name="connsiteY6" fmla="*/ 6552 h 10231"/>
              <a:gd name="connsiteX7" fmla="*/ 2149 w 10000"/>
              <a:gd name="connsiteY7" fmla="*/ 6552 h 10231"/>
              <a:gd name="connsiteX8" fmla="*/ 2231 w 10000"/>
              <a:gd name="connsiteY8" fmla="*/ 3794 h 10231"/>
              <a:gd name="connsiteX9" fmla="*/ 2479 w 10000"/>
              <a:gd name="connsiteY9" fmla="*/ 345 h 10231"/>
              <a:gd name="connsiteX10" fmla="*/ 2562 w 10000"/>
              <a:gd name="connsiteY10" fmla="*/ 4483 h 10231"/>
              <a:gd name="connsiteX11" fmla="*/ 3058 w 10000"/>
              <a:gd name="connsiteY11" fmla="*/ 6552 h 10231"/>
              <a:gd name="connsiteX12" fmla="*/ 3636 w 10000"/>
              <a:gd name="connsiteY12" fmla="*/ 6552 h 10231"/>
              <a:gd name="connsiteX13" fmla="*/ 4463 w 10000"/>
              <a:gd name="connsiteY13" fmla="*/ 6552 h 10231"/>
              <a:gd name="connsiteX14" fmla="*/ 4876 w 10000"/>
              <a:gd name="connsiteY14" fmla="*/ 6552 h 10231"/>
              <a:gd name="connsiteX15" fmla="*/ 5785 w 10000"/>
              <a:gd name="connsiteY15" fmla="*/ 5863 h 10231"/>
              <a:gd name="connsiteX16" fmla="*/ 5950 w 10000"/>
              <a:gd name="connsiteY16" fmla="*/ 4483 h 10231"/>
              <a:gd name="connsiteX17" fmla="*/ 6033 w 10000"/>
              <a:gd name="connsiteY17" fmla="*/ 3104 h 10231"/>
              <a:gd name="connsiteX18" fmla="*/ 6116 w 10000"/>
              <a:gd name="connsiteY18" fmla="*/ 5863 h 10231"/>
              <a:gd name="connsiteX19" fmla="*/ 6612 w 10000"/>
              <a:gd name="connsiteY19" fmla="*/ 5863 h 10231"/>
              <a:gd name="connsiteX20" fmla="*/ 6942 w 10000"/>
              <a:gd name="connsiteY20" fmla="*/ 5863 h 10231"/>
              <a:gd name="connsiteX21" fmla="*/ 7107 w 10000"/>
              <a:gd name="connsiteY21" fmla="*/ 2414 h 10231"/>
              <a:gd name="connsiteX22" fmla="*/ 7273 w 10000"/>
              <a:gd name="connsiteY22" fmla="*/ 1725 h 10231"/>
              <a:gd name="connsiteX23" fmla="*/ 7521 w 10000"/>
              <a:gd name="connsiteY23" fmla="*/ 6552 h 10231"/>
              <a:gd name="connsiteX24" fmla="*/ 7851 w 10000"/>
              <a:gd name="connsiteY24" fmla="*/ 7932 h 10231"/>
              <a:gd name="connsiteX25" fmla="*/ 8182 w 10000"/>
              <a:gd name="connsiteY25" fmla="*/ 5173 h 10231"/>
              <a:gd name="connsiteX26" fmla="*/ 9091 w 10000"/>
              <a:gd name="connsiteY26" fmla="*/ 10001 h 10231"/>
              <a:gd name="connsiteX27" fmla="*/ 9339 w 10000"/>
              <a:gd name="connsiteY27" fmla="*/ 3794 h 10231"/>
              <a:gd name="connsiteX28" fmla="*/ 10000 w 10000"/>
              <a:gd name="connsiteY28" fmla="*/ 6552 h 10231"/>
              <a:gd name="connsiteX0" fmla="*/ 0 w 10000"/>
              <a:gd name="connsiteY0" fmla="*/ 5863 h 10231"/>
              <a:gd name="connsiteX1" fmla="*/ 413 w 10000"/>
              <a:gd name="connsiteY1" fmla="*/ 6552 h 10231"/>
              <a:gd name="connsiteX2" fmla="*/ 909 w 10000"/>
              <a:gd name="connsiteY2" fmla="*/ 6552 h 10231"/>
              <a:gd name="connsiteX3" fmla="*/ 1240 w 10000"/>
              <a:gd name="connsiteY3" fmla="*/ 5863 h 10231"/>
              <a:gd name="connsiteX4" fmla="*/ 1405 w 10000"/>
              <a:gd name="connsiteY4" fmla="*/ 2414 h 10231"/>
              <a:gd name="connsiteX5" fmla="*/ 1653 w 10000"/>
              <a:gd name="connsiteY5" fmla="*/ 1725 h 10231"/>
              <a:gd name="connsiteX6" fmla="*/ 1818 w 10000"/>
              <a:gd name="connsiteY6" fmla="*/ 6552 h 10231"/>
              <a:gd name="connsiteX7" fmla="*/ 2149 w 10000"/>
              <a:gd name="connsiteY7" fmla="*/ 6552 h 10231"/>
              <a:gd name="connsiteX8" fmla="*/ 2231 w 10000"/>
              <a:gd name="connsiteY8" fmla="*/ 3794 h 10231"/>
              <a:gd name="connsiteX9" fmla="*/ 2479 w 10000"/>
              <a:gd name="connsiteY9" fmla="*/ 345 h 10231"/>
              <a:gd name="connsiteX10" fmla="*/ 2562 w 10000"/>
              <a:gd name="connsiteY10" fmla="*/ 4483 h 10231"/>
              <a:gd name="connsiteX11" fmla="*/ 3058 w 10000"/>
              <a:gd name="connsiteY11" fmla="*/ 6552 h 10231"/>
              <a:gd name="connsiteX12" fmla="*/ 3636 w 10000"/>
              <a:gd name="connsiteY12" fmla="*/ 6552 h 10231"/>
              <a:gd name="connsiteX13" fmla="*/ 4463 w 10000"/>
              <a:gd name="connsiteY13" fmla="*/ 6552 h 10231"/>
              <a:gd name="connsiteX14" fmla="*/ 4876 w 10000"/>
              <a:gd name="connsiteY14" fmla="*/ 6552 h 10231"/>
              <a:gd name="connsiteX15" fmla="*/ 5785 w 10000"/>
              <a:gd name="connsiteY15" fmla="*/ 5863 h 10231"/>
              <a:gd name="connsiteX16" fmla="*/ 5950 w 10000"/>
              <a:gd name="connsiteY16" fmla="*/ 4483 h 10231"/>
              <a:gd name="connsiteX17" fmla="*/ 6033 w 10000"/>
              <a:gd name="connsiteY17" fmla="*/ 3104 h 10231"/>
              <a:gd name="connsiteX18" fmla="*/ 6116 w 10000"/>
              <a:gd name="connsiteY18" fmla="*/ 5863 h 10231"/>
              <a:gd name="connsiteX19" fmla="*/ 6612 w 10000"/>
              <a:gd name="connsiteY19" fmla="*/ 5863 h 10231"/>
              <a:gd name="connsiteX20" fmla="*/ 6942 w 10000"/>
              <a:gd name="connsiteY20" fmla="*/ 5863 h 10231"/>
              <a:gd name="connsiteX21" fmla="*/ 7107 w 10000"/>
              <a:gd name="connsiteY21" fmla="*/ 2414 h 10231"/>
              <a:gd name="connsiteX22" fmla="*/ 7273 w 10000"/>
              <a:gd name="connsiteY22" fmla="*/ 1725 h 10231"/>
              <a:gd name="connsiteX23" fmla="*/ 7521 w 10000"/>
              <a:gd name="connsiteY23" fmla="*/ 6552 h 10231"/>
              <a:gd name="connsiteX24" fmla="*/ 7851 w 10000"/>
              <a:gd name="connsiteY24" fmla="*/ 5863 h 10231"/>
              <a:gd name="connsiteX25" fmla="*/ 8182 w 10000"/>
              <a:gd name="connsiteY25" fmla="*/ 5173 h 10231"/>
              <a:gd name="connsiteX26" fmla="*/ 9091 w 10000"/>
              <a:gd name="connsiteY26" fmla="*/ 10001 h 10231"/>
              <a:gd name="connsiteX27" fmla="*/ 9339 w 10000"/>
              <a:gd name="connsiteY27" fmla="*/ 3794 h 10231"/>
              <a:gd name="connsiteX28" fmla="*/ 10000 w 10000"/>
              <a:gd name="connsiteY28" fmla="*/ 6552 h 10231"/>
              <a:gd name="connsiteX0" fmla="*/ 0 w 10000"/>
              <a:gd name="connsiteY0" fmla="*/ 5863 h 10231"/>
              <a:gd name="connsiteX1" fmla="*/ 413 w 10000"/>
              <a:gd name="connsiteY1" fmla="*/ 6552 h 10231"/>
              <a:gd name="connsiteX2" fmla="*/ 909 w 10000"/>
              <a:gd name="connsiteY2" fmla="*/ 6552 h 10231"/>
              <a:gd name="connsiteX3" fmla="*/ 1240 w 10000"/>
              <a:gd name="connsiteY3" fmla="*/ 5863 h 10231"/>
              <a:gd name="connsiteX4" fmla="*/ 1405 w 10000"/>
              <a:gd name="connsiteY4" fmla="*/ 2414 h 10231"/>
              <a:gd name="connsiteX5" fmla="*/ 1653 w 10000"/>
              <a:gd name="connsiteY5" fmla="*/ 1725 h 10231"/>
              <a:gd name="connsiteX6" fmla="*/ 1818 w 10000"/>
              <a:gd name="connsiteY6" fmla="*/ 6552 h 10231"/>
              <a:gd name="connsiteX7" fmla="*/ 2149 w 10000"/>
              <a:gd name="connsiteY7" fmla="*/ 6552 h 10231"/>
              <a:gd name="connsiteX8" fmla="*/ 2231 w 10000"/>
              <a:gd name="connsiteY8" fmla="*/ 3794 h 10231"/>
              <a:gd name="connsiteX9" fmla="*/ 2479 w 10000"/>
              <a:gd name="connsiteY9" fmla="*/ 345 h 10231"/>
              <a:gd name="connsiteX10" fmla="*/ 2562 w 10000"/>
              <a:gd name="connsiteY10" fmla="*/ 4483 h 10231"/>
              <a:gd name="connsiteX11" fmla="*/ 3058 w 10000"/>
              <a:gd name="connsiteY11" fmla="*/ 6552 h 10231"/>
              <a:gd name="connsiteX12" fmla="*/ 3636 w 10000"/>
              <a:gd name="connsiteY12" fmla="*/ 6552 h 10231"/>
              <a:gd name="connsiteX13" fmla="*/ 4463 w 10000"/>
              <a:gd name="connsiteY13" fmla="*/ 6552 h 10231"/>
              <a:gd name="connsiteX14" fmla="*/ 4876 w 10000"/>
              <a:gd name="connsiteY14" fmla="*/ 6552 h 10231"/>
              <a:gd name="connsiteX15" fmla="*/ 5785 w 10000"/>
              <a:gd name="connsiteY15" fmla="*/ 5863 h 10231"/>
              <a:gd name="connsiteX16" fmla="*/ 5950 w 10000"/>
              <a:gd name="connsiteY16" fmla="*/ 4483 h 10231"/>
              <a:gd name="connsiteX17" fmla="*/ 6033 w 10000"/>
              <a:gd name="connsiteY17" fmla="*/ 3104 h 10231"/>
              <a:gd name="connsiteX18" fmla="*/ 6116 w 10000"/>
              <a:gd name="connsiteY18" fmla="*/ 5863 h 10231"/>
              <a:gd name="connsiteX19" fmla="*/ 6612 w 10000"/>
              <a:gd name="connsiteY19" fmla="*/ 5863 h 10231"/>
              <a:gd name="connsiteX20" fmla="*/ 6942 w 10000"/>
              <a:gd name="connsiteY20" fmla="*/ 5863 h 10231"/>
              <a:gd name="connsiteX21" fmla="*/ 7107 w 10000"/>
              <a:gd name="connsiteY21" fmla="*/ 2414 h 10231"/>
              <a:gd name="connsiteX22" fmla="*/ 7273 w 10000"/>
              <a:gd name="connsiteY22" fmla="*/ 1725 h 10231"/>
              <a:gd name="connsiteX23" fmla="*/ 7438 w 10000"/>
              <a:gd name="connsiteY23" fmla="*/ 5863 h 10231"/>
              <a:gd name="connsiteX24" fmla="*/ 7851 w 10000"/>
              <a:gd name="connsiteY24" fmla="*/ 5863 h 10231"/>
              <a:gd name="connsiteX25" fmla="*/ 8182 w 10000"/>
              <a:gd name="connsiteY25" fmla="*/ 5173 h 10231"/>
              <a:gd name="connsiteX26" fmla="*/ 9091 w 10000"/>
              <a:gd name="connsiteY26" fmla="*/ 10001 h 10231"/>
              <a:gd name="connsiteX27" fmla="*/ 9339 w 10000"/>
              <a:gd name="connsiteY27" fmla="*/ 3794 h 10231"/>
              <a:gd name="connsiteX28" fmla="*/ 10000 w 10000"/>
              <a:gd name="connsiteY28" fmla="*/ 6552 h 10231"/>
              <a:gd name="connsiteX0" fmla="*/ 0 w 10000"/>
              <a:gd name="connsiteY0" fmla="*/ 5863 h 10231"/>
              <a:gd name="connsiteX1" fmla="*/ 413 w 10000"/>
              <a:gd name="connsiteY1" fmla="*/ 6552 h 10231"/>
              <a:gd name="connsiteX2" fmla="*/ 909 w 10000"/>
              <a:gd name="connsiteY2" fmla="*/ 6552 h 10231"/>
              <a:gd name="connsiteX3" fmla="*/ 1240 w 10000"/>
              <a:gd name="connsiteY3" fmla="*/ 5863 h 10231"/>
              <a:gd name="connsiteX4" fmla="*/ 1405 w 10000"/>
              <a:gd name="connsiteY4" fmla="*/ 2414 h 10231"/>
              <a:gd name="connsiteX5" fmla="*/ 1653 w 10000"/>
              <a:gd name="connsiteY5" fmla="*/ 1725 h 10231"/>
              <a:gd name="connsiteX6" fmla="*/ 1818 w 10000"/>
              <a:gd name="connsiteY6" fmla="*/ 6552 h 10231"/>
              <a:gd name="connsiteX7" fmla="*/ 2149 w 10000"/>
              <a:gd name="connsiteY7" fmla="*/ 6552 h 10231"/>
              <a:gd name="connsiteX8" fmla="*/ 2231 w 10000"/>
              <a:gd name="connsiteY8" fmla="*/ 3794 h 10231"/>
              <a:gd name="connsiteX9" fmla="*/ 2479 w 10000"/>
              <a:gd name="connsiteY9" fmla="*/ 345 h 10231"/>
              <a:gd name="connsiteX10" fmla="*/ 2562 w 10000"/>
              <a:gd name="connsiteY10" fmla="*/ 4483 h 10231"/>
              <a:gd name="connsiteX11" fmla="*/ 3058 w 10000"/>
              <a:gd name="connsiteY11" fmla="*/ 6552 h 10231"/>
              <a:gd name="connsiteX12" fmla="*/ 3636 w 10000"/>
              <a:gd name="connsiteY12" fmla="*/ 6552 h 10231"/>
              <a:gd name="connsiteX13" fmla="*/ 4463 w 10000"/>
              <a:gd name="connsiteY13" fmla="*/ 6552 h 10231"/>
              <a:gd name="connsiteX14" fmla="*/ 4876 w 10000"/>
              <a:gd name="connsiteY14" fmla="*/ 6552 h 10231"/>
              <a:gd name="connsiteX15" fmla="*/ 5785 w 10000"/>
              <a:gd name="connsiteY15" fmla="*/ 5863 h 10231"/>
              <a:gd name="connsiteX16" fmla="*/ 5950 w 10000"/>
              <a:gd name="connsiteY16" fmla="*/ 4483 h 10231"/>
              <a:gd name="connsiteX17" fmla="*/ 6033 w 10000"/>
              <a:gd name="connsiteY17" fmla="*/ 3104 h 10231"/>
              <a:gd name="connsiteX18" fmla="*/ 6116 w 10000"/>
              <a:gd name="connsiteY18" fmla="*/ 5863 h 10231"/>
              <a:gd name="connsiteX19" fmla="*/ 6612 w 10000"/>
              <a:gd name="connsiteY19" fmla="*/ 5863 h 10231"/>
              <a:gd name="connsiteX20" fmla="*/ 6942 w 10000"/>
              <a:gd name="connsiteY20" fmla="*/ 5863 h 10231"/>
              <a:gd name="connsiteX21" fmla="*/ 7107 w 10000"/>
              <a:gd name="connsiteY21" fmla="*/ 2414 h 10231"/>
              <a:gd name="connsiteX22" fmla="*/ 7273 w 10000"/>
              <a:gd name="connsiteY22" fmla="*/ 1725 h 10231"/>
              <a:gd name="connsiteX23" fmla="*/ 7438 w 10000"/>
              <a:gd name="connsiteY23" fmla="*/ 5863 h 10231"/>
              <a:gd name="connsiteX24" fmla="*/ 7851 w 10000"/>
              <a:gd name="connsiteY24" fmla="*/ 5863 h 10231"/>
              <a:gd name="connsiteX25" fmla="*/ 8182 w 10000"/>
              <a:gd name="connsiteY25" fmla="*/ 5173 h 10231"/>
              <a:gd name="connsiteX26" fmla="*/ 9091 w 10000"/>
              <a:gd name="connsiteY26" fmla="*/ 10001 h 10231"/>
              <a:gd name="connsiteX27" fmla="*/ 9339 w 10000"/>
              <a:gd name="connsiteY27" fmla="*/ 3794 h 10231"/>
              <a:gd name="connsiteX28" fmla="*/ 10000 w 10000"/>
              <a:gd name="connsiteY28" fmla="*/ 6552 h 10231"/>
              <a:gd name="connsiteX0" fmla="*/ 0 w 10000"/>
              <a:gd name="connsiteY0" fmla="*/ 5863 h 10231"/>
              <a:gd name="connsiteX1" fmla="*/ 413 w 10000"/>
              <a:gd name="connsiteY1" fmla="*/ 6552 h 10231"/>
              <a:gd name="connsiteX2" fmla="*/ 909 w 10000"/>
              <a:gd name="connsiteY2" fmla="*/ 6552 h 10231"/>
              <a:gd name="connsiteX3" fmla="*/ 1240 w 10000"/>
              <a:gd name="connsiteY3" fmla="*/ 5863 h 10231"/>
              <a:gd name="connsiteX4" fmla="*/ 1405 w 10000"/>
              <a:gd name="connsiteY4" fmla="*/ 2414 h 10231"/>
              <a:gd name="connsiteX5" fmla="*/ 1653 w 10000"/>
              <a:gd name="connsiteY5" fmla="*/ 1725 h 10231"/>
              <a:gd name="connsiteX6" fmla="*/ 1818 w 10000"/>
              <a:gd name="connsiteY6" fmla="*/ 6552 h 10231"/>
              <a:gd name="connsiteX7" fmla="*/ 2149 w 10000"/>
              <a:gd name="connsiteY7" fmla="*/ 6552 h 10231"/>
              <a:gd name="connsiteX8" fmla="*/ 2231 w 10000"/>
              <a:gd name="connsiteY8" fmla="*/ 3794 h 10231"/>
              <a:gd name="connsiteX9" fmla="*/ 2479 w 10000"/>
              <a:gd name="connsiteY9" fmla="*/ 345 h 10231"/>
              <a:gd name="connsiteX10" fmla="*/ 2562 w 10000"/>
              <a:gd name="connsiteY10" fmla="*/ 4483 h 10231"/>
              <a:gd name="connsiteX11" fmla="*/ 3058 w 10000"/>
              <a:gd name="connsiteY11" fmla="*/ 6552 h 10231"/>
              <a:gd name="connsiteX12" fmla="*/ 3636 w 10000"/>
              <a:gd name="connsiteY12" fmla="*/ 6552 h 10231"/>
              <a:gd name="connsiteX13" fmla="*/ 4463 w 10000"/>
              <a:gd name="connsiteY13" fmla="*/ 6552 h 10231"/>
              <a:gd name="connsiteX14" fmla="*/ 4876 w 10000"/>
              <a:gd name="connsiteY14" fmla="*/ 6552 h 10231"/>
              <a:gd name="connsiteX15" fmla="*/ 5785 w 10000"/>
              <a:gd name="connsiteY15" fmla="*/ 5863 h 10231"/>
              <a:gd name="connsiteX16" fmla="*/ 5950 w 10000"/>
              <a:gd name="connsiteY16" fmla="*/ 4483 h 10231"/>
              <a:gd name="connsiteX17" fmla="*/ 6033 w 10000"/>
              <a:gd name="connsiteY17" fmla="*/ 3104 h 10231"/>
              <a:gd name="connsiteX18" fmla="*/ 6116 w 10000"/>
              <a:gd name="connsiteY18" fmla="*/ 5863 h 10231"/>
              <a:gd name="connsiteX19" fmla="*/ 6612 w 10000"/>
              <a:gd name="connsiteY19" fmla="*/ 5863 h 10231"/>
              <a:gd name="connsiteX20" fmla="*/ 6942 w 10000"/>
              <a:gd name="connsiteY20" fmla="*/ 5863 h 10231"/>
              <a:gd name="connsiteX21" fmla="*/ 7107 w 10000"/>
              <a:gd name="connsiteY21" fmla="*/ 2414 h 10231"/>
              <a:gd name="connsiteX22" fmla="*/ 7273 w 10000"/>
              <a:gd name="connsiteY22" fmla="*/ 1725 h 10231"/>
              <a:gd name="connsiteX23" fmla="*/ 7438 w 10000"/>
              <a:gd name="connsiteY23" fmla="*/ 5863 h 10231"/>
              <a:gd name="connsiteX24" fmla="*/ 7851 w 10000"/>
              <a:gd name="connsiteY24" fmla="*/ 5173 h 10231"/>
              <a:gd name="connsiteX25" fmla="*/ 8182 w 10000"/>
              <a:gd name="connsiteY25" fmla="*/ 5173 h 10231"/>
              <a:gd name="connsiteX26" fmla="*/ 9091 w 10000"/>
              <a:gd name="connsiteY26" fmla="*/ 10001 h 10231"/>
              <a:gd name="connsiteX27" fmla="*/ 9339 w 10000"/>
              <a:gd name="connsiteY27" fmla="*/ 3794 h 10231"/>
              <a:gd name="connsiteX28" fmla="*/ 10000 w 10000"/>
              <a:gd name="connsiteY28" fmla="*/ 6552 h 10231"/>
              <a:gd name="connsiteX0" fmla="*/ 0 w 10000"/>
              <a:gd name="connsiteY0" fmla="*/ 5863 h 7356"/>
              <a:gd name="connsiteX1" fmla="*/ 413 w 10000"/>
              <a:gd name="connsiteY1" fmla="*/ 6552 h 7356"/>
              <a:gd name="connsiteX2" fmla="*/ 909 w 10000"/>
              <a:gd name="connsiteY2" fmla="*/ 6552 h 7356"/>
              <a:gd name="connsiteX3" fmla="*/ 1240 w 10000"/>
              <a:gd name="connsiteY3" fmla="*/ 5863 h 7356"/>
              <a:gd name="connsiteX4" fmla="*/ 1405 w 10000"/>
              <a:gd name="connsiteY4" fmla="*/ 2414 h 7356"/>
              <a:gd name="connsiteX5" fmla="*/ 1653 w 10000"/>
              <a:gd name="connsiteY5" fmla="*/ 1725 h 7356"/>
              <a:gd name="connsiteX6" fmla="*/ 1818 w 10000"/>
              <a:gd name="connsiteY6" fmla="*/ 6552 h 7356"/>
              <a:gd name="connsiteX7" fmla="*/ 2149 w 10000"/>
              <a:gd name="connsiteY7" fmla="*/ 6552 h 7356"/>
              <a:gd name="connsiteX8" fmla="*/ 2231 w 10000"/>
              <a:gd name="connsiteY8" fmla="*/ 3794 h 7356"/>
              <a:gd name="connsiteX9" fmla="*/ 2479 w 10000"/>
              <a:gd name="connsiteY9" fmla="*/ 345 h 7356"/>
              <a:gd name="connsiteX10" fmla="*/ 2562 w 10000"/>
              <a:gd name="connsiteY10" fmla="*/ 4483 h 7356"/>
              <a:gd name="connsiteX11" fmla="*/ 3058 w 10000"/>
              <a:gd name="connsiteY11" fmla="*/ 6552 h 7356"/>
              <a:gd name="connsiteX12" fmla="*/ 3636 w 10000"/>
              <a:gd name="connsiteY12" fmla="*/ 6552 h 7356"/>
              <a:gd name="connsiteX13" fmla="*/ 4463 w 10000"/>
              <a:gd name="connsiteY13" fmla="*/ 6552 h 7356"/>
              <a:gd name="connsiteX14" fmla="*/ 4876 w 10000"/>
              <a:gd name="connsiteY14" fmla="*/ 6552 h 7356"/>
              <a:gd name="connsiteX15" fmla="*/ 5785 w 10000"/>
              <a:gd name="connsiteY15" fmla="*/ 5863 h 7356"/>
              <a:gd name="connsiteX16" fmla="*/ 5950 w 10000"/>
              <a:gd name="connsiteY16" fmla="*/ 4483 h 7356"/>
              <a:gd name="connsiteX17" fmla="*/ 6033 w 10000"/>
              <a:gd name="connsiteY17" fmla="*/ 3104 h 7356"/>
              <a:gd name="connsiteX18" fmla="*/ 6116 w 10000"/>
              <a:gd name="connsiteY18" fmla="*/ 5863 h 7356"/>
              <a:gd name="connsiteX19" fmla="*/ 6612 w 10000"/>
              <a:gd name="connsiteY19" fmla="*/ 5863 h 7356"/>
              <a:gd name="connsiteX20" fmla="*/ 6942 w 10000"/>
              <a:gd name="connsiteY20" fmla="*/ 5863 h 7356"/>
              <a:gd name="connsiteX21" fmla="*/ 7107 w 10000"/>
              <a:gd name="connsiteY21" fmla="*/ 2414 h 7356"/>
              <a:gd name="connsiteX22" fmla="*/ 7273 w 10000"/>
              <a:gd name="connsiteY22" fmla="*/ 1725 h 7356"/>
              <a:gd name="connsiteX23" fmla="*/ 7438 w 10000"/>
              <a:gd name="connsiteY23" fmla="*/ 5863 h 7356"/>
              <a:gd name="connsiteX24" fmla="*/ 7851 w 10000"/>
              <a:gd name="connsiteY24" fmla="*/ 5173 h 7356"/>
              <a:gd name="connsiteX25" fmla="*/ 8182 w 10000"/>
              <a:gd name="connsiteY25" fmla="*/ 5173 h 7356"/>
              <a:gd name="connsiteX26" fmla="*/ 8760 w 10000"/>
              <a:gd name="connsiteY26" fmla="*/ 5173 h 7356"/>
              <a:gd name="connsiteX27" fmla="*/ 9339 w 10000"/>
              <a:gd name="connsiteY27" fmla="*/ 3794 h 7356"/>
              <a:gd name="connsiteX28" fmla="*/ 10000 w 10000"/>
              <a:gd name="connsiteY28" fmla="*/ 6552 h 7356"/>
              <a:gd name="connsiteX0" fmla="*/ 0 w 10000"/>
              <a:gd name="connsiteY0" fmla="*/ 7970 h 10000"/>
              <a:gd name="connsiteX1" fmla="*/ 413 w 10000"/>
              <a:gd name="connsiteY1" fmla="*/ 8907 h 10000"/>
              <a:gd name="connsiteX2" fmla="*/ 909 w 10000"/>
              <a:gd name="connsiteY2" fmla="*/ 8907 h 10000"/>
              <a:gd name="connsiteX3" fmla="*/ 1240 w 10000"/>
              <a:gd name="connsiteY3" fmla="*/ 7970 h 10000"/>
              <a:gd name="connsiteX4" fmla="*/ 1405 w 10000"/>
              <a:gd name="connsiteY4" fmla="*/ 3282 h 10000"/>
              <a:gd name="connsiteX5" fmla="*/ 1653 w 10000"/>
              <a:gd name="connsiteY5" fmla="*/ 2345 h 10000"/>
              <a:gd name="connsiteX6" fmla="*/ 1818 w 10000"/>
              <a:gd name="connsiteY6" fmla="*/ 8907 h 10000"/>
              <a:gd name="connsiteX7" fmla="*/ 2149 w 10000"/>
              <a:gd name="connsiteY7" fmla="*/ 8907 h 10000"/>
              <a:gd name="connsiteX8" fmla="*/ 2231 w 10000"/>
              <a:gd name="connsiteY8" fmla="*/ 5158 h 10000"/>
              <a:gd name="connsiteX9" fmla="*/ 2479 w 10000"/>
              <a:gd name="connsiteY9" fmla="*/ 469 h 10000"/>
              <a:gd name="connsiteX10" fmla="*/ 2562 w 10000"/>
              <a:gd name="connsiteY10" fmla="*/ 6094 h 10000"/>
              <a:gd name="connsiteX11" fmla="*/ 3058 w 10000"/>
              <a:gd name="connsiteY11" fmla="*/ 8907 h 10000"/>
              <a:gd name="connsiteX12" fmla="*/ 3636 w 10000"/>
              <a:gd name="connsiteY12" fmla="*/ 8907 h 10000"/>
              <a:gd name="connsiteX13" fmla="*/ 4463 w 10000"/>
              <a:gd name="connsiteY13" fmla="*/ 8907 h 10000"/>
              <a:gd name="connsiteX14" fmla="*/ 4876 w 10000"/>
              <a:gd name="connsiteY14" fmla="*/ 8907 h 10000"/>
              <a:gd name="connsiteX15" fmla="*/ 5785 w 10000"/>
              <a:gd name="connsiteY15" fmla="*/ 7970 h 10000"/>
              <a:gd name="connsiteX16" fmla="*/ 5950 w 10000"/>
              <a:gd name="connsiteY16" fmla="*/ 6094 h 10000"/>
              <a:gd name="connsiteX17" fmla="*/ 6033 w 10000"/>
              <a:gd name="connsiteY17" fmla="*/ 4220 h 10000"/>
              <a:gd name="connsiteX18" fmla="*/ 6116 w 10000"/>
              <a:gd name="connsiteY18" fmla="*/ 7970 h 10000"/>
              <a:gd name="connsiteX19" fmla="*/ 6612 w 10000"/>
              <a:gd name="connsiteY19" fmla="*/ 7970 h 10000"/>
              <a:gd name="connsiteX20" fmla="*/ 6942 w 10000"/>
              <a:gd name="connsiteY20" fmla="*/ 7970 h 10000"/>
              <a:gd name="connsiteX21" fmla="*/ 7107 w 10000"/>
              <a:gd name="connsiteY21" fmla="*/ 3282 h 10000"/>
              <a:gd name="connsiteX22" fmla="*/ 7273 w 10000"/>
              <a:gd name="connsiteY22" fmla="*/ 2345 h 10000"/>
              <a:gd name="connsiteX23" fmla="*/ 7438 w 10000"/>
              <a:gd name="connsiteY23" fmla="*/ 7970 h 10000"/>
              <a:gd name="connsiteX24" fmla="*/ 7851 w 10000"/>
              <a:gd name="connsiteY24" fmla="*/ 7032 h 10000"/>
              <a:gd name="connsiteX25" fmla="*/ 8182 w 10000"/>
              <a:gd name="connsiteY25" fmla="*/ 7032 h 10000"/>
              <a:gd name="connsiteX26" fmla="*/ 8760 w 10000"/>
              <a:gd name="connsiteY26" fmla="*/ 7032 h 10000"/>
              <a:gd name="connsiteX27" fmla="*/ 9339 w 10000"/>
              <a:gd name="connsiteY27" fmla="*/ 5158 h 10000"/>
              <a:gd name="connsiteX28" fmla="*/ 10000 w 10000"/>
              <a:gd name="connsiteY28" fmla="*/ 8907 h 10000"/>
              <a:gd name="connsiteX0" fmla="*/ 0 w 9917"/>
              <a:gd name="connsiteY0" fmla="*/ 7970 h 10000"/>
              <a:gd name="connsiteX1" fmla="*/ 413 w 9917"/>
              <a:gd name="connsiteY1" fmla="*/ 8907 h 10000"/>
              <a:gd name="connsiteX2" fmla="*/ 909 w 9917"/>
              <a:gd name="connsiteY2" fmla="*/ 8907 h 10000"/>
              <a:gd name="connsiteX3" fmla="*/ 1240 w 9917"/>
              <a:gd name="connsiteY3" fmla="*/ 7970 h 10000"/>
              <a:gd name="connsiteX4" fmla="*/ 1405 w 9917"/>
              <a:gd name="connsiteY4" fmla="*/ 3282 h 10000"/>
              <a:gd name="connsiteX5" fmla="*/ 1653 w 9917"/>
              <a:gd name="connsiteY5" fmla="*/ 2345 h 10000"/>
              <a:gd name="connsiteX6" fmla="*/ 1818 w 9917"/>
              <a:gd name="connsiteY6" fmla="*/ 8907 h 10000"/>
              <a:gd name="connsiteX7" fmla="*/ 2149 w 9917"/>
              <a:gd name="connsiteY7" fmla="*/ 8907 h 10000"/>
              <a:gd name="connsiteX8" fmla="*/ 2231 w 9917"/>
              <a:gd name="connsiteY8" fmla="*/ 5158 h 10000"/>
              <a:gd name="connsiteX9" fmla="*/ 2479 w 9917"/>
              <a:gd name="connsiteY9" fmla="*/ 469 h 10000"/>
              <a:gd name="connsiteX10" fmla="*/ 2562 w 9917"/>
              <a:gd name="connsiteY10" fmla="*/ 6094 h 10000"/>
              <a:gd name="connsiteX11" fmla="*/ 3058 w 9917"/>
              <a:gd name="connsiteY11" fmla="*/ 8907 h 10000"/>
              <a:gd name="connsiteX12" fmla="*/ 3636 w 9917"/>
              <a:gd name="connsiteY12" fmla="*/ 8907 h 10000"/>
              <a:gd name="connsiteX13" fmla="*/ 4463 w 9917"/>
              <a:gd name="connsiteY13" fmla="*/ 8907 h 10000"/>
              <a:gd name="connsiteX14" fmla="*/ 4876 w 9917"/>
              <a:gd name="connsiteY14" fmla="*/ 8907 h 10000"/>
              <a:gd name="connsiteX15" fmla="*/ 5785 w 9917"/>
              <a:gd name="connsiteY15" fmla="*/ 7970 h 10000"/>
              <a:gd name="connsiteX16" fmla="*/ 5950 w 9917"/>
              <a:gd name="connsiteY16" fmla="*/ 6094 h 10000"/>
              <a:gd name="connsiteX17" fmla="*/ 6033 w 9917"/>
              <a:gd name="connsiteY17" fmla="*/ 4220 h 10000"/>
              <a:gd name="connsiteX18" fmla="*/ 6116 w 9917"/>
              <a:gd name="connsiteY18" fmla="*/ 7970 h 10000"/>
              <a:gd name="connsiteX19" fmla="*/ 6612 w 9917"/>
              <a:gd name="connsiteY19" fmla="*/ 7970 h 10000"/>
              <a:gd name="connsiteX20" fmla="*/ 6942 w 9917"/>
              <a:gd name="connsiteY20" fmla="*/ 7970 h 10000"/>
              <a:gd name="connsiteX21" fmla="*/ 7107 w 9917"/>
              <a:gd name="connsiteY21" fmla="*/ 3282 h 10000"/>
              <a:gd name="connsiteX22" fmla="*/ 7273 w 9917"/>
              <a:gd name="connsiteY22" fmla="*/ 2345 h 10000"/>
              <a:gd name="connsiteX23" fmla="*/ 7438 w 9917"/>
              <a:gd name="connsiteY23" fmla="*/ 7970 h 10000"/>
              <a:gd name="connsiteX24" fmla="*/ 7851 w 9917"/>
              <a:gd name="connsiteY24" fmla="*/ 7032 h 10000"/>
              <a:gd name="connsiteX25" fmla="*/ 8182 w 9917"/>
              <a:gd name="connsiteY25" fmla="*/ 7032 h 10000"/>
              <a:gd name="connsiteX26" fmla="*/ 8760 w 9917"/>
              <a:gd name="connsiteY26" fmla="*/ 7032 h 10000"/>
              <a:gd name="connsiteX27" fmla="*/ 9339 w 9917"/>
              <a:gd name="connsiteY27" fmla="*/ 5158 h 10000"/>
              <a:gd name="connsiteX28" fmla="*/ 9917 w 9917"/>
              <a:gd name="connsiteY28" fmla="*/ 7032 h 10000"/>
              <a:gd name="connsiteX0" fmla="*/ 0 w 10000"/>
              <a:gd name="connsiteY0" fmla="*/ 7970 h 10000"/>
              <a:gd name="connsiteX1" fmla="*/ 416 w 10000"/>
              <a:gd name="connsiteY1" fmla="*/ 8907 h 10000"/>
              <a:gd name="connsiteX2" fmla="*/ 917 w 10000"/>
              <a:gd name="connsiteY2" fmla="*/ 8907 h 10000"/>
              <a:gd name="connsiteX3" fmla="*/ 1250 w 10000"/>
              <a:gd name="connsiteY3" fmla="*/ 7970 h 10000"/>
              <a:gd name="connsiteX4" fmla="*/ 1417 w 10000"/>
              <a:gd name="connsiteY4" fmla="*/ 3282 h 10000"/>
              <a:gd name="connsiteX5" fmla="*/ 1667 w 10000"/>
              <a:gd name="connsiteY5" fmla="*/ 2345 h 10000"/>
              <a:gd name="connsiteX6" fmla="*/ 1833 w 10000"/>
              <a:gd name="connsiteY6" fmla="*/ 8907 h 10000"/>
              <a:gd name="connsiteX7" fmla="*/ 2167 w 10000"/>
              <a:gd name="connsiteY7" fmla="*/ 8907 h 10000"/>
              <a:gd name="connsiteX8" fmla="*/ 2250 w 10000"/>
              <a:gd name="connsiteY8" fmla="*/ 5158 h 10000"/>
              <a:gd name="connsiteX9" fmla="*/ 2500 w 10000"/>
              <a:gd name="connsiteY9" fmla="*/ 469 h 10000"/>
              <a:gd name="connsiteX10" fmla="*/ 2583 w 10000"/>
              <a:gd name="connsiteY10" fmla="*/ 6094 h 10000"/>
              <a:gd name="connsiteX11" fmla="*/ 3084 w 10000"/>
              <a:gd name="connsiteY11" fmla="*/ 8907 h 10000"/>
              <a:gd name="connsiteX12" fmla="*/ 3666 w 10000"/>
              <a:gd name="connsiteY12" fmla="*/ 8907 h 10000"/>
              <a:gd name="connsiteX13" fmla="*/ 4500 w 10000"/>
              <a:gd name="connsiteY13" fmla="*/ 8907 h 10000"/>
              <a:gd name="connsiteX14" fmla="*/ 4917 w 10000"/>
              <a:gd name="connsiteY14" fmla="*/ 8907 h 10000"/>
              <a:gd name="connsiteX15" fmla="*/ 5833 w 10000"/>
              <a:gd name="connsiteY15" fmla="*/ 7970 h 10000"/>
              <a:gd name="connsiteX16" fmla="*/ 6000 w 10000"/>
              <a:gd name="connsiteY16" fmla="*/ 6094 h 10000"/>
              <a:gd name="connsiteX17" fmla="*/ 6083 w 10000"/>
              <a:gd name="connsiteY17" fmla="*/ 4220 h 10000"/>
              <a:gd name="connsiteX18" fmla="*/ 6167 w 10000"/>
              <a:gd name="connsiteY18" fmla="*/ 7970 h 10000"/>
              <a:gd name="connsiteX19" fmla="*/ 6667 w 10000"/>
              <a:gd name="connsiteY19" fmla="*/ 7970 h 10000"/>
              <a:gd name="connsiteX20" fmla="*/ 7000 w 10000"/>
              <a:gd name="connsiteY20" fmla="*/ 7970 h 10000"/>
              <a:gd name="connsiteX21" fmla="*/ 7166 w 10000"/>
              <a:gd name="connsiteY21" fmla="*/ 3282 h 10000"/>
              <a:gd name="connsiteX22" fmla="*/ 7334 w 10000"/>
              <a:gd name="connsiteY22" fmla="*/ 2345 h 10000"/>
              <a:gd name="connsiteX23" fmla="*/ 7500 w 10000"/>
              <a:gd name="connsiteY23" fmla="*/ 7970 h 10000"/>
              <a:gd name="connsiteX24" fmla="*/ 7917 w 10000"/>
              <a:gd name="connsiteY24" fmla="*/ 7032 h 10000"/>
              <a:gd name="connsiteX25" fmla="*/ 8250 w 10000"/>
              <a:gd name="connsiteY25" fmla="*/ 7032 h 10000"/>
              <a:gd name="connsiteX26" fmla="*/ 8833 w 10000"/>
              <a:gd name="connsiteY26" fmla="*/ 7032 h 10000"/>
              <a:gd name="connsiteX27" fmla="*/ 9417 w 10000"/>
              <a:gd name="connsiteY27" fmla="*/ 5158 h 10000"/>
              <a:gd name="connsiteX28" fmla="*/ 10000 w 10000"/>
              <a:gd name="connsiteY28" fmla="*/ 7032 h 10000"/>
              <a:gd name="connsiteX0" fmla="*/ 0 w 10000"/>
              <a:gd name="connsiteY0" fmla="*/ 7970 h 10000"/>
              <a:gd name="connsiteX1" fmla="*/ 416 w 10000"/>
              <a:gd name="connsiteY1" fmla="*/ 8907 h 10000"/>
              <a:gd name="connsiteX2" fmla="*/ 917 w 10000"/>
              <a:gd name="connsiteY2" fmla="*/ 8907 h 10000"/>
              <a:gd name="connsiteX3" fmla="*/ 1250 w 10000"/>
              <a:gd name="connsiteY3" fmla="*/ 7970 h 10000"/>
              <a:gd name="connsiteX4" fmla="*/ 1417 w 10000"/>
              <a:gd name="connsiteY4" fmla="*/ 3282 h 10000"/>
              <a:gd name="connsiteX5" fmla="*/ 1667 w 10000"/>
              <a:gd name="connsiteY5" fmla="*/ 2345 h 10000"/>
              <a:gd name="connsiteX6" fmla="*/ 1833 w 10000"/>
              <a:gd name="connsiteY6" fmla="*/ 8907 h 10000"/>
              <a:gd name="connsiteX7" fmla="*/ 2167 w 10000"/>
              <a:gd name="connsiteY7" fmla="*/ 8907 h 10000"/>
              <a:gd name="connsiteX8" fmla="*/ 2250 w 10000"/>
              <a:gd name="connsiteY8" fmla="*/ 5158 h 10000"/>
              <a:gd name="connsiteX9" fmla="*/ 2500 w 10000"/>
              <a:gd name="connsiteY9" fmla="*/ 469 h 10000"/>
              <a:gd name="connsiteX10" fmla="*/ 2583 w 10000"/>
              <a:gd name="connsiteY10" fmla="*/ 6094 h 10000"/>
              <a:gd name="connsiteX11" fmla="*/ 3084 w 10000"/>
              <a:gd name="connsiteY11" fmla="*/ 8907 h 10000"/>
              <a:gd name="connsiteX12" fmla="*/ 3666 w 10000"/>
              <a:gd name="connsiteY12" fmla="*/ 8907 h 10000"/>
              <a:gd name="connsiteX13" fmla="*/ 4500 w 10000"/>
              <a:gd name="connsiteY13" fmla="*/ 8907 h 10000"/>
              <a:gd name="connsiteX14" fmla="*/ 4917 w 10000"/>
              <a:gd name="connsiteY14" fmla="*/ 8907 h 10000"/>
              <a:gd name="connsiteX15" fmla="*/ 5833 w 10000"/>
              <a:gd name="connsiteY15" fmla="*/ 7970 h 10000"/>
              <a:gd name="connsiteX16" fmla="*/ 6000 w 10000"/>
              <a:gd name="connsiteY16" fmla="*/ 6094 h 10000"/>
              <a:gd name="connsiteX17" fmla="*/ 6083 w 10000"/>
              <a:gd name="connsiteY17" fmla="*/ 4220 h 10000"/>
              <a:gd name="connsiteX18" fmla="*/ 6167 w 10000"/>
              <a:gd name="connsiteY18" fmla="*/ 7970 h 10000"/>
              <a:gd name="connsiteX19" fmla="*/ 6667 w 10000"/>
              <a:gd name="connsiteY19" fmla="*/ 7970 h 10000"/>
              <a:gd name="connsiteX20" fmla="*/ 7000 w 10000"/>
              <a:gd name="connsiteY20" fmla="*/ 7970 h 10000"/>
              <a:gd name="connsiteX21" fmla="*/ 7166 w 10000"/>
              <a:gd name="connsiteY21" fmla="*/ 3282 h 10000"/>
              <a:gd name="connsiteX22" fmla="*/ 7334 w 10000"/>
              <a:gd name="connsiteY22" fmla="*/ 2345 h 10000"/>
              <a:gd name="connsiteX23" fmla="*/ 7500 w 10000"/>
              <a:gd name="connsiteY23" fmla="*/ 7970 h 10000"/>
              <a:gd name="connsiteX24" fmla="*/ 7917 w 10000"/>
              <a:gd name="connsiteY24" fmla="*/ 7032 h 10000"/>
              <a:gd name="connsiteX25" fmla="*/ 8250 w 10000"/>
              <a:gd name="connsiteY25" fmla="*/ 7032 h 10000"/>
              <a:gd name="connsiteX26" fmla="*/ 8833 w 10000"/>
              <a:gd name="connsiteY26" fmla="*/ 7032 h 10000"/>
              <a:gd name="connsiteX27" fmla="*/ 9417 w 10000"/>
              <a:gd name="connsiteY27" fmla="*/ 5158 h 10000"/>
              <a:gd name="connsiteX28" fmla="*/ 9584 w 10000"/>
              <a:gd name="connsiteY28" fmla="*/ 7032 h 10000"/>
              <a:gd name="connsiteX29" fmla="*/ 10000 w 10000"/>
              <a:gd name="connsiteY29" fmla="*/ 7032 h 10000"/>
              <a:gd name="connsiteX0" fmla="*/ 0 w 10000"/>
              <a:gd name="connsiteY0" fmla="*/ 7970 h 10000"/>
              <a:gd name="connsiteX1" fmla="*/ 416 w 10000"/>
              <a:gd name="connsiteY1" fmla="*/ 8907 h 10000"/>
              <a:gd name="connsiteX2" fmla="*/ 917 w 10000"/>
              <a:gd name="connsiteY2" fmla="*/ 8907 h 10000"/>
              <a:gd name="connsiteX3" fmla="*/ 1250 w 10000"/>
              <a:gd name="connsiteY3" fmla="*/ 7970 h 10000"/>
              <a:gd name="connsiteX4" fmla="*/ 1417 w 10000"/>
              <a:gd name="connsiteY4" fmla="*/ 3282 h 10000"/>
              <a:gd name="connsiteX5" fmla="*/ 1667 w 10000"/>
              <a:gd name="connsiteY5" fmla="*/ 2345 h 10000"/>
              <a:gd name="connsiteX6" fmla="*/ 1833 w 10000"/>
              <a:gd name="connsiteY6" fmla="*/ 8907 h 10000"/>
              <a:gd name="connsiteX7" fmla="*/ 2167 w 10000"/>
              <a:gd name="connsiteY7" fmla="*/ 8907 h 10000"/>
              <a:gd name="connsiteX8" fmla="*/ 2250 w 10000"/>
              <a:gd name="connsiteY8" fmla="*/ 5158 h 10000"/>
              <a:gd name="connsiteX9" fmla="*/ 2500 w 10000"/>
              <a:gd name="connsiteY9" fmla="*/ 469 h 10000"/>
              <a:gd name="connsiteX10" fmla="*/ 2583 w 10000"/>
              <a:gd name="connsiteY10" fmla="*/ 6094 h 10000"/>
              <a:gd name="connsiteX11" fmla="*/ 3084 w 10000"/>
              <a:gd name="connsiteY11" fmla="*/ 8907 h 10000"/>
              <a:gd name="connsiteX12" fmla="*/ 3666 w 10000"/>
              <a:gd name="connsiteY12" fmla="*/ 8907 h 10000"/>
              <a:gd name="connsiteX13" fmla="*/ 4500 w 10000"/>
              <a:gd name="connsiteY13" fmla="*/ 8907 h 10000"/>
              <a:gd name="connsiteX14" fmla="*/ 4917 w 10000"/>
              <a:gd name="connsiteY14" fmla="*/ 8907 h 10000"/>
              <a:gd name="connsiteX15" fmla="*/ 5833 w 10000"/>
              <a:gd name="connsiteY15" fmla="*/ 7970 h 10000"/>
              <a:gd name="connsiteX16" fmla="*/ 6000 w 10000"/>
              <a:gd name="connsiteY16" fmla="*/ 6094 h 10000"/>
              <a:gd name="connsiteX17" fmla="*/ 6083 w 10000"/>
              <a:gd name="connsiteY17" fmla="*/ 4220 h 10000"/>
              <a:gd name="connsiteX18" fmla="*/ 6167 w 10000"/>
              <a:gd name="connsiteY18" fmla="*/ 7970 h 10000"/>
              <a:gd name="connsiteX19" fmla="*/ 6667 w 10000"/>
              <a:gd name="connsiteY19" fmla="*/ 7970 h 10000"/>
              <a:gd name="connsiteX20" fmla="*/ 7000 w 10000"/>
              <a:gd name="connsiteY20" fmla="*/ 7970 h 10000"/>
              <a:gd name="connsiteX21" fmla="*/ 7166 w 10000"/>
              <a:gd name="connsiteY21" fmla="*/ 3282 h 10000"/>
              <a:gd name="connsiteX22" fmla="*/ 7334 w 10000"/>
              <a:gd name="connsiteY22" fmla="*/ 2345 h 10000"/>
              <a:gd name="connsiteX23" fmla="*/ 7500 w 10000"/>
              <a:gd name="connsiteY23" fmla="*/ 7970 h 10000"/>
              <a:gd name="connsiteX24" fmla="*/ 7917 w 10000"/>
              <a:gd name="connsiteY24" fmla="*/ 7032 h 10000"/>
              <a:gd name="connsiteX25" fmla="*/ 8250 w 10000"/>
              <a:gd name="connsiteY25" fmla="*/ 7032 h 10000"/>
              <a:gd name="connsiteX26" fmla="*/ 8833 w 10000"/>
              <a:gd name="connsiteY26" fmla="*/ 7032 h 10000"/>
              <a:gd name="connsiteX27" fmla="*/ 9250 w 10000"/>
              <a:gd name="connsiteY27" fmla="*/ 7032 h 10000"/>
              <a:gd name="connsiteX28" fmla="*/ 9417 w 10000"/>
              <a:gd name="connsiteY28" fmla="*/ 5158 h 10000"/>
              <a:gd name="connsiteX29" fmla="*/ 9584 w 10000"/>
              <a:gd name="connsiteY29" fmla="*/ 7032 h 10000"/>
              <a:gd name="connsiteX30" fmla="*/ 10000 w 10000"/>
              <a:gd name="connsiteY30" fmla="*/ 7032 h 10000"/>
              <a:gd name="connsiteX0" fmla="*/ 0 w 10000"/>
              <a:gd name="connsiteY0" fmla="*/ 7970 h 10000"/>
              <a:gd name="connsiteX1" fmla="*/ 416 w 10000"/>
              <a:gd name="connsiteY1" fmla="*/ 8907 h 10000"/>
              <a:gd name="connsiteX2" fmla="*/ 917 w 10000"/>
              <a:gd name="connsiteY2" fmla="*/ 8907 h 10000"/>
              <a:gd name="connsiteX3" fmla="*/ 1250 w 10000"/>
              <a:gd name="connsiteY3" fmla="*/ 7970 h 10000"/>
              <a:gd name="connsiteX4" fmla="*/ 1417 w 10000"/>
              <a:gd name="connsiteY4" fmla="*/ 3282 h 10000"/>
              <a:gd name="connsiteX5" fmla="*/ 1667 w 10000"/>
              <a:gd name="connsiteY5" fmla="*/ 2345 h 10000"/>
              <a:gd name="connsiteX6" fmla="*/ 1833 w 10000"/>
              <a:gd name="connsiteY6" fmla="*/ 8907 h 10000"/>
              <a:gd name="connsiteX7" fmla="*/ 2167 w 10000"/>
              <a:gd name="connsiteY7" fmla="*/ 8907 h 10000"/>
              <a:gd name="connsiteX8" fmla="*/ 2250 w 10000"/>
              <a:gd name="connsiteY8" fmla="*/ 5158 h 10000"/>
              <a:gd name="connsiteX9" fmla="*/ 2500 w 10000"/>
              <a:gd name="connsiteY9" fmla="*/ 469 h 10000"/>
              <a:gd name="connsiteX10" fmla="*/ 2583 w 10000"/>
              <a:gd name="connsiteY10" fmla="*/ 6094 h 10000"/>
              <a:gd name="connsiteX11" fmla="*/ 3084 w 10000"/>
              <a:gd name="connsiteY11" fmla="*/ 8907 h 10000"/>
              <a:gd name="connsiteX12" fmla="*/ 3666 w 10000"/>
              <a:gd name="connsiteY12" fmla="*/ 8907 h 10000"/>
              <a:gd name="connsiteX13" fmla="*/ 4500 w 10000"/>
              <a:gd name="connsiteY13" fmla="*/ 8907 h 10000"/>
              <a:gd name="connsiteX14" fmla="*/ 4917 w 10000"/>
              <a:gd name="connsiteY14" fmla="*/ 8907 h 10000"/>
              <a:gd name="connsiteX15" fmla="*/ 5833 w 10000"/>
              <a:gd name="connsiteY15" fmla="*/ 7970 h 10000"/>
              <a:gd name="connsiteX16" fmla="*/ 6000 w 10000"/>
              <a:gd name="connsiteY16" fmla="*/ 6094 h 10000"/>
              <a:gd name="connsiteX17" fmla="*/ 6083 w 10000"/>
              <a:gd name="connsiteY17" fmla="*/ 4220 h 10000"/>
              <a:gd name="connsiteX18" fmla="*/ 6167 w 10000"/>
              <a:gd name="connsiteY18" fmla="*/ 7970 h 10000"/>
              <a:gd name="connsiteX19" fmla="*/ 6667 w 10000"/>
              <a:gd name="connsiteY19" fmla="*/ 7970 h 10000"/>
              <a:gd name="connsiteX20" fmla="*/ 7000 w 10000"/>
              <a:gd name="connsiteY20" fmla="*/ 7970 h 10000"/>
              <a:gd name="connsiteX21" fmla="*/ 7166 w 10000"/>
              <a:gd name="connsiteY21" fmla="*/ 3282 h 10000"/>
              <a:gd name="connsiteX22" fmla="*/ 7334 w 10000"/>
              <a:gd name="connsiteY22" fmla="*/ 2345 h 10000"/>
              <a:gd name="connsiteX23" fmla="*/ 7500 w 10000"/>
              <a:gd name="connsiteY23" fmla="*/ 7970 h 10000"/>
              <a:gd name="connsiteX24" fmla="*/ 7917 w 10000"/>
              <a:gd name="connsiteY24" fmla="*/ 7032 h 10000"/>
              <a:gd name="connsiteX25" fmla="*/ 8250 w 10000"/>
              <a:gd name="connsiteY25" fmla="*/ 7032 h 10000"/>
              <a:gd name="connsiteX26" fmla="*/ 8833 w 10000"/>
              <a:gd name="connsiteY26" fmla="*/ 7032 h 10000"/>
              <a:gd name="connsiteX27" fmla="*/ 9250 w 10000"/>
              <a:gd name="connsiteY27" fmla="*/ 7032 h 10000"/>
              <a:gd name="connsiteX28" fmla="*/ 9500 w 10000"/>
              <a:gd name="connsiteY28" fmla="*/ 5157 h 10000"/>
              <a:gd name="connsiteX29" fmla="*/ 9584 w 10000"/>
              <a:gd name="connsiteY29" fmla="*/ 7032 h 10000"/>
              <a:gd name="connsiteX30" fmla="*/ 10000 w 10000"/>
              <a:gd name="connsiteY30" fmla="*/ 7032 h 10000"/>
              <a:gd name="connsiteX0" fmla="*/ 0 w 10000"/>
              <a:gd name="connsiteY0" fmla="*/ 7970 h 10000"/>
              <a:gd name="connsiteX1" fmla="*/ 416 w 10000"/>
              <a:gd name="connsiteY1" fmla="*/ 8907 h 10000"/>
              <a:gd name="connsiteX2" fmla="*/ 917 w 10000"/>
              <a:gd name="connsiteY2" fmla="*/ 8907 h 10000"/>
              <a:gd name="connsiteX3" fmla="*/ 1250 w 10000"/>
              <a:gd name="connsiteY3" fmla="*/ 7970 h 10000"/>
              <a:gd name="connsiteX4" fmla="*/ 1417 w 10000"/>
              <a:gd name="connsiteY4" fmla="*/ 3282 h 10000"/>
              <a:gd name="connsiteX5" fmla="*/ 1667 w 10000"/>
              <a:gd name="connsiteY5" fmla="*/ 2345 h 10000"/>
              <a:gd name="connsiteX6" fmla="*/ 1833 w 10000"/>
              <a:gd name="connsiteY6" fmla="*/ 8907 h 10000"/>
              <a:gd name="connsiteX7" fmla="*/ 2167 w 10000"/>
              <a:gd name="connsiteY7" fmla="*/ 8907 h 10000"/>
              <a:gd name="connsiteX8" fmla="*/ 2250 w 10000"/>
              <a:gd name="connsiteY8" fmla="*/ 5158 h 10000"/>
              <a:gd name="connsiteX9" fmla="*/ 2500 w 10000"/>
              <a:gd name="connsiteY9" fmla="*/ 469 h 10000"/>
              <a:gd name="connsiteX10" fmla="*/ 2583 w 10000"/>
              <a:gd name="connsiteY10" fmla="*/ 6094 h 10000"/>
              <a:gd name="connsiteX11" fmla="*/ 3084 w 10000"/>
              <a:gd name="connsiteY11" fmla="*/ 8907 h 10000"/>
              <a:gd name="connsiteX12" fmla="*/ 3666 w 10000"/>
              <a:gd name="connsiteY12" fmla="*/ 8907 h 10000"/>
              <a:gd name="connsiteX13" fmla="*/ 4500 w 10000"/>
              <a:gd name="connsiteY13" fmla="*/ 8907 h 10000"/>
              <a:gd name="connsiteX14" fmla="*/ 4917 w 10000"/>
              <a:gd name="connsiteY14" fmla="*/ 8907 h 10000"/>
              <a:gd name="connsiteX15" fmla="*/ 5833 w 10000"/>
              <a:gd name="connsiteY15" fmla="*/ 7970 h 10000"/>
              <a:gd name="connsiteX16" fmla="*/ 6000 w 10000"/>
              <a:gd name="connsiteY16" fmla="*/ 6094 h 10000"/>
              <a:gd name="connsiteX17" fmla="*/ 6083 w 10000"/>
              <a:gd name="connsiteY17" fmla="*/ 4220 h 10000"/>
              <a:gd name="connsiteX18" fmla="*/ 6167 w 10000"/>
              <a:gd name="connsiteY18" fmla="*/ 7970 h 10000"/>
              <a:gd name="connsiteX19" fmla="*/ 6667 w 10000"/>
              <a:gd name="connsiteY19" fmla="*/ 7970 h 10000"/>
              <a:gd name="connsiteX20" fmla="*/ 7000 w 10000"/>
              <a:gd name="connsiteY20" fmla="*/ 7970 h 10000"/>
              <a:gd name="connsiteX21" fmla="*/ 7166 w 10000"/>
              <a:gd name="connsiteY21" fmla="*/ 3282 h 10000"/>
              <a:gd name="connsiteX22" fmla="*/ 7334 w 10000"/>
              <a:gd name="connsiteY22" fmla="*/ 2345 h 10000"/>
              <a:gd name="connsiteX23" fmla="*/ 7500 w 10000"/>
              <a:gd name="connsiteY23" fmla="*/ 7970 h 10000"/>
              <a:gd name="connsiteX24" fmla="*/ 7917 w 10000"/>
              <a:gd name="connsiteY24" fmla="*/ 7032 h 10000"/>
              <a:gd name="connsiteX25" fmla="*/ 8250 w 10000"/>
              <a:gd name="connsiteY25" fmla="*/ 7032 h 10000"/>
              <a:gd name="connsiteX26" fmla="*/ 8833 w 10000"/>
              <a:gd name="connsiteY26" fmla="*/ 7032 h 10000"/>
              <a:gd name="connsiteX27" fmla="*/ 9250 w 10000"/>
              <a:gd name="connsiteY27" fmla="*/ 7032 h 10000"/>
              <a:gd name="connsiteX28" fmla="*/ 9500 w 10000"/>
              <a:gd name="connsiteY28" fmla="*/ 5157 h 10000"/>
              <a:gd name="connsiteX29" fmla="*/ 9584 w 10000"/>
              <a:gd name="connsiteY29" fmla="*/ 7032 h 10000"/>
              <a:gd name="connsiteX30" fmla="*/ 10000 w 10000"/>
              <a:gd name="connsiteY30" fmla="*/ 7032 h 10000"/>
              <a:gd name="connsiteX0" fmla="*/ 0 w 10000"/>
              <a:gd name="connsiteY0" fmla="*/ 7970 h 10000"/>
              <a:gd name="connsiteX1" fmla="*/ 416 w 10000"/>
              <a:gd name="connsiteY1" fmla="*/ 8907 h 10000"/>
              <a:gd name="connsiteX2" fmla="*/ 917 w 10000"/>
              <a:gd name="connsiteY2" fmla="*/ 8907 h 10000"/>
              <a:gd name="connsiteX3" fmla="*/ 1250 w 10000"/>
              <a:gd name="connsiteY3" fmla="*/ 7970 h 10000"/>
              <a:gd name="connsiteX4" fmla="*/ 1417 w 10000"/>
              <a:gd name="connsiteY4" fmla="*/ 3282 h 10000"/>
              <a:gd name="connsiteX5" fmla="*/ 1667 w 10000"/>
              <a:gd name="connsiteY5" fmla="*/ 2345 h 10000"/>
              <a:gd name="connsiteX6" fmla="*/ 1833 w 10000"/>
              <a:gd name="connsiteY6" fmla="*/ 8907 h 10000"/>
              <a:gd name="connsiteX7" fmla="*/ 2167 w 10000"/>
              <a:gd name="connsiteY7" fmla="*/ 8907 h 10000"/>
              <a:gd name="connsiteX8" fmla="*/ 2250 w 10000"/>
              <a:gd name="connsiteY8" fmla="*/ 5158 h 10000"/>
              <a:gd name="connsiteX9" fmla="*/ 2500 w 10000"/>
              <a:gd name="connsiteY9" fmla="*/ 469 h 10000"/>
              <a:gd name="connsiteX10" fmla="*/ 2583 w 10000"/>
              <a:gd name="connsiteY10" fmla="*/ 6094 h 10000"/>
              <a:gd name="connsiteX11" fmla="*/ 3084 w 10000"/>
              <a:gd name="connsiteY11" fmla="*/ 8907 h 10000"/>
              <a:gd name="connsiteX12" fmla="*/ 3666 w 10000"/>
              <a:gd name="connsiteY12" fmla="*/ 8907 h 10000"/>
              <a:gd name="connsiteX13" fmla="*/ 4500 w 10000"/>
              <a:gd name="connsiteY13" fmla="*/ 8907 h 10000"/>
              <a:gd name="connsiteX14" fmla="*/ 4917 w 10000"/>
              <a:gd name="connsiteY14" fmla="*/ 8907 h 10000"/>
              <a:gd name="connsiteX15" fmla="*/ 5833 w 10000"/>
              <a:gd name="connsiteY15" fmla="*/ 7970 h 10000"/>
              <a:gd name="connsiteX16" fmla="*/ 6000 w 10000"/>
              <a:gd name="connsiteY16" fmla="*/ 6094 h 10000"/>
              <a:gd name="connsiteX17" fmla="*/ 6083 w 10000"/>
              <a:gd name="connsiteY17" fmla="*/ 4220 h 10000"/>
              <a:gd name="connsiteX18" fmla="*/ 6167 w 10000"/>
              <a:gd name="connsiteY18" fmla="*/ 7970 h 10000"/>
              <a:gd name="connsiteX19" fmla="*/ 6667 w 10000"/>
              <a:gd name="connsiteY19" fmla="*/ 7970 h 10000"/>
              <a:gd name="connsiteX20" fmla="*/ 7000 w 10000"/>
              <a:gd name="connsiteY20" fmla="*/ 7970 h 10000"/>
              <a:gd name="connsiteX21" fmla="*/ 7166 w 10000"/>
              <a:gd name="connsiteY21" fmla="*/ 3282 h 10000"/>
              <a:gd name="connsiteX22" fmla="*/ 7334 w 10000"/>
              <a:gd name="connsiteY22" fmla="*/ 2345 h 10000"/>
              <a:gd name="connsiteX23" fmla="*/ 7500 w 10000"/>
              <a:gd name="connsiteY23" fmla="*/ 7970 h 10000"/>
              <a:gd name="connsiteX24" fmla="*/ 7917 w 10000"/>
              <a:gd name="connsiteY24" fmla="*/ 7032 h 10000"/>
              <a:gd name="connsiteX25" fmla="*/ 8250 w 10000"/>
              <a:gd name="connsiteY25" fmla="*/ 7032 h 10000"/>
              <a:gd name="connsiteX26" fmla="*/ 8833 w 10000"/>
              <a:gd name="connsiteY26" fmla="*/ 7032 h 10000"/>
              <a:gd name="connsiteX27" fmla="*/ 9250 w 10000"/>
              <a:gd name="connsiteY27" fmla="*/ 7032 h 10000"/>
              <a:gd name="connsiteX28" fmla="*/ 9500 w 10000"/>
              <a:gd name="connsiteY28" fmla="*/ 6095 h 10000"/>
              <a:gd name="connsiteX29" fmla="*/ 9584 w 10000"/>
              <a:gd name="connsiteY29" fmla="*/ 7032 h 10000"/>
              <a:gd name="connsiteX30" fmla="*/ 10000 w 10000"/>
              <a:gd name="connsiteY30" fmla="*/ 703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000" h="10000">
                <a:moveTo>
                  <a:pt x="0" y="7970"/>
                </a:moveTo>
                <a:cubicBezTo>
                  <a:pt x="132" y="8361"/>
                  <a:pt x="264" y="8751"/>
                  <a:pt x="416" y="8907"/>
                </a:cubicBezTo>
                <a:cubicBezTo>
                  <a:pt x="570" y="9063"/>
                  <a:pt x="777" y="9063"/>
                  <a:pt x="917" y="8907"/>
                </a:cubicBezTo>
                <a:cubicBezTo>
                  <a:pt x="1056" y="8751"/>
                  <a:pt x="1167" y="8907"/>
                  <a:pt x="1250" y="7970"/>
                </a:cubicBezTo>
                <a:cubicBezTo>
                  <a:pt x="1333" y="7032"/>
                  <a:pt x="1347" y="4220"/>
                  <a:pt x="1417" y="3282"/>
                </a:cubicBezTo>
                <a:cubicBezTo>
                  <a:pt x="1486" y="2345"/>
                  <a:pt x="1597" y="1407"/>
                  <a:pt x="1667" y="2345"/>
                </a:cubicBezTo>
                <a:cubicBezTo>
                  <a:pt x="1736" y="3283"/>
                  <a:pt x="1750" y="7814"/>
                  <a:pt x="1833" y="8907"/>
                </a:cubicBezTo>
                <a:cubicBezTo>
                  <a:pt x="1917" y="10000"/>
                  <a:pt x="2097" y="9531"/>
                  <a:pt x="2167" y="8907"/>
                </a:cubicBezTo>
                <a:cubicBezTo>
                  <a:pt x="2237" y="8283"/>
                  <a:pt x="2181" y="5938"/>
                  <a:pt x="2250" y="5158"/>
                </a:cubicBezTo>
                <a:cubicBezTo>
                  <a:pt x="2319" y="4376"/>
                  <a:pt x="2417" y="0"/>
                  <a:pt x="2500" y="469"/>
                </a:cubicBezTo>
                <a:cubicBezTo>
                  <a:pt x="2583" y="938"/>
                  <a:pt x="2487" y="5156"/>
                  <a:pt x="2583" y="6094"/>
                </a:cubicBezTo>
                <a:cubicBezTo>
                  <a:pt x="2754" y="8555"/>
                  <a:pt x="2903" y="8438"/>
                  <a:pt x="3084" y="8907"/>
                </a:cubicBezTo>
                <a:cubicBezTo>
                  <a:pt x="3264" y="9376"/>
                  <a:pt x="3430" y="8907"/>
                  <a:pt x="3666" y="8907"/>
                </a:cubicBezTo>
                <a:lnTo>
                  <a:pt x="4500" y="8907"/>
                </a:lnTo>
                <a:cubicBezTo>
                  <a:pt x="4709" y="8907"/>
                  <a:pt x="4695" y="9063"/>
                  <a:pt x="4917" y="8907"/>
                </a:cubicBezTo>
                <a:cubicBezTo>
                  <a:pt x="5139" y="8751"/>
                  <a:pt x="5653" y="8439"/>
                  <a:pt x="5833" y="7970"/>
                </a:cubicBezTo>
                <a:cubicBezTo>
                  <a:pt x="6014" y="7501"/>
                  <a:pt x="5958" y="7032"/>
                  <a:pt x="6000" y="6094"/>
                </a:cubicBezTo>
                <a:cubicBezTo>
                  <a:pt x="6042" y="5158"/>
                  <a:pt x="6055" y="3907"/>
                  <a:pt x="6083" y="4220"/>
                </a:cubicBezTo>
                <a:cubicBezTo>
                  <a:pt x="6112" y="4532"/>
                  <a:pt x="6070" y="7034"/>
                  <a:pt x="6167" y="7970"/>
                </a:cubicBezTo>
                <a:cubicBezTo>
                  <a:pt x="6265" y="8908"/>
                  <a:pt x="6528" y="7970"/>
                  <a:pt x="6667" y="7970"/>
                </a:cubicBezTo>
                <a:cubicBezTo>
                  <a:pt x="6806" y="7970"/>
                  <a:pt x="6917" y="9063"/>
                  <a:pt x="7000" y="7970"/>
                </a:cubicBezTo>
                <a:cubicBezTo>
                  <a:pt x="7084" y="6876"/>
                  <a:pt x="7111" y="4532"/>
                  <a:pt x="7166" y="3282"/>
                </a:cubicBezTo>
                <a:cubicBezTo>
                  <a:pt x="7223" y="2032"/>
                  <a:pt x="7278" y="1563"/>
                  <a:pt x="7334" y="2345"/>
                </a:cubicBezTo>
                <a:cubicBezTo>
                  <a:pt x="7389" y="3127"/>
                  <a:pt x="7402" y="6565"/>
                  <a:pt x="7500" y="7970"/>
                </a:cubicBezTo>
                <a:cubicBezTo>
                  <a:pt x="7816" y="7034"/>
                  <a:pt x="7792" y="7189"/>
                  <a:pt x="7917" y="7032"/>
                </a:cubicBezTo>
                <a:cubicBezTo>
                  <a:pt x="8042" y="6876"/>
                  <a:pt x="8251" y="6680"/>
                  <a:pt x="8250" y="7032"/>
                </a:cubicBezTo>
                <a:cubicBezTo>
                  <a:pt x="8459" y="7500"/>
                  <a:pt x="8639" y="7345"/>
                  <a:pt x="8833" y="7032"/>
                </a:cubicBezTo>
                <a:cubicBezTo>
                  <a:pt x="8991" y="6895"/>
                  <a:pt x="9139" y="7188"/>
                  <a:pt x="9250" y="7032"/>
                </a:cubicBezTo>
                <a:cubicBezTo>
                  <a:pt x="9361" y="6876"/>
                  <a:pt x="9436" y="5958"/>
                  <a:pt x="9500" y="6095"/>
                </a:cubicBezTo>
                <a:cubicBezTo>
                  <a:pt x="9641" y="5939"/>
                  <a:pt x="9501" y="6876"/>
                  <a:pt x="9584" y="7032"/>
                </a:cubicBezTo>
                <a:cubicBezTo>
                  <a:pt x="9667" y="7188"/>
                  <a:pt x="9946" y="6876"/>
                  <a:pt x="10000" y="7032"/>
                </a:cubicBezTo>
              </a:path>
            </a:pathLst>
          </a:custGeom>
          <a:noFill/>
          <a:ln w="31750">
            <a:solidFill>
              <a:srgbClr val="FF9933"/>
            </a:solidFill>
            <a:round/>
            <a:headEnd/>
            <a:tailEnd/>
          </a:ln>
        </p:spPr>
        <p:txBody>
          <a:bodyPr/>
          <a:lstStyle/>
          <a:p>
            <a:endParaRPr lang="en-CA" dirty="0"/>
          </a:p>
        </p:txBody>
      </p:sp>
      <p:sp>
        <p:nvSpPr>
          <p:cNvPr id="36872" name="Text Box 17"/>
          <p:cNvSpPr txBox="1">
            <a:spLocks noChangeArrowheads="1"/>
          </p:cNvSpPr>
          <p:nvPr/>
        </p:nvSpPr>
        <p:spPr bwMode="auto">
          <a:xfrm>
            <a:off x="6096000" y="1676400"/>
            <a:ext cx="1371600" cy="436563"/>
          </a:xfrm>
          <a:prstGeom prst="rect">
            <a:avLst/>
          </a:prstGeom>
          <a:noFill/>
          <a:ln w="9525">
            <a:noFill/>
            <a:miter lim="800000"/>
            <a:headEnd/>
            <a:tailEnd/>
          </a:ln>
        </p:spPr>
        <p:txBody>
          <a:bodyPr>
            <a:spAutoFit/>
          </a:bodyPr>
          <a:lstStyle/>
          <a:p>
            <a:pPr>
              <a:spcBef>
                <a:spcPct val="50000"/>
              </a:spcBef>
            </a:pPr>
            <a:r>
              <a:rPr lang="en-CA" sz="1600" b="1" dirty="0">
                <a:solidFill>
                  <a:schemeClr val="tx2"/>
                </a:solidFill>
                <a:latin typeface="Arial" charset="0"/>
              </a:rPr>
              <a:t>Old Growth</a:t>
            </a:r>
          </a:p>
        </p:txBody>
      </p:sp>
      <p:sp>
        <p:nvSpPr>
          <p:cNvPr id="36873" name="Text Box 18"/>
          <p:cNvSpPr txBox="1">
            <a:spLocks noChangeArrowheads="1"/>
          </p:cNvSpPr>
          <p:nvPr/>
        </p:nvSpPr>
        <p:spPr bwMode="auto">
          <a:xfrm>
            <a:off x="3581400" y="2787650"/>
            <a:ext cx="2362200" cy="434975"/>
          </a:xfrm>
          <a:prstGeom prst="rect">
            <a:avLst/>
          </a:prstGeom>
          <a:noFill/>
          <a:ln w="9525">
            <a:noFill/>
            <a:miter lim="800000"/>
            <a:headEnd/>
            <a:tailEnd/>
          </a:ln>
        </p:spPr>
        <p:txBody>
          <a:bodyPr>
            <a:spAutoFit/>
          </a:bodyPr>
          <a:lstStyle/>
          <a:p>
            <a:pPr>
              <a:spcBef>
                <a:spcPct val="50000"/>
              </a:spcBef>
            </a:pPr>
            <a:r>
              <a:rPr lang="en-CA" sz="1600" b="1" dirty="0">
                <a:solidFill>
                  <a:schemeClr val="tx2"/>
                </a:solidFill>
                <a:latin typeface="Arial" charset="0"/>
              </a:rPr>
              <a:t>Visually Greened Up</a:t>
            </a:r>
          </a:p>
        </p:txBody>
      </p:sp>
      <p:sp>
        <p:nvSpPr>
          <p:cNvPr id="36874" name="Freeform 19"/>
          <p:cNvSpPr>
            <a:spLocks/>
          </p:cNvSpPr>
          <p:nvPr/>
        </p:nvSpPr>
        <p:spPr bwMode="auto">
          <a:xfrm>
            <a:off x="76200" y="2120900"/>
            <a:ext cx="9067800" cy="406400"/>
          </a:xfrm>
          <a:custGeom>
            <a:avLst/>
            <a:gdLst>
              <a:gd name="T0" fmla="*/ 0 w 5712"/>
              <a:gd name="T1" fmla="*/ 2147483647 h 256"/>
              <a:gd name="T2" fmla="*/ 2147483647 w 5712"/>
              <a:gd name="T3" fmla="*/ 2147483647 h 256"/>
              <a:gd name="T4" fmla="*/ 2147483647 w 5712"/>
              <a:gd name="T5" fmla="*/ 2147483647 h 256"/>
              <a:gd name="T6" fmla="*/ 2147483647 w 5712"/>
              <a:gd name="T7" fmla="*/ 2147483647 h 256"/>
              <a:gd name="T8" fmla="*/ 2147483647 w 5712"/>
              <a:gd name="T9" fmla="*/ 2147483647 h 256"/>
              <a:gd name="T10" fmla="*/ 2147483647 w 5712"/>
              <a:gd name="T11" fmla="*/ 2147483647 h 256"/>
              <a:gd name="T12" fmla="*/ 2147483647 w 5712"/>
              <a:gd name="T13" fmla="*/ 2147483647 h 256"/>
              <a:gd name="T14" fmla="*/ 2147483647 w 5712"/>
              <a:gd name="T15" fmla="*/ 2147483647 h 256"/>
              <a:gd name="T16" fmla="*/ 2147483647 w 5712"/>
              <a:gd name="T17" fmla="*/ 2147483647 h 256"/>
              <a:gd name="T18" fmla="*/ 2147483647 w 5712"/>
              <a:gd name="T19" fmla="*/ 2147483647 h 256"/>
              <a:gd name="T20" fmla="*/ 2147483647 w 5712"/>
              <a:gd name="T21" fmla="*/ 2147483647 h 256"/>
              <a:gd name="T22" fmla="*/ 2147483647 w 5712"/>
              <a:gd name="T23" fmla="*/ 2147483647 h 256"/>
              <a:gd name="T24" fmla="*/ 2147483647 w 5712"/>
              <a:gd name="T25" fmla="*/ 2147483647 h 256"/>
              <a:gd name="T26" fmla="*/ 2147483647 w 5712"/>
              <a:gd name="T27" fmla="*/ 2147483647 h 256"/>
              <a:gd name="T28" fmla="*/ 2147483647 w 5712"/>
              <a:gd name="T29" fmla="*/ 2147483647 h 256"/>
              <a:gd name="T30" fmla="*/ 2147483647 w 5712"/>
              <a:gd name="T31" fmla="*/ 2147483647 h 256"/>
              <a:gd name="T32" fmla="*/ 2147483647 w 5712"/>
              <a:gd name="T33" fmla="*/ 2147483647 h 256"/>
              <a:gd name="T34" fmla="*/ 2147483647 w 5712"/>
              <a:gd name="T35" fmla="*/ 2147483647 h 256"/>
              <a:gd name="T36" fmla="*/ 2147483647 w 5712"/>
              <a:gd name="T37" fmla="*/ 2147483647 h 256"/>
              <a:gd name="T38" fmla="*/ 2147483647 w 5712"/>
              <a:gd name="T39" fmla="*/ 2147483647 h 256"/>
              <a:gd name="T40" fmla="*/ 2147483647 w 5712"/>
              <a:gd name="T41" fmla="*/ 2147483647 h 256"/>
              <a:gd name="T42" fmla="*/ 2147483647 w 5712"/>
              <a:gd name="T43" fmla="*/ 2147483647 h 2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712"/>
              <a:gd name="T67" fmla="*/ 0 h 256"/>
              <a:gd name="T68" fmla="*/ 5712 w 5712"/>
              <a:gd name="T69" fmla="*/ 256 h 2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712" h="256">
                <a:moveTo>
                  <a:pt x="0" y="8"/>
                </a:moveTo>
                <a:cubicBezTo>
                  <a:pt x="84" y="8"/>
                  <a:pt x="168" y="8"/>
                  <a:pt x="240" y="8"/>
                </a:cubicBezTo>
                <a:cubicBezTo>
                  <a:pt x="312" y="8"/>
                  <a:pt x="368" y="0"/>
                  <a:pt x="432" y="8"/>
                </a:cubicBezTo>
                <a:cubicBezTo>
                  <a:pt x="496" y="16"/>
                  <a:pt x="544" y="56"/>
                  <a:pt x="624" y="56"/>
                </a:cubicBezTo>
                <a:cubicBezTo>
                  <a:pt x="704" y="56"/>
                  <a:pt x="784" y="8"/>
                  <a:pt x="912" y="8"/>
                </a:cubicBezTo>
                <a:cubicBezTo>
                  <a:pt x="1040" y="8"/>
                  <a:pt x="1272" y="48"/>
                  <a:pt x="1392" y="56"/>
                </a:cubicBezTo>
                <a:cubicBezTo>
                  <a:pt x="1512" y="64"/>
                  <a:pt x="1568" y="48"/>
                  <a:pt x="1632" y="56"/>
                </a:cubicBezTo>
                <a:cubicBezTo>
                  <a:pt x="1696" y="64"/>
                  <a:pt x="1696" y="88"/>
                  <a:pt x="1776" y="104"/>
                </a:cubicBezTo>
                <a:cubicBezTo>
                  <a:pt x="1856" y="120"/>
                  <a:pt x="2016" y="136"/>
                  <a:pt x="2112" y="152"/>
                </a:cubicBezTo>
                <a:cubicBezTo>
                  <a:pt x="2208" y="168"/>
                  <a:pt x="2264" y="184"/>
                  <a:pt x="2352" y="200"/>
                </a:cubicBezTo>
                <a:cubicBezTo>
                  <a:pt x="2440" y="216"/>
                  <a:pt x="2528" y="240"/>
                  <a:pt x="2640" y="248"/>
                </a:cubicBezTo>
                <a:cubicBezTo>
                  <a:pt x="2752" y="256"/>
                  <a:pt x="2888" y="248"/>
                  <a:pt x="3024" y="248"/>
                </a:cubicBezTo>
                <a:cubicBezTo>
                  <a:pt x="3160" y="248"/>
                  <a:pt x="3352" y="256"/>
                  <a:pt x="3456" y="248"/>
                </a:cubicBezTo>
                <a:cubicBezTo>
                  <a:pt x="3560" y="240"/>
                  <a:pt x="3608" y="224"/>
                  <a:pt x="3648" y="200"/>
                </a:cubicBezTo>
                <a:cubicBezTo>
                  <a:pt x="3688" y="176"/>
                  <a:pt x="3632" y="128"/>
                  <a:pt x="3696" y="104"/>
                </a:cubicBezTo>
                <a:cubicBezTo>
                  <a:pt x="3760" y="80"/>
                  <a:pt x="3920" y="72"/>
                  <a:pt x="4032" y="56"/>
                </a:cubicBezTo>
                <a:cubicBezTo>
                  <a:pt x="4144" y="40"/>
                  <a:pt x="4272" y="8"/>
                  <a:pt x="4368" y="8"/>
                </a:cubicBezTo>
                <a:cubicBezTo>
                  <a:pt x="4464" y="8"/>
                  <a:pt x="4520" y="48"/>
                  <a:pt x="4608" y="56"/>
                </a:cubicBezTo>
                <a:cubicBezTo>
                  <a:pt x="4696" y="64"/>
                  <a:pt x="4808" y="64"/>
                  <a:pt x="4896" y="56"/>
                </a:cubicBezTo>
                <a:cubicBezTo>
                  <a:pt x="4984" y="48"/>
                  <a:pt x="5032" y="0"/>
                  <a:pt x="5136" y="8"/>
                </a:cubicBezTo>
                <a:cubicBezTo>
                  <a:pt x="5240" y="16"/>
                  <a:pt x="5424" y="88"/>
                  <a:pt x="5520" y="104"/>
                </a:cubicBezTo>
                <a:cubicBezTo>
                  <a:pt x="5616" y="120"/>
                  <a:pt x="5664" y="112"/>
                  <a:pt x="5712" y="104"/>
                </a:cubicBezTo>
              </a:path>
            </a:pathLst>
          </a:custGeom>
          <a:noFill/>
          <a:ln w="9525">
            <a:solidFill>
              <a:schemeClr val="tx1"/>
            </a:solidFill>
            <a:round/>
            <a:headEnd/>
            <a:tailEnd/>
          </a:ln>
        </p:spPr>
        <p:txBody>
          <a:bodyPr/>
          <a:lstStyle/>
          <a:p>
            <a:endParaRPr lang="en-CA" dirty="0"/>
          </a:p>
        </p:txBody>
      </p:sp>
      <p:pic>
        <p:nvPicPr>
          <p:cNvPr id="85"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37513" y="5986463"/>
            <a:ext cx="860425" cy="763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6" name="Text Box 6"/>
          <p:cNvSpPr txBox="1">
            <a:spLocks noGrp="1" noChangeArrowheads="1"/>
          </p:cNvSpPr>
          <p:nvPr>
            <p:ph type="title"/>
          </p:nvPr>
        </p:nvSpPr>
        <p:spPr>
          <a:xfrm>
            <a:off x="457200" y="0"/>
            <a:ext cx="8229600" cy="1139825"/>
          </a:xfrm>
        </p:spPr>
        <p:txBody>
          <a:bodyPr/>
          <a:lstStyle/>
          <a:p>
            <a:pPr marL="342900" indent="-342900" eaLnBrk="1" hangingPunct="1">
              <a:spcBef>
                <a:spcPct val="50000"/>
              </a:spcBef>
              <a:defRPr/>
            </a:pPr>
            <a:r>
              <a:rPr lang="en-CA" sz="3200" b="1" dirty="0" smtClean="0">
                <a:solidFill>
                  <a:schemeClr val="hlink"/>
                </a:solidFill>
                <a:latin typeface="Times New Roman" pitchFamily="18" charset="0"/>
              </a:rPr>
              <a:t>Shoreline Treatment</a:t>
            </a:r>
          </a:p>
        </p:txBody>
      </p:sp>
      <p:grpSp>
        <p:nvGrpSpPr>
          <p:cNvPr id="37891" name="Group 12"/>
          <p:cNvGrpSpPr>
            <a:grpSpLocks/>
          </p:cNvGrpSpPr>
          <p:nvPr/>
        </p:nvGrpSpPr>
        <p:grpSpPr bwMode="auto">
          <a:xfrm>
            <a:off x="0" y="3722688"/>
            <a:ext cx="9144000" cy="2425700"/>
            <a:chOff x="0" y="2345"/>
            <a:chExt cx="5760" cy="1528"/>
          </a:xfrm>
        </p:grpSpPr>
        <p:pic>
          <p:nvPicPr>
            <p:cNvPr id="37898" name="Picture 5"/>
            <p:cNvPicPr>
              <a:picLocks noChangeAspect="1" noChangeArrowheads="1"/>
            </p:cNvPicPr>
            <p:nvPr/>
          </p:nvPicPr>
          <p:blipFill>
            <a:blip r:embed="rId2" cstate="print"/>
            <a:srcRect l="7971"/>
            <a:stretch>
              <a:fillRect/>
            </a:stretch>
          </p:blipFill>
          <p:spPr bwMode="auto">
            <a:xfrm>
              <a:off x="0" y="2345"/>
              <a:ext cx="5760" cy="1528"/>
            </a:xfrm>
            <a:prstGeom prst="rect">
              <a:avLst/>
            </a:prstGeom>
            <a:noFill/>
            <a:ln w="9525">
              <a:noFill/>
              <a:miter lim="800000"/>
              <a:headEnd/>
              <a:tailEnd/>
            </a:ln>
          </p:spPr>
        </p:pic>
        <p:sp>
          <p:nvSpPr>
            <p:cNvPr id="37899" name="Freeform 9"/>
            <p:cNvSpPr>
              <a:spLocks/>
            </p:cNvSpPr>
            <p:nvPr/>
          </p:nvSpPr>
          <p:spPr bwMode="auto">
            <a:xfrm>
              <a:off x="432" y="2440"/>
              <a:ext cx="4656" cy="641"/>
            </a:xfrm>
            <a:custGeom>
              <a:avLst/>
              <a:gdLst>
                <a:gd name="T0" fmla="*/ 40 w 4760"/>
                <a:gd name="T1" fmla="*/ 622 h 624"/>
                <a:gd name="T2" fmla="*/ 376 w 4760"/>
                <a:gd name="T3" fmla="*/ 518 h 624"/>
                <a:gd name="T4" fmla="*/ 808 w 4760"/>
                <a:gd name="T5" fmla="*/ 414 h 624"/>
                <a:gd name="T6" fmla="*/ 1192 w 4760"/>
                <a:gd name="T7" fmla="*/ 311 h 624"/>
                <a:gd name="T8" fmla="*/ 1528 w 4760"/>
                <a:gd name="T9" fmla="*/ 258 h 624"/>
                <a:gd name="T10" fmla="*/ 1576 w 4760"/>
                <a:gd name="T11" fmla="*/ 104 h 624"/>
                <a:gd name="T12" fmla="*/ 2296 w 4760"/>
                <a:gd name="T13" fmla="*/ 0 h 624"/>
                <a:gd name="T14" fmla="*/ 3448 w 4760"/>
                <a:gd name="T15" fmla="*/ 104 h 624"/>
                <a:gd name="T16" fmla="*/ 3832 w 4760"/>
                <a:gd name="T17" fmla="*/ 104 h 624"/>
                <a:gd name="T18" fmla="*/ 4216 w 4760"/>
                <a:gd name="T19" fmla="*/ 156 h 624"/>
                <a:gd name="T20" fmla="*/ 4696 w 4760"/>
                <a:gd name="T21" fmla="*/ 258 h 624"/>
                <a:gd name="T22" fmla="*/ 4600 w 4760"/>
                <a:gd name="T23" fmla="*/ 518 h 624"/>
                <a:gd name="T24" fmla="*/ 4120 w 4760"/>
                <a:gd name="T25" fmla="*/ 518 h 624"/>
                <a:gd name="T26" fmla="*/ 3496 w 4760"/>
                <a:gd name="T27" fmla="*/ 518 h 624"/>
                <a:gd name="T28" fmla="*/ 2536 w 4760"/>
                <a:gd name="T29" fmla="*/ 570 h 624"/>
                <a:gd name="T30" fmla="*/ 1816 w 4760"/>
                <a:gd name="T31" fmla="*/ 570 h 624"/>
                <a:gd name="T32" fmla="*/ 1144 w 4760"/>
                <a:gd name="T33" fmla="*/ 622 h 624"/>
                <a:gd name="T34" fmla="*/ 184 w 4760"/>
                <a:gd name="T35" fmla="*/ 673 h 624"/>
                <a:gd name="T36" fmla="*/ 40 w 4760"/>
                <a:gd name="T37" fmla="*/ 622 h 6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760"/>
                <a:gd name="T58" fmla="*/ 0 h 624"/>
                <a:gd name="T59" fmla="*/ 4760 w 4760"/>
                <a:gd name="T60" fmla="*/ 624 h 624"/>
                <a:gd name="connsiteX0" fmla="*/ 84 w 10000"/>
                <a:gd name="connsiteY0" fmla="*/ 9231 h 10000"/>
                <a:gd name="connsiteX1" fmla="*/ 790 w 10000"/>
                <a:gd name="connsiteY1" fmla="*/ 7692 h 10000"/>
                <a:gd name="connsiteX2" fmla="*/ 1697 w 10000"/>
                <a:gd name="connsiteY2" fmla="*/ 6154 h 10000"/>
                <a:gd name="connsiteX3" fmla="*/ 2504 w 10000"/>
                <a:gd name="connsiteY3" fmla="*/ 4615 h 10000"/>
                <a:gd name="connsiteX4" fmla="*/ 3210 w 10000"/>
                <a:gd name="connsiteY4" fmla="*/ 3846 h 10000"/>
                <a:gd name="connsiteX5" fmla="*/ 3311 w 10000"/>
                <a:gd name="connsiteY5" fmla="*/ 1538 h 10000"/>
                <a:gd name="connsiteX6" fmla="*/ 4824 w 10000"/>
                <a:gd name="connsiteY6" fmla="*/ 0 h 10000"/>
                <a:gd name="connsiteX7" fmla="*/ 7244 w 10000"/>
                <a:gd name="connsiteY7" fmla="*/ 1538 h 10000"/>
                <a:gd name="connsiteX8" fmla="*/ 8084 w 10000"/>
                <a:gd name="connsiteY8" fmla="*/ 1625 h 10000"/>
                <a:gd name="connsiteX9" fmla="*/ 8857 w 10000"/>
                <a:gd name="connsiteY9" fmla="*/ 2308 h 10000"/>
                <a:gd name="connsiteX10" fmla="*/ 9866 w 10000"/>
                <a:gd name="connsiteY10" fmla="*/ 3846 h 10000"/>
                <a:gd name="connsiteX11" fmla="*/ 9664 w 10000"/>
                <a:gd name="connsiteY11" fmla="*/ 7692 h 10000"/>
                <a:gd name="connsiteX12" fmla="*/ 8655 w 10000"/>
                <a:gd name="connsiteY12" fmla="*/ 7692 h 10000"/>
                <a:gd name="connsiteX13" fmla="*/ 7345 w 10000"/>
                <a:gd name="connsiteY13" fmla="*/ 7692 h 10000"/>
                <a:gd name="connsiteX14" fmla="*/ 5328 w 10000"/>
                <a:gd name="connsiteY14" fmla="*/ 8462 h 10000"/>
                <a:gd name="connsiteX15" fmla="*/ 3815 w 10000"/>
                <a:gd name="connsiteY15" fmla="*/ 8462 h 10000"/>
                <a:gd name="connsiteX16" fmla="*/ 2403 w 10000"/>
                <a:gd name="connsiteY16" fmla="*/ 9231 h 10000"/>
                <a:gd name="connsiteX17" fmla="*/ 387 w 10000"/>
                <a:gd name="connsiteY17" fmla="*/ 10000 h 10000"/>
                <a:gd name="connsiteX18" fmla="*/ 84 w 10000"/>
                <a:gd name="connsiteY18" fmla="*/ 9231 h 10000"/>
                <a:gd name="connsiteX0" fmla="*/ 84 w 10000"/>
                <a:gd name="connsiteY0" fmla="*/ 9231 h 10000"/>
                <a:gd name="connsiteX1" fmla="*/ 790 w 10000"/>
                <a:gd name="connsiteY1" fmla="*/ 7692 h 10000"/>
                <a:gd name="connsiteX2" fmla="*/ 1697 w 10000"/>
                <a:gd name="connsiteY2" fmla="*/ 6154 h 10000"/>
                <a:gd name="connsiteX3" fmla="*/ 2504 w 10000"/>
                <a:gd name="connsiteY3" fmla="*/ 4615 h 10000"/>
                <a:gd name="connsiteX4" fmla="*/ 3210 w 10000"/>
                <a:gd name="connsiteY4" fmla="*/ 3846 h 10000"/>
                <a:gd name="connsiteX5" fmla="*/ 3311 w 10000"/>
                <a:gd name="connsiteY5" fmla="*/ 1538 h 10000"/>
                <a:gd name="connsiteX6" fmla="*/ 4824 w 10000"/>
                <a:gd name="connsiteY6" fmla="*/ 0 h 10000"/>
                <a:gd name="connsiteX7" fmla="*/ 7244 w 10000"/>
                <a:gd name="connsiteY7" fmla="*/ 1538 h 10000"/>
                <a:gd name="connsiteX8" fmla="*/ 8084 w 10000"/>
                <a:gd name="connsiteY8" fmla="*/ 1625 h 10000"/>
                <a:gd name="connsiteX9" fmla="*/ 8857 w 10000"/>
                <a:gd name="connsiteY9" fmla="*/ 2308 h 10000"/>
                <a:gd name="connsiteX10" fmla="*/ 9866 w 10000"/>
                <a:gd name="connsiteY10" fmla="*/ 3846 h 10000"/>
                <a:gd name="connsiteX11" fmla="*/ 9664 w 10000"/>
                <a:gd name="connsiteY11" fmla="*/ 7692 h 10000"/>
                <a:gd name="connsiteX12" fmla="*/ 8655 w 10000"/>
                <a:gd name="connsiteY12" fmla="*/ 7692 h 10000"/>
                <a:gd name="connsiteX13" fmla="*/ 7345 w 10000"/>
                <a:gd name="connsiteY13" fmla="*/ 7692 h 10000"/>
                <a:gd name="connsiteX14" fmla="*/ 5328 w 10000"/>
                <a:gd name="connsiteY14" fmla="*/ 8462 h 10000"/>
                <a:gd name="connsiteX15" fmla="*/ 3815 w 10000"/>
                <a:gd name="connsiteY15" fmla="*/ 8462 h 10000"/>
                <a:gd name="connsiteX16" fmla="*/ 2403 w 10000"/>
                <a:gd name="connsiteY16" fmla="*/ 9231 h 10000"/>
                <a:gd name="connsiteX17" fmla="*/ 387 w 10000"/>
                <a:gd name="connsiteY17" fmla="*/ 10000 h 10000"/>
                <a:gd name="connsiteX18" fmla="*/ 84 w 10000"/>
                <a:gd name="connsiteY18" fmla="*/ 9231 h 10000"/>
                <a:gd name="connsiteX0" fmla="*/ 84 w 10000"/>
                <a:gd name="connsiteY0" fmla="*/ 9231 h 10000"/>
                <a:gd name="connsiteX1" fmla="*/ 790 w 10000"/>
                <a:gd name="connsiteY1" fmla="*/ 7692 h 10000"/>
                <a:gd name="connsiteX2" fmla="*/ 1697 w 10000"/>
                <a:gd name="connsiteY2" fmla="*/ 6154 h 10000"/>
                <a:gd name="connsiteX3" fmla="*/ 2504 w 10000"/>
                <a:gd name="connsiteY3" fmla="*/ 4615 h 10000"/>
                <a:gd name="connsiteX4" fmla="*/ 3210 w 10000"/>
                <a:gd name="connsiteY4" fmla="*/ 3846 h 10000"/>
                <a:gd name="connsiteX5" fmla="*/ 3311 w 10000"/>
                <a:gd name="connsiteY5" fmla="*/ 1538 h 10000"/>
                <a:gd name="connsiteX6" fmla="*/ 4824 w 10000"/>
                <a:gd name="connsiteY6" fmla="*/ 0 h 10000"/>
                <a:gd name="connsiteX7" fmla="*/ 7244 w 10000"/>
                <a:gd name="connsiteY7" fmla="*/ 1538 h 10000"/>
                <a:gd name="connsiteX8" fmla="*/ 8084 w 10000"/>
                <a:gd name="connsiteY8" fmla="*/ 1625 h 10000"/>
                <a:gd name="connsiteX9" fmla="*/ 8857 w 10000"/>
                <a:gd name="connsiteY9" fmla="*/ 2308 h 10000"/>
                <a:gd name="connsiteX10" fmla="*/ 9866 w 10000"/>
                <a:gd name="connsiteY10" fmla="*/ 3846 h 10000"/>
                <a:gd name="connsiteX11" fmla="*/ 9664 w 10000"/>
                <a:gd name="connsiteY11" fmla="*/ 7692 h 10000"/>
                <a:gd name="connsiteX12" fmla="*/ 8655 w 10000"/>
                <a:gd name="connsiteY12" fmla="*/ 7692 h 10000"/>
                <a:gd name="connsiteX13" fmla="*/ 7345 w 10000"/>
                <a:gd name="connsiteY13" fmla="*/ 7692 h 10000"/>
                <a:gd name="connsiteX14" fmla="*/ 5328 w 10000"/>
                <a:gd name="connsiteY14" fmla="*/ 8462 h 10000"/>
                <a:gd name="connsiteX15" fmla="*/ 3815 w 10000"/>
                <a:gd name="connsiteY15" fmla="*/ 8462 h 10000"/>
                <a:gd name="connsiteX16" fmla="*/ 2403 w 10000"/>
                <a:gd name="connsiteY16" fmla="*/ 9231 h 10000"/>
                <a:gd name="connsiteX17" fmla="*/ 387 w 10000"/>
                <a:gd name="connsiteY17" fmla="*/ 10000 h 10000"/>
                <a:gd name="connsiteX18" fmla="*/ 84 w 10000"/>
                <a:gd name="connsiteY18" fmla="*/ 9231 h 10000"/>
                <a:gd name="connsiteX0" fmla="*/ 84 w 10000"/>
                <a:gd name="connsiteY0" fmla="*/ 9231 h 10000"/>
                <a:gd name="connsiteX1" fmla="*/ 790 w 10000"/>
                <a:gd name="connsiteY1" fmla="*/ 7692 h 10000"/>
                <a:gd name="connsiteX2" fmla="*/ 1697 w 10000"/>
                <a:gd name="connsiteY2" fmla="*/ 6154 h 10000"/>
                <a:gd name="connsiteX3" fmla="*/ 2504 w 10000"/>
                <a:gd name="connsiteY3" fmla="*/ 4615 h 10000"/>
                <a:gd name="connsiteX4" fmla="*/ 3210 w 10000"/>
                <a:gd name="connsiteY4" fmla="*/ 3846 h 10000"/>
                <a:gd name="connsiteX5" fmla="*/ 3311 w 10000"/>
                <a:gd name="connsiteY5" fmla="*/ 1538 h 10000"/>
                <a:gd name="connsiteX6" fmla="*/ 4824 w 10000"/>
                <a:gd name="connsiteY6" fmla="*/ 0 h 10000"/>
                <a:gd name="connsiteX7" fmla="*/ 7244 w 10000"/>
                <a:gd name="connsiteY7" fmla="*/ 1538 h 10000"/>
                <a:gd name="connsiteX8" fmla="*/ 8084 w 10000"/>
                <a:gd name="connsiteY8" fmla="*/ 1625 h 10000"/>
                <a:gd name="connsiteX9" fmla="*/ 8588 w 10000"/>
                <a:gd name="connsiteY9" fmla="*/ 3125 h 10000"/>
                <a:gd name="connsiteX10" fmla="*/ 9866 w 10000"/>
                <a:gd name="connsiteY10" fmla="*/ 3846 h 10000"/>
                <a:gd name="connsiteX11" fmla="*/ 9664 w 10000"/>
                <a:gd name="connsiteY11" fmla="*/ 7692 h 10000"/>
                <a:gd name="connsiteX12" fmla="*/ 8655 w 10000"/>
                <a:gd name="connsiteY12" fmla="*/ 7692 h 10000"/>
                <a:gd name="connsiteX13" fmla="*/ 7345 w 10000"/>
                <a:gd name="connsiteY13" fmla="*/ 7692 h 10000"/>
                <a:gd name="connsiteX14" fmla="*/ 5328 w 10000"/>
                <a:gd name="connsiteY14" fmla="*/ 8462 h 10000"/>
                <a:gd name="connsiteX15" fmla="*/ 3815 w 10000"/>
                <a:gd name="connsiteY15" fmla="*/ 8462 h 10000"/>
                <a:gd name="connsiteX16" fmla="*/ 2403 w 10000"/>
                <a:gd name="connsiteY16" fmla="*/ 9231 h 10000"/>
                <a:gd name="connsiteX17" fmla="*/ 387 w 10000"/>
                <a:gd name="connsiteY17" fmla="*/ 10000 h 10000"/>
                <a:gd name="connsiteX18" fmla="*/ 84 w 10000"/>
                <a:gd name="connsiteY18" fmla="*/ 9231 h 10000"/>
                <a:gd name="connsiteX0" fmla="*/ 84 w 10000"/>
                <a:gd name="connsiteY0" fmla="*/ 9231 h 10000"/>
                <a:gd name="connsiteX1" fmla="*/ 790 w 10000"/>
                <a:gd name="connsiteY1" fmla="*/ 7692 h 10000"/>
                <a:gd name="connsiteX2" fmla="*/ 1697 w 10000"/>
                <a:gd name="connsiteY2" fmla="*/ 6154 h 10000"/>
                <a:gd name="connsiteX3" fmla="*/ 2504 w 10000"/>
                <a:gd name="connsiteY3" fmla="*/ 4615 h 10000"/>
                <a:gd name="connsiteX4" fmla="*/ 3210 w 10000"/>
                <a:gd name="connsiteY4" fmla="*/ 3846 h 10000"/>
                <a:gd name="connsiteX5" fmla="*/ 3311 w 10000"/>
                <a:gd name="connsiteY5" fmla="*/ 1538 h 10000"/>
                <a:gd name="connsiteX6" fmla="*/ 4824 w 10000"/>
                <a:gd name="connsiteY6" fmla="*/ 0 h 10000"/>
                <a:gd name="connsiteX7" fmla="*/ 7244 w 10000"/>
                <a:gd name="connsiteY7" fmla="*/ 1538 h 10000"/>
                <a:gd name="connsiteX8" fmla="*/ 8084 w 10000"/>
                <a:gd name="connsiteY8" fmla="*/ 1625 h 10000"/>
                <a:gd name="connsiteX9" fmla="*/ 8588 w 10000"/>
                <a:gd name="connsiteY9" fmla="*/ 3125 h 10000"/>
                <a:gd name="connsiteX10" fmla="*/ 9866 w 10000"/>
                <a:gd name="connsiteY10" fmla="*/ 3846 h 10000"/>
                <a:gd name="connsiteX11" fmla="*/ 9664 w 10000"/>
                <a:gd name="connsiteY11" fmla="*/ 7692 h 10000"/>
                <a:gd name="connsiteX12" fmla="*/ 8655 w 10000"/>
                <a:gd name="connsiteY12" fmla="*/ 7692 h 10000"/>
                <a:gd name="connsiteX13" fmla="*/ 7345 w 10000"/>
                <a:gd name="connsiteY13" fmla="*/ 7692 h 10000"/>
                <a:gd name="connsiteX14" fmla="*/ 5328 w 10000"/>
                <a:gd name="connsiteY14" fmla="*/ 8462 h 10000"/>
                <a:gd name="connsiteX15" fmla="*/ 3815 w 10000"/>
                <a:gd name="connsiteY15" fmla="*/ 8462 h 10000"/>
                <a:gd name="connsiteX16" fmla="*/ 2403 w 10000"/>
                <a:gd name="connsiteY16" fmla="*/ 9231 h 10000"/>
                <a:gd name="connsiteX17" fmla="*/ 387 w 10000"/>
                <a:gd name="connsiteY17" fmla="*/ 10000 h 10000"/>
                <a:gd name="connsiteX18" fmla="*/ 84 w 10000"/>
                <a:gd name="connsiteY18" fmla="*/ 9231 h 10000"/>
                <a:gd name="connsiteX0" fmla="*/ 84 w 9932"/>
                <a:gd name="connsiteY0" fmla="*/ 9231 h 10000"/>
                <a:gd name="connsiteX1" fmla="*/ 790 w 9932"/>
                <a:gd name="connsiteY1" fmla="*/ 7692 h 10000"/>
                <a:gd name="connsiteX2" fmla="*/ 1697 w 9932"/>
                <a:gd name="connsiteY2" fmla="*/ 6154 h 10000"/>
                <a:gd name="connsiteX3" fmla="*/ 2504 w 9932"/>
                <a:gd name="connsiteY3" fmla="*/ 4615 h 10000"/>
                <a:gd name="connsiteX4" fmla="*/ 3210 w 9932"/>
                <a:gd name="connsiteY4" fmla="*/ 3846 h 10000"/>
                <a:gd name="connsiteX5" fmla="*/ 3311 w 9932"/>
                <a:gd name="connsiteY5" fmla="*/ 1538 h 10000"/>
                <a:gd name="connsiteX6" fmla="*/ 4824 w 9932"/>
                <a:gd name="connsiteY6" fmla="*/ 0 h 10000"/>
                <a:gd name="connsiteX7" fmla="*/ 7244 w 9932"/>
                <a:gd name="connsiteY7" fmla="*/ 1538 h 10000"/>
                <a:gd name="connsiteX8" fmla="*/ 8084 w 9932"/>
                <a:gd name="connsiteY8" fmla="*/ 1625 h 10000"/>
                <a:gd name="connsiteX9" fmla="*/ 8588 w 9932"/>
                <a:gd name="connsiteY9" fmla="*/ 3125 h 10000"/>
                <a:gd name="connsiteX10" fmla="*/ 9798 w 9932"/>
                <a:gd name="connsiteY10" fmla="*/ 3875 h 10000"/>
                <a:gd name="connsiteX11" fmla="*/ 9664 w 9932"/>
                <a:gd name="connsiteY11" fmla="*/ 7692 h 10000"/>
                <a:gd name="connsiteX12" fmla="*/ 8655 w 9932"/>
                <a:gd name="connsiteY12" fmla="*/ 7692 h 10000"/>
                <a:gd name="connsiteX13" fmla="*/ 7345 w 9932"/>
                <a:gd name="connsiteY13" fmla="*/ 7692 h 10000"/>
                <a:gd name="connsiteX14" fmla="*/ 5328 w 9932"/>
                <a:gd name="connsiteY14" fmla="*/ 8462 h 10000"/>
                <a:gd name="connsiteX15" fmla="*/ 3815 w 9932"/>
                <a:gd name="connsiteY15" fmla="*/ 8462 h 10000"/>
                <a:gd name="connsiteX16" fmla="*/ 2403 w 9932"/>
                <a:gd name="connsiteY16" fmla="*/ 9231 h 10000"/>
                <a:gd name="connsiteX17" fmla="*/ 387 w 9932"/>
                <a:gd name="connsiteY17" fmla="*/ 10000 h 10000"/>
                <a:gd name="connsiteX18" fmla="*/ 84 w 9932"/>
                <a:gd name="connsiteY18" fmla="*/ 9231 h 10000"/>
                <a:gd name="connsiteX0" fmla="*/ 85 w 9922"/>
                <a:gd name="connsiteY0" fmla="*/ 9231 h 10000"/>
                <a:gd name="connsiteX1" fmla="*/ 795 w 9922"/>
                <a:gd name="connsiteY1" fmla="*/ 7692 h 10000"/>
                <a:gd name="connsiteX2" fmla="*/ 1709 w 9922"/>
                <a:gd name="connsiteY2" fmla="*/ 6154 h 10000"/>
                <a:gd name="connsiteX3" fmla="*/ 2521 w 9922"/>
                <a:gd name="connsiteY3" fmla="*/ 4615 h 10000"/>
                <a:gd name="connsiteX4" fmla="*/ 3232 w 9922"/>
                <a:gd name="connsiteY4" fmla="*/ 3846 h 10000"/>
                <a:gd name="connsiteX5" fmla="*/ 3334 w 9922"/>
                <a:gd name="connsiteY5" fmla="*/ 1538 h 10000"/>
                <a:gd name="connsiteX6" fmla="*/ 4857 w 9922"/>
                <a:gd name="connsiteY6" fmla="*/ 0 h 10000"/>
                <a:gd name="connsiteX7" fmla="*/ 7294 w 9922"/>
                <a:gd name="connsiteY7" fmla="*/ 1538 h 10000"/>
                <a:gd name="connsiteX8" fmla="*/ 8139 w 9922"/>
                <a:gd name="connsiteY8" fmla="*/ 1625 h 10000"/>
                <a:gd name="connsiteX9" fmla="*/ 8647 w 9922"/>
                <a:gd name="connsiteY9" fmla="*/ 3125 h 10000"/>
                <a:gd name="connsiteX10" fmla="*/ 9865 w 9922"/>
                <a:gd name="connsiteY10" fmla="*/ 3875 h 10000"/>
                <a:gd name="connsiteX11" fmla="*/ 9730 w 9922"/>
                <a:gd name="connsiteY11" fmla="*/ 7692 h 10000"/>
                <a:gd name="connsiteX12" fmla="*/ 8714 w 9922"/>
                <a:gd name="connsiteY12" fmla="*/ 7692 h 10000"/>
                <a:gd name="connsiteX13" fmla="*/ 7395 w 9922"/>
                <a:gd name="connsiteY13" fmla="*/ 7692 h 10000"/>
                <a:gd name="connsiteX14" fmla="*/ 5364 w 9922"/>
                <a:gd name="connsiteY14" fmla="*/ 8462 h 10000"/>
                <a:gd name="connsiteX15" fmla="*/ 3841 w 9922"/>
                <a:gd name="connsiteY15" fmla="*/ 8462 h 10000"/>
                <a:gd name="connsiteX16" fmla="*/ 2419 w 9922"/>
                <a:gd name="connsiteY16" fmla="*/ 9231 h 10000"/>
                <a:gd name="connsiteX17" fmla="*/ 390 w 9922"/>
                <a:gd name="connsiteY17" fmla="*/ 10000 h 10000"/>
                <a:gd name="connsiteX18" fmla="*/ 85 w 9922"/>
                <a:gd name="connsiteY18" fmla="*/ 9231 h 10000"/>
                <a:gd name="connsiteX0" fmla="*/ 86 w 9943"/>
                <a:gd name="connsiteY0" fmla="*/ 9231 h 10000"/>
                <a:gd name="connsiteX1" fmla="*/ 801 w 9943"/>
                <a:gd name="connsiteY1" fmla="*/ 7692 h 10000"/>
                <a:gd name="connsiteX2" fmla="*/ 1722 w 9943"/>
                <a:gd name="connsiteY2" fmla="*/ 6154 h 10000"/>
                <a:gd name="connsiteX3" fmla="*/ 2541 w 9943"/>
                <a:gd name="connsiteY3" fmla="*/ 4615 h 10000"/>
                <a:gd name="connsiteX4" fmla="*/ 3257 w 9943"/>
                <a:gd name="connsiteY4" fmla="*/ 3846 h 10000"/>
                <a:gd name="connsiteX5" fmla="*/ 3360 w 9943"/>
                <a:gd name="connsiteY5" fmla="*/ 1538 h 10000"/>
                <a:gd name="connsiteX6" fmla="*/ 4895 w 9943"/>
                <a:gd name="connsiteY6" fmla="*/ 0 h 10000"/>
                <a:gd name="connsiteX7" fmla="*/ 7351 w 9943"/>
                <a:gd name="connsiteY7" fmla="*/ 1538 h 10000"/>
                <a:gd name="connsiteX8" fmla="*/ 8203 w 9943"/>
                <a:gd name="connsiteY8" fmla="*/ 1625 h 10000"/>
                <a:gd name="connsiteX9" fmla="*/ 8715 w 9943"/>
                <a:gd name="connsiteY9" fmla="*/ 3125 h 10000"/>
                <a:gd name="connsiteX10" fmla="*/ 9943 w 9943"/>
                <a:gd name="connsiteY10" fmla="*/ 3875 h 10000"/>
                <a:gd name="connsiteX11" fmla="*/ 9636 w 9943"/>
                <a:gd name="connsiteY11" fmla="*/ 7625 h 10000"/>
                <a:gd name="connsiteX12" fmla="*/ 8783 w 9943"/>
                <a:gd name="connsiteY12" fmla="*/ 7692 h 10000"/>
                <a:gd name="connsiteX13" fmla="*/ 7453 w 9943"/>
                <a:gd name="connsiteY13" fmla="*/ 7692 h 10000"/>
                <a:gd name="connsiteX14" fmla="*/ 5406 w 9943"/>
                <a:gd name="connsiteY14" fmla="*/ 8462 h 10000"/>
                <a:gd name="connsiteX15" fmla="*/ 3871 w 9943"/>
                <a:gd name="connsiteY15" fmla="*/ 8462 h 10000"/>
                <a:gd name="connsiteX16" fmla="*/ 2438 w 9943"/>
                <a:gd name="connsiteY16" fmla="*/ 9231 h 10000"/>
                <a:gd name="connsiteX17" fmla="*/ 393 w 9943"/>
                <a:gd name="connsiteY17" fmla="*/ 10000 h 10000"/>
                <a:gd name="connsiteX18" fmla="*/ 86 w 9943"/>
                <a:gd name="connsiteY18" fmla="*/ 9231 h 10000"/>
                <a:gd name="connsiteX0" fmla="*/ 86 w 10000"/>
                <a:gd name="connsiteY0" fmla="*/ 9231 h 10000"/>
                <a:gd name="connsiteX1" fmla="*/ 806 w 10000"/>
                <a:gd name="connsiteY1" fmla="*/ 7692 h 10000"/>
                <a:gd name="connsiteX2" fmla="*/ 1732 w 10000"/>
                <a:gd name="connsiteY2" fmla="*/ 6154 h 10000"/>
                <a:gd name="connsiteX3" fmla="*/ 2556 w 10000"/>
                <a:gd name="connsiteY3" fmla="*/ 4615 h 10000"/>
                <a:gd name="connsiteX4" fmla="*/ 3276 w 10000"/>
                <a:gd name="connsiteY4" fmla="*/ 3846 h 10000"/>
                <a:gd name="connsiteX5" fmla="*/ 3379 w 10000"/>
                <a:gd name="connsiteY5" fmla="*/ 1538 h 10000"/>
                <a:gd name="connsiteX6" fmla="*/ 4923 w 10000"/>
                <a:gd name="connsiteY6" fmla="*/ 0 h 10000"/>
                <a:gd name="connsiteX7" fmla="*/ 7393 w 10000"/>
                <a:gd name="connsiteY7" fmla="*/ 1538 h 10000"/>
                <a:gd name="connsiteX8" fmla="*/ 8250 w 10000"/>
                <a:gd name="connsiteY8" fmla="*/ 1625 h 10000"/>
                <a:gd name="connsiteX9" fmla="*/ 8765 w 10000"/>
                <a:gd name="connsiteY9" fmla="*/ 3125 h 10000"/>
                <a:gd name="connsiteX10" fmla="*/ 10000 w 10000"/>
                <a:gd name="connsiteY10" fmla="*/ 3875 h 10000"/>
                <a:gd name="connsiteX11" fmla="*/ 9691 w 10000"/>
                <a:gd name="connsiteY11" fmla="*/ 7625 h 10000"/>
                <a:gd name="connsiteX12" fmla="*/ 8833 w 10000"/>
                <a:gd name="connsiteY12" fmla="*/ 7692 h 10000"/>
                <a:gd name="connsiteX13" fmla="*/ 7496 w 10000"/>
                <a:gd name="connsiteY13" fmla="*/ 7692 h 10000"/>
                <a:gd name="connsiteX14" fmla="*/ 5437 w 10000"/>
                <a:gd name="connsiteY14" fmla="*/ 8462 h 10000"/>
                <a:gd name="connsiteX15" fmla="*/ 3893 w 10000"/>
                <a:gd name="connsiteY15" fmla="*/ 8462 h 10000"/>
                <a:gd name="connsiteX16" fmla="*/ 3223 w 10000"/>
                <a:gd name="connsiteY16" fmla="*/ 8754 h 10000"/>
                <a:gd name="connsiteX17" fmla="*/ 2452 w 10000"/>
                <a:gd name="connsiteY17" fmla="*/ 9231 h 10000"/>
                <a:gd name="connsiteX18" fmla="*/ 395 w 10000"/>
                <a:gd name="connsiteY18" fmla="*/ 10000 h 10000"/>
                <a:gd name="connsiteX19" fmla="*/ 86 w 10000"/>
                <a:gd name="connsiteY19" fmla="*/ 9231 h 10000"/>
                <a:gd name="connsiteX0" fmla="*/ 174 w 10088"/>
                <a:gd name="connsiteY0" fmla="*/ 9231 h 10038"/>
                <a:gd name="connsiteX1" fmla="*/ 894 w 10088"/>
                <a:gd name="connsiteY1" fmla="*/ 7692 h 10038"/>
                <a:gd name="connsiteX2" fmla="*/ 1820 w 10088"/>
                <a:gd name="connsiteY2" fmla="*/ 6154 h 10038"/>
                <a:gd name="connsiteX3" fmla="*/ 2644 w 10088"/>
                <a:gd name="connsiteY3" fmla="*/ 4615 h 10038"/>
                <a:gd name="connsiteX4" fmla="*/ 3364 w 10088"/>
                <a:gd name="connsiteY4" fmla="*/ 3846 h 10038"/>
                <a:gd name="connsiteX5" fmla="*/ 3467 w 10088"/>
                <a:gd name="connsiteY5" fmla="*/ 1538 h 10038"/>
                <a:gd name="connsiteX6" fmla="*/ 5011 w 10088"/>
                <a:gd name="connsiteY6" fmla="*/ 0 h 10038"/>
                <a:gd name="connsiteX7" fmla="*/ 7481 w 10088"/>
                <a:gd name="connsiteY7" fmla="*/ 1538 h 10038"/>
                <a:gd name="connsiteX8" fmla="*/ 8338 w 10088"/>
                <a:gd name="connsiteY8" fmla="*/ 1625 h 10038"/>
                <a:gd name="connsiteX9" fmla="*/ 8853 w 10088"/>
                <a:gd name="connsiteY9" fmla="*/ 3125 h 10038"/>
                <a:gd name="connsiteX10" fmla="*/ 10088 w 10088"/>
                <a:gd name="connsiteY10" fmla="*/ 3875 h 10038"/>
                <a:gd name="connsiteX11" fmla="*/ 9779 w 10088"/>
                <a:gd name="connsiteY11" fmla="*/ 7625 h 10038"/>
                <a:gd name="connsiteX12" fmla="*/ 8921 w 10088"/>
                <a:gd name="connsiteY12" fmla="*/ 7692 h 10038"/>
                <a:gd name="connsiteX13" fmla="*/ 7584 w 10088"/>
                <a:gd name="connsiteY13" fmla="*/ 7692 h 10038"/>
                <a:gd name="connsiteX14" fmla="*/ 5525 w 10088"/>
                <a:gd name="connsiteY14" fmla="*/ 8462 h 10038"/>
                <a:gd name="connsiteX15" fmla="*/ 3981 w 10088"/>
                <a:gd name="connsiteY15" fmla="*/ 8462 h 10038"/>
                <a:gd name="connsiteX16" fmla="*/ 3311 w 10088"/>
                <a:gd name="connsiteY16" fmla="*/ 8754 h 10038"/>
                <a:gd name="connsiteX17" fmla="*/ 2540 w 10088"/>
                <a:gd name="connsiteY17" fmla="*/ 9231 h 10038"/>
                <a:gd name="connsiteX18" fmla="*/ 3074 w 10088"/>
                <a:gd name="connsiteY18" fmla="*/ 9001 h 10038"/>
                <a:gd name="connsiteX19" fmla="*/ 483 w 10088"/>
                <a:gd name="connsiteY19" fmla="*/ 10000 h 10038"/>
                <a:gd name="connsiteX20" fmla="*/ 174 w 10088"/>
                <a:gd name="connsiteY20" fmla="*/ 9231 h 10038"/>
                <a:gd name="connsiteX0" fmla="*/ 160 w 10074"/>
                <a:gd name="connsiteY0" fmla="*/ 9231 h 10393"/>
                <a:gd name="connsiteX1" fmla="*/ 880 w 10074"/>
                <a:gd name="connsiteY1" fmla="*/ 7692 h 10393"/>
                <a:gd name="connsiteX2" fmla="*/ 1806 w 10074"/>
                <a:gd name="connsiteY2" fmla="*/ 6154 h 10393"/>
                <a:gd name="connsiteX3" fmla="*/ 2630 w 10074"/>
                <a:gd name="connsiteY3" fmla="*/ 4615 h 10393"/>
                <a:gd name="connsiteX4" fmla="*/ 3350 w 10074"/>
                <a:gd name="connsiteY4" fmla="*/ 3846 h 10393"/>
                <a:gd name="connsiteX5" fmla="*/ 3453 w 10074"/>
                <a:gd name="connsiteY5" fmla="*/ 1538 h 10393"/>
                <a:gd name="connsiteX6" fmla="*/ 4997 w 10074"/>
                <a:gd name="connsiteY6" fmla="*/ 0 h 10393"/>
                <a:gd name="connsiteX7" fmla="*/ 7467 w 10074"/>
                <a:gd name="connsiteY7" fmla="*/ 1538 h 10393"/>
                <a:gd name="connsiteX8" fmla="*/ 8324 w 10074"/>
                <a:gd name="connsiteY8" fmla="*/ 1625 h 10393"/>
                <a:gd name="connsiteX9" fmla="*/ 8839 w 10074"/>
                <a:gd name="connsiteY9" fmla="*/ 3125 h 10393"/>
                <a:gd name="connsiteX10" fmla="*/ 10074 w 10074"/>
                <a:gd name="connsiteY10" fmla="*/ 3875 h 10393"/>
                <a:gd name="connsiteX11" fmla="*/ 9765 w 10074"/>
                <a:gd name="connsiteY11" fmla="*/ 7625 h 10393"/>
                <a:gd name="connsiteX12" fmla="*/ 8907 w 10074"/>
                <a:gd name="connsiteY12" fmla="*/ 7692 h 10393"/>
                <a:gd name="connsiteX13" fmla="*/ 7570 w 10074"/>
                <a:gd name="connsiteY13" fmla="*/ 7692 h 10393"/>
                <a:gd name="connsiteX14" fmla="*/ 5511 w 10074"/>
                <a:gd name="connsiteY14" fmla="*/ 8462 h 10393"/>
                <a:gd name="connsiteX15" fmla="*/ 3967 w 10074"/>
                <a:gd name="connsiteY15" fmla="*/ 8462 h 10393"/>
                <a:gd name="connsiteX16" fmla="*/ 3297 w 10074"/>
                <a:gd name="connsiteY16" fmla="*/ 8754 h 10393"/>
                <a:gd name="connsiteX17" fmla="*/ 2526 w 10074"/>
                <a:gd name="connsiteY17" fmla="*/ 9231 h 10393"/>
                <a:gd name="connsiteX18" fmla="*/ 2973 w 10074"/>
                <a:gd name="connsiteY18" fmla="*/ 6875 h 10393"/>
                <a:gd name="connsiteX19" fmla="*/ 469 w 10074"/>
                <a:gd name="connsiteY19" fmla="*/ 10000 h 10393"/>
                <a:gd name="connsiteX20" fmla="*/ 160 w 10074"/>
                <a:gd name="connsiteY20" fmla="*/ 9231 h 10393"/>
                <a:gd name="connsiteX0" fmla="*/ 160 w 10074"/>
                <a:gd name="connsiteY0" fmla="*/ 9231 h 10393"/>
                <a:gd name="connsiteX1" fmla="*/ 880 w 10074"/>
                <a:gd name="connsiteY1" fmla="*/ 7692 h 10393"/>
                <a:gd name="connsiteX2" fmla="*/ 1806 w 10074"/>
                <a:gd name="connsiteY2" fmla="*/ 6154 h 10393"/>
                <a:gd name="connsiteX3" fmla="*/ 2630 w 10074"/>
                <a:gd name="connsiteY3" fmla="*/ 4615 h 10393"/>
                <a:gd name="connsiteX4" fmla="*/ 3350 w 10074"/>
                <a:gd name="connsiteY4" fmla="*/ 3846 h 10393"/>
                <a:gd name="connsiteX5" fmla="*/ 3453 w 10074"/>
                <a:gd name="connsiteY5" fmla="*/ 1538 h 10393"/>
                <a:gd name="connsiteX6" fmla="*/ 4997 w 10074"/>
                <a:gd name="connsiteY6" fmla="*/ 0 h 10393"/>
                <a:gd name="connsiteX7" fmla="*/ 7467 w 10074"/>
                <a:gd name="connsiteY7" fmla="*/ 1538 h 10393"/>
                <a:gd name="connsiteX8" fmla="*/ 8324 w 10074"/>
                <a:gd name="connsiteY8" fmla="*/ 1625 h 10393"/>
                <a:gd name="connsiteX9" fmla="*/ 8839 w 10074"/>
                <a:gd name="connsiteY9" fmla="*/ 3125 h 10393"/>
                <a:gd name="connsiteX10" fmla="*/ 10074 w 10074"/>
                <a:gd name="connsiteY10" fmla="*/ 3875 h 10393"/>
                <a:gd name="connsiteX11" fmla="*/ 9765 w 10074"/>
                <a:gd name="connsiteY11" fmla="*/ 7625 h 10393"/>
                <a:gd name="connsiteX12" fmla="*/ 8907 w 10074"/>
                <a:gd name="connsiteY12" fmla="*/ 7692 h 10393"/>
                <a:gd name="connsiteX13" fmla="*/ 7570 w 10074"/>
                <a:gd name="connsiteY13" fmla="*/ 7692 h 10393"/>
                <a:gd name="connsiteX14" fmla="*/ 5511 w 10074"/>
                <a:gd name="connsiteY14" fmla="*/ 8462 h 10393"/>
                <a:gd name="connsiteX15" fmla="*/ 3967 w 10074"/>
                <a:gd name="connsiteY15" fmla="*/ 8462 h 10393"/>
                <a:gd name="connsiteX16" fmla="*/ 3297 w 10074"/>
                <a:gd name="connsiteY16" fmla="*/ 8754 h 10393"/>
                <a:gd name="connsiteX17" fmla="*/ 2870 w 10074"/>
                <a:gd name="connsiteY17" fmla="*/ 9125 h 10393"/>
                <a:gd name="connsiteX18" fmla="*/ 2973 w 10074"/>
                <a:gd name="connsiteY18" fmla="*/ 6875 h 10393"/>
                <a:gd name="connsiteX19" fmla="*/ 469 w 10074"/>
                <a:gd name="connsiteY19" fmla="*/ 10000 h 10393"/>
                <a:gd name="connsiteX20" fmla="*/ 160 w 10074"/>
                <a:gd name="connsiteY20" fmla="*/ 9231 h 10393"/>
                <a:gd name="connsiteX0" fmla="*/ 143 w 10057"/>
                <a:gd name="connsiteY0" fmla="*/ 9231 h 10393"/>
                <a:gd name="connsiteX1" fmla="*/ 863 w 10057"/>
                <a:gd name="connsiteY1" fmla="*/ 7692 h 10393"/>
                <a:gd name="connsiteX2" fmla="*/ 1789 w 10057"/>
                <a:gd name="connsiteY2" fmla="*/ 6154 h 10393"/>
                <a:gd name="connsiteX3" fmla="*/ 2613 w 10057"/>
                <a:gd name="connsiteY3" fmla="*/ 4615 h 10393"/>
                <a:gd name="connsiteX4" fmla="*/ 3333 w 10057"/>
                <a:gd name="connsiteY4" fmla="*/ 3846 h 10393"/>
                <a:gd name="connsiteX5" fmla="*/ 3436 w 10057"/>
                <a:gd name="connsiteY5" fmla="*/ 1538 h 10393"/>
                <a:gd name="connsiteX6" fmla="*/ 4980 w 10057"/>
                <a:gd name="connsiteY6" fmla="*/ 0 h 10393"/>
                <a:gd name="connsiteX7" fmla="*/ 7450 w 10057"/>
                <a:gd name="connsiteY7" fmla="*/ 1538 h 10393"/>
                <a:gd name="connsiteX8" fmla="*/ 8307 w 10057"/>
                <a:gd name="connsiteY8" fmla="*/ 1625 h 10393"/>
                <a:gd name="connsiteX9" fmla="*/ 8822 w 10057"/>
                <a:gd name="connsiteY9" fmla="*/ 3125 h 10393"/>
                <a:gd name="connsiteX10" fmla="*/ 10057 w 10057"/>
                <a:gd name="connsiteY10" fmla="*/ 3875 h 10393"/>
                <a:gd name="connsiteX11" fmla="*/ 9748 w 10057"/>
                <a:gd name="connsiteY11" fmla="*/ 7625 h 10393"/>
                <a:gd name="connsiteX12" fmla="*/ 8890 w 10057"/>
                <a:gd name="connsiteY12" fmla="*/ 7692 h 10393"/>
                <a:gd name="connsiteX13" fmla="*/ 7553 w 10057"/>
                <a:gd name="connsiteY13" fmla="*/ 7692 h 10393"/>
                <a:gd name="connsiteX14" fmla="*/ 5494 w 10057"/>
                <a:gd name="connsiteY14" fmla="*/ 8462 h 10393"/>
                <a:gd name="connsiteX15" fmla="*/ 3950 w 10057"/>
                <a:gd name="connsiteY15" fmla="*/ 8462 h 10393"/>
                <a:gd name="connsiteX16" fmla="*/ 3280 w 10057"/>
                <a:gd name="connsiteY16" fmla="*/ 8754 h 10393"/>
                <a:gd name="connsiteX17" fmla="*/ 2853 w 10057"/>
                <a:gd name="connsiteY17" fmla="*/ 9125 h 10393"/>
                <a:gd name="connsiteX18" fmla="*/ 2853 w 10057"/>
                <a:gd name="connsiteY18" fmla="*/ 6875 h 10393"/>
                <a:gd name="connsiteX19" fmla="*/ 452 w 10057"/>
                <a:gd name="connsiteY19" fmla="*/ 10000 h 10393"/>
                <a:gd name="connsiteX20" fmla="*/ 143 w 10057"/>
                <a:gd name="connsiteY20" fmla="*/ 9231 h 10393"/>
                <a:gd name="connsiteX0" fmla="*/ 143 w 10057"/>
                <a:gd name="connsiteY0" fmla="*/ 9231 h 10393"/>
                <a:gd name="connsiteX1" fmla="*/ 863 w 10057"/>
                <a:gd name="connsiteY1" fmla="*/ 7692 h 10393"/>
                <a:gd name="connsiteX2" fmla="*/ 1789 w 10057"/>
                <a:gd name="connsiteY2" fmla="*/ 6154 h 10393"/>
                <a:gd name="connsiteX3" fmla="*/ 2613 w 10057"/>
                <a:gd name="connsiteY3" fmla="*/ 4615 h 10393"/>
                <a:gd name="connsiteX4" fmla="*/ 3333 w 10057"/>
                <a:gd name="connsiteY4" fmla="*/ 3846 h 10393"/>
                <a:gd name="connsiteX5" fmla="*/ 3436 w 10057"/>
                <a:gd name="connsiteY5" fmla="*/ 1538 h 10393"/>
                <a:gd name="connsiteX6" fmla="*/ 4980 w 10057"/>
                <a:gd name="connsiteY6" fmla="*/ 0 h 10393"/>
                <a:gd name="connsiteX7" fmla="*/ 7450 w 10057"/>
                <a:gd name="connsiteY7" fmla="*/ 1538 h 10393"/>
                <a:gd name="connsiteX8" fmla="*/ 8307 w 10057"/>
                <a:gd name="connsiteY8" fmla="*/ 1625 h 10393"/>
                <a:gd name="connsiteX9" fmla="*/ 8822 w 10057"/>
                <a:gd name="connsiteY9" fmla="*/ 3125 h 10393"/>
                <a:gd name="connsiteX10" fmla="*/ 10057 w 10057"/>
                <a:gd name="connsiteY10" fmla="*/ 3875 h 10393"/>
                <a:gd name="connsiteX11" fmla="*/ 9748 w 10057"/>
                <a:gd name="connsiteY11" fmla="*/ 7625 h 10393"/>
                <a:gd name="connsiteX12" fmla="*/ 8890 w 10057"/>
                <a:gd name="connsiteY12" fmla="*/ 7692 h 10393"/>
                <a:gd name="connsiteX13" fmla="*/ 7553 w 10057"/>
                <a:gd name="connsiteY13" fmla="*/ 7692 h 10393"/>
                <a:gd name="connsiteX14" fmla="*/ 5494 w 10057"/>
                <a:gd name="connsiteY14" fmla="*/ 8462 h 10393"/>
                <a:gd name="connsiteX15" fmla="*/ 3950 w 10057"/>
                <a:gd name="connsiteY15" fmla="*/ 8462 h 10393"/>
                <a:gd name="connsiteX16" fmla="*/ 3280 w 10057"/>
                <a:gd name="connsiteY16" fmla="*/ 8754 h 10393"/>
                <a:gd name="connsiteX17" fmla="*/ 2853 w 10057"/>
                <a:gd name="connsiteY17" fmla="*/ 9125 h 10393"/>
                <a:gd name="connsiteX18" fmla="*/ 2928 w 10057"/>
                <a:gd name="connsiteY18" fmla="*/ 8111 h 10393"/>
                <a:gd name="connsiteX19" fmla="*/ 2853 w 10057"/>
                <a:gd name="connsiteY19" fmla="*/ 6875 h 10393"/>
                <a:gd name="connsiteX20" fmla="*/ 452 w 10057"/>
                <a:gd name="connsiteY20" fmla="*/ 10000 h 10393"/>
                <a:gd name="connsiteX21" fmla="*/ 143 w 10057"/>
                <a:gd name="connsiteY21" fmla="*/ 9231 h 10393"/>
                <a:gd name="connsiteX0" fmla="*/ 143 w 10057"/>
                <a:gd name="connsiteY0" fmla="*/ 9231 h 10393"/>
                <a:gd name="connsiteX1" fmla="*/ 863 w 10057"/>
                <a:gd name="connsiteY1" fmla="*/ 7692 h 10393"/>
                <a:gd name="connsiteX2" fmla="*/ 1789 w 10057"/>
                <a:gd name="connsiteY2" fmla="*/ 6154 h 10393"/>
                <a:gd name="connsiteX3" fmla="*/ 2613 w 10057"/>
                <a:gd name="connsiteY3" fmla="*/ 4615 h 10393"/>
                <a:gd name="connsiteX4" fmla="*/ 3333 w 10057"/>
                <a:gd name="connsiteY4" fmla="*/ 3846 h 10393"/>
                <a:gd name="connsiteX5" fmla="*/ 3436 w 10057"/>
                <a:gd name="connsiteY5" fmla="*/ 1538 h 10393"/>
                <a:gd name="connsiteX6" fmla="*/ 4980 w 10057"/>
                <a:gd name="connsiteY6" fmla="*/ 0 h 10393"/>
                <a:gd name="connsiteX7" fmla="*/ 7450 w 10057"/>
                <a:gd name="connsiteY7" fmla="*/ 1538 h 10393"/>
                <a:gd name="connsiteX8" fmla="*/ 8307 w 10057"/>
                <a:gd name="connsiteY8" fmla="*/ 1625 h 10393"/>
                <a:gd name="connsiteX9" fmla="*/ 8822 w 10057"/>
                <a:gd name="connsiteY9" fmla="*/ 3125 h 10393"/>
                <a:gd name="connsiteX10" fmla="*/ 10057 w 10057"/>
                <a:gd name="connsiteY10" fmla="*/ 3875 h 10393"/>
                <a:gd name="connsiteX11" fmla="*/ 9748 w 10057"/>
                <a:gd name="connsiteY11" fmla="*/ 7625 h 10393"/>
                <a:gd name="connsiteX12" fmla="*/ 8890 w 10057"/>
                <a:gd name="connsiteY12" fmla="*/ 7692 h 10393"/>
                <a:gd name="connsiteX13" fmla="*/ 7553 w 10057"/>
                <a:gd name="connsiteY13" fmla="*/ 7692 h 10393"/>
                <a:gd name="connsiteX14" fmla="*/ 5494 w 10057"/>
                <a:gd name="connsiteY14" fmla="*/ 8462 h 10393"/>
                <a:gd name="connsiteX15" fmla="*/ 3950 w 10057"/>
                <a:gd name="connsiteY15" fmla="*/ 8462 h 10393"/>
                <a:gd name="connsiteX16" fmla="*/ 3280 w 10057"/>
                <a:gd name="connsiteY16" fmla="*/ 8754 h 10393"/>
                <a:gd name="connsiteX17" fmla="*/ 2853 w 10057"/>
                <a:gd name="connsiteY17" fmla="*/ 9125 h 10393"/>
                <a:gd name="connsiteX18" fmla="*/ 2853 w 10057"/>
                <a:gd name="connsiteY18" fmla="*/ 7625 h 10393"/>
                <a:gd name="connsiteX19" fmla="*/ 2853 w 10057"/>
                <a:gd name="connsiteY19" fmla="*/ 6875 h 10393"/>
                <a:gd name="connsiteX20" fmla="*/ 452 w 10057"/>
                <a:gd name="connsiteY20" fmla="*/ 10000 h 10393"/>
                <a:gd name="connsiteX21" fmla="*/ 143 w 10057"/>
                <a:gd name="connsiteY21" fmla="*/ 9231 h 10393"/>
                <a:gd name="connsiteX0" fmla="*/ 143 w 10057"/>
                <a:gd name="connsiteY0" fmla="*/ 9231 h 10393"/>
                <a:gd name="connsiteX1" fmla="*/ 863 w 10057"/>
                <a:gd name="connsiteY1" fmla="*/ 7692 h 10393"/>
                <a:gd name="connsiteX2" fmla="*/ 1789 w 10057"/>
                <a:gd name="connsiteY2" fmla="*/ 6154 h 10393"/>
                <a:gd name="connsiteX3" fmla="*/ 2613 w 10057"/>
                <a:gd name="connsiteY3" fmla="*/ 4615 h 10393"/>
                <a:gd name="connsiteX4" fmla="*/ 3333 w 10057"/>
                <a:gd name="connsiteY4" fmla="*/ 3846 h 10393"/>
                <a:gd name="connsiteX5" fmla="*/ 3436 w 10057"/>
                <a:gd name="connsiteY5" fmla="*/ 1538 h 10393"/>
                <a:gd name="connsiteX6" fmla="*/ 4980 w 10057"/>
                <a:gd name="connsiteY6" fmla="*/ 0 h 10393"/>
                <a:gd name="connsiteX7" fmla="*/ 7450 w 10057"/>
                <a:gd name="connsiteY7" fmla="*/ 1538 h 10393"/>
                <a:gd name="connsiteX8" fmla="*/ 8307 w 10057"/>
                <a:gd name="connsiteY8" fmla="*/ 1625 h 10393"/>
                <a:gd name="connsiteX9" fmla="*/ 8822 w 10057"/>
                <a:gd name="connsiteY9" fmla="*/ 3125 h 10393"/>
                <a:gd name="connsiteX10" fmla="*/ 10057 w 10057"/>
                <a:gd name="connsiteY10" fmla="*/ 3875 h 10393"/>
                <a:gd name="connsiteX11" fmla="*/ 9748 w 10057"/>
                <a:gd name="connsiteY11" fmla="*/ 7625 h 10393"/>
                <a:gd name="connsiteX12" fmla="*/ 8890 w 10057"/>
                <a:gd name="connsiteY12" fmla="*/ 7692 h 10393"/>
                <a:gd name="connsiteX13" fmla="*/ 7553 w 10057"/>
                <a:gd name="connsiteY13" fmla="*/ 7692 h 10393"/>
                <a:gd name="connsiteX14" fmla="*/ 5494 w 10057"/>
                <a:gd name="connsiteY14" fmla="*/ 8462 h 10393"/>
                <a:gd name="connsiteX15" fmla="*/ 3950 w 10057"/>
                <a:gd name="connsiteY15" fmla="*/ 8462 h 10393"/>
                <a:gd name="connsiteX16" fmla="*/ 3280 w 10057"/>
                <a:gd name="connsiteY16" fmla="*/ 8754 h 10393"/>
                <a:gd name="connsiteX17" fmla="*/ 2853 w 10057"/>
                <a:gd name="connsiteY17" fmla="*/ 9125 h 10393"/>
                <a:gd name="connsiteX18" fmla="*/ 2853 w 10057"/>
                <a:gd name="connsiteY18" fmla="*/ 6875 h 10393"/>
                <a:gd name="connsiteX19" fmla="*/ 2853 w 10057"/>
                <a:gd name="connsiteY19" fmla="*/ 6875 h 10393"/>
                <a:gd name="connsiteX20" fmla="*/ 452 w 10057"/>
                <a:gd name="connsiteY20" fmla="*/ 10000 h 10393"/>
                <a:gd name="connsiteX21" fmla="*/ 143 w 10057"/>
                <a:gd name="connsiteY21" fmla="*/ 9231 h 10393"/>
                <a:gd name="connsiteX0" fmla="*/ 69 w 9983"/>
                <a:gd name="connsiteY0" fmla="*/ 9231 h 10228"/>
                <a:gd name="connsiteX1" fmla="*/ 789 w 9983"/>
                <a:gd name="connsiteY1" fmla="*/ 7692 h 10228"/>
                <a:gd name="connsiteX2" fmla="*/ 1715 w 9983"/>
                <a:gd name="connsiteY2" fmla="*/ 6154 h 10228"/>
                <a:gd name="connsiteX3" fmla="*/ 2539 w 9983"/>
                <a:gd name="connsiteY3" fmla="*/ 4615 h 10228"/>
                <a:gd name="connsiteX4" fmla="*/ 3259 w 9983"/>
                <a:gd name="connsiteY4" fmla="*/ 3846 h 10228"/>
                <a:gd name="connsiteX5" fmla="*/ 3362 w 9983"/>
                <a:gd name="connsiteY5" fmla="*/ 1538 h 10228"/>
                <a:gd name="connsiteX6" fmla="*/ 4906 w 9983"/>
                <a:gd name="connsiteY6" fmla="*/ 0 h 10228"/>
                <a:gd name="connsiteX7" fmla="*/ 7376 w 9983"/>
                <a:gd name="connsiteY7" fmla="*/ 1538 h 10228"/>
                <a:gd name="connsiteX8" fmla="*/ 8233 w 9983"/>
                <a:gd name="connsiteY8" fmla="*/ 1625 h 10228"/>
                <a:gd name="connsiteX9" fmla="*/ 8748 w 9983"/>
                <a:gd name="connsiteY9" fmla="*/ 3125 h 10228"/>
                <a:gd name="connsiteX10" fmla="*/ 9983 w 9983"/>
                <a:gd name="connsiteY10" fmla="*/ 3875 h 10228"/>
                <a:gd name="connsiteX11" fmla="*/ 9674 w 9983"/>
                <a:gd name="connsiteY11" fmla="*/ 7625 h 10228"/>
                <a:gd name="connsiteX12" fmla="*/ 8816 w 9983"/>
                <a:gd name="connsiteY12" fmla="*/ 7692 h 10228"/>
                <a:gd name="connsiteX13" fmla="*/ 7479 w 9983"/>
                <a:gd name="connsiteY13" fmla="*/ 7692 h 10228"/>
                <a:gd name="connsiteX14" fmla="*/ 5420 w 9983"/>
                <a:gd name="connsiteY14" fmla="*/ 8462 h 10228"/>
                <a:gd name="connsiteX15" fmla="*/ 3876 w 9983"/>
                <a:gd name="connsiteY15" fmla="*/ 8462 h 10228"/>
                <a:gd name="connsiteX16" fmla="*/ 3206 w 9983"/>
                <a:gd name="connsiteY16" fmla="*/ 8754 h 10228"/>
                <a:gd name="connsiteX17" fmla="*/ 2779 w 9983"/>
                <a:gd name="connsiteY17" fmla="*/ 9125 h 10228"/>
                <a:gd name="connsiteX18" fmla="*/ 2779 w 9983"/>
                <a:gd name="connsiteY18" fmla="*/ 6875 h 10228"/>
                <a:gd name="connsiteX19" fmla="*/ 2779 w 9983"/>
                <a:gd name="connsiteY19" fmla="*/ 6875 h 10228"/>
                <a:gd name="connsiteX20" fmla="*/ 2060 w 9983"/>
                <a:gd name="connsiteY20" fmla="*/ 7864 h 10228"/>
                <a:gd name="connsiteX21" fmla="*/ 378 w 9983"/>
                <a:gd name="connsiteY21" fmla="*/ 10000 h 10228"/>
                <a:gd name="connsiteX22" fmla="*/ 69 w 9983"/>
                <a:gd name="connsiteY22" fmla="*/ 9231 h 10228"/>
                <a:gd name="connsiteX0" fmla="*/ 69 w 10000"/>
                <a:gd name="connsiteY0" fmla="*/ 9025 h 9794"/>
                <a:gd name="connsiteX1" fmla="*/ 790 w 10000"/>
                <a:gd name="connsiteY1" fmla="*/ 7521 h 9794"/>
                <a:gd name="connsiteX2" fmla="*/ 1718 w 10000"/>
                <a:gd name="connsiteY2" fmla="*/ 6017 h 9794"/>
                <a:gd name="connsiteX3" fmla="*/ 2543 w 10000"/>
                <a:gd name="connsiteY3" fmla="*/ 4512 h 9794"/>
                <a:gd name="connsiteX4" fmla="*/ 3265 w 10000"/>
                <a:gd name="connsiteY4" fmla="*/ 3760 h 9794"/>
                <a:gd name="connsiteX5" fmla="*/ 3368 w 10000"/>
                <a:gd name="connsiteY5" fmla="*/ 1504 h 9794"/>
                <a:gd name="connsiteX6" fmla="*/ 4914 w 10000"/>
                <a:gd name="connsiteY6" fmla="*/ 0 h 9794"/>
                <a:gd name="connsiteX7" fmla="*/ 7389 w 10000"/>
                <a:gd name="connsiteY7" fmla="*/ 1504 h 9794"/>
                <a:gd name="connsiteX8" fmla="*/ 8247 w 10000"/>
                <a:gd name="connsiteY8" fmla="*/ 1589 h 9794"/>
                <a:gd name="connsiteX9" fmla="*/ 8763 w 10000"/>
                <a:gd name="connsiteY9" fmla="*/ 3055 h 9794"/>
                <a:gd name="connsiteX10" fmla="*/ 10000 w 10000"/>
                <a:gd name="connsiteY10" fmla="*/ 3789 h 9794"/>
                <a:gd name="connsiteX11" fmla="*/ 9690 w 10000"/>
                <a:gd name="connsiteY11" fmla="*/ 7455 h 9794"/>
                <a:gd name="connsiteX12" fmla="*/ 8831 w 10000"/>
                <a:gd name="connsiteY12" fmla="*/ 7521 h 9794"/>
                <a:gd name="connsiteX13" fmla="*/ 7492 w 10000"/>
                <a:gd name="connsiteY13" fmla="*/ 7521 h 9794"/>
                <a:gd name="connsiteX14" fmla="*/ 5429 w 10000"/>
                <a:gd name="connsiteY14" fmla="*/ 8273 h 9794"/>
                <a:gd name="connsiteX15" fmla="*/ 3883 w 10000"/>
                <a:gd name="connsiteY15" fmla="*/ 8273 h 9794"/>
                <a:gd name="connsiteX16" fmla="*/ 3211 w 10000"/>
                <a:gd name="connsiteY16" fmla="*/ 8559 h 9794"/>
                <a:gd name="connsiteX17" fmla="*/ 2784 w 10000"/>
                <a:gd name="connsiteY17" fmla="*/ 8922 h 9794"/>
                <a:gd name="connsiteX18" fmla="*/ 2784 w 10000"/>
                <a:gd name="connsiteY18" fmla="*/ 6722 h 9794"/>
                <a:gd name="connsiteX19" fmla="*/ 2784 w 10000"/>
                <a:gd name="connsiteY19" fmla="*/ 6722 h 9794"/>
                <a:gd name="connsiteX20" fmla="*/ 1959 w 10000"/>
                <a:gd name="connsiteY20" fmla="*/ 8922 h 9794"/>
                <a:gd name="connsiteX21" fmla="*/ 379 w 10000"/>
                <a:gd name="connsiteY21" fmla="*/ 9777 h 9794"/>
                <a:gd name="connsiteX22" fmla="*/ 69 w 10000"/>
                <a:gd name="connsiteY22" fmla="*/ 9025 h 9794"/>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3883 w 10000"/>
                <a:gd name="connsiteY15" fmla="*/ 8447 h 10000"/>
                <a:gd name="connsiteX16" fmla="*/ 3211 w 10000"/>
                <a:gd name="connsiteY16" fmla="*/ 8739 h 10000"/>
                <a:gd name="connsiteX17" fmla="*/ 2784 w 10000"/>
                <a:gd name="connsiteY17" fmla="*/ 9110 h 10000"/>
                <a:gd name="connsiteX18" fmla="*/ 2784 w 10000"/>
                <a:gd name="connsiteY18" fmla="*/ 6863 h 10000"/>
                <a:gd name="connsiteX19" fmla="*/ 2784 w 10000"/>
                <a:gd name="connsiteY19" fmla="*/ 9109 h 10000"/>
                <a:gd name="connsiteX20" fmla="*/ 1959 w 10000"/>
                <a:gd name="connsiteY20" fmla="*/ 9110 h 10000"/>
                <a:gd name="connsiteX21" fmla="*/ 379 w 10000"/>
                <a:gd name="connsiteY21" fmla="*/ 9983 h 10000"/>
                <a:gd name="connsiteX22" fmla="*/ 69 w 10000"/>
                <a:gd name="connsiteY22"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3883 w 10000"/>
                <a:gd name="connsiteY15" fmla="*/ 8447 h 10000"/>
                <a:gd name="connsiteX16" fmla="*/ 3211 w 10000"/>
                <a:gd name="connsiteY16" fmla="*/ 8739 h 10000"/>
                <a:gd name="connsiteX17" fmla="*/ 2784 w 10000"/>
                <a:gd name="connsiteY17" fmla="*/ 9110 h 10000"/>
                <a:gd name="connsiteX18" fmla="*/ 2784 w 10000"/>
                <a:gd name="connsiteY18" fmla="*/ 6863 h 10000"/>
                <a:gd name="connsiteX19" fmla="*/ 2577 w 10000"/>
                <a:gd name="connsiteY19" fmla="*/ 9109 h 10000"/>
                <a:gd name="connsiteX20" fmla="*/ 1959 w 10000"/>
                <a:gd name="connsiteY20" fmla="*/ 9110 h 10000"/>
                <a:gd name="connsiteX21" fmla="*/ 379 w 10000"/>
                <a:gd name="connsiteY21" fmla="*/ 9983 h 10000"/>
                <a:gd name="connsiteX22" fmla="*/ 69 w 10000"/>
                <a:gd name="connsiteY22"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3883 w 10000"/>
                <a:gd name="connsiteY15" fmla="*/ 8447 h 10000"/>
                <a:gd name="connsiteX16" fmla="*/ 3211 w 10000"/>
                <a:gd name="connsiteY16" fmla="*/ 8739 h 10000"/>
                <a:gd name="connsiteX17" fmla="*/ 2990 w 10000"/>
                <a:gd name="connsiteY17" fmla="*/ 6114 h 10000"/>
                <a:gd name="connsiteX18" fmla="*/ 2784 w 10000"/>
                <a:gd name="connsiteY18" fmla="*/ 6863 h 10000"/>
                <a:gd name="connsiteX19" fmla="*/ 2577 w 10000"/>
                <a:gd name="connsiteY19" fmla="*/ 9109 h 10000"/>
                <a:gd name="connsiteX20" fmla="*/ 1959 w 10000"/>
                <a:gd name="connsiteY20" fmla="*/ 9110 h 10000"/>
                <a:gd name="connsiteX21" fmla="*/ 379 w 10000"/>
                <a:gd name="connsiteY21" fmla="*/ 9983 h 10000"/>
                <a:gd name="connsiteX22" fmla="*/ 69 w 10000"/>
                <a:gd name="connsiteY22"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3883 w 10000"/>
                <a:gd name="connsiteY15" fmla="*/ 8447 h 10000"/>
                <a:gd name="connsiteX16" fmla="*/ 3211 w 10000"/>
                <a:gd name="connsiteY16" fmla="*/ 8739 h 10000"/>
                <a:gd name="connsiteX17" fmla="*/ 2990 w 10000"/>
                <a:gd name="connsiteY17" fmla="*/ 6114 h 10000"/>
                <a:gd name="connsiteX18" fmla="*/ 2784 w 10000"/>
                <a:gd name="connsiteY18" fmla="*/ 6863 h 10000"/>
                <a:gd name="connsiteX19" fmla="*/ 2784 w 10000"/>
                <a:gd name="connsiteY19" fmla="*/ 9109 h 10000"/>
                <a:gd name="connsiteX20" fmla="*/ 1959 w 10000"/>
                <a:gd name="connsiteY20" fmla="*/ 9110 h 10000"/>
                <a:gd name="connsiteX21" fmla="*/ 379 w 10000"/>
                <a:gd name="connsiteY21" fmla="*/ 9983 h 10000"/>
                <a:gd name="connsiteX22" fmla="*/ 69 w 10000"/>
                <a:gd name="connsiteY22"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3883 w 10000"/>
                <a:gd name="connsiteY15" fmla="*/ 8447 h 10000"/>
                <a:gd name="connsiteX16" fmla="*/ 3211 w 10000"/>
                <a:gd name="connsiteY16" fmla="*/ 8739 h 10000"/>
                <a:gd name="connsiteX17" fmla="*/ 2990 w 10000"/>
                <a:gd name="connsiteY17" fmla="*/ 6114 h 10000"/>
                <a:gd name="connsiteX18" fmla="*/ 2784 w 10000"/>
                <a:gd name="connsiteY18" fmla="*/ 6863 h 10000"/>
                <a:gd name="connsiteX19" fmla="*/ 2784 w 10000"/>
                <a:gd name="connsiteY19" fmla="*/ 9109 h 10000"/>
                <a:gd name="connsiteX20" fmla="*/ 1959 w 10000"/>
                <a:gd name="connsiteY20" fmla="*/ 9110 h 10000"/>
                <a:gd name="connsiteX21" fmla="*/ 379 w 10000"/>
                <a:gd name="connsiteY21" fmla="*/ 9983 h 10000"/>
                <a:gd name="connsiteX22" fmla="*/ 69 w 10000"/>
                <a:gd name="connsiteY22"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3883 w 10000"/>
                <a:gd name="connsiteY15" fmla="*/ 8447 h 10000"/>
                <a:gd name="connsiteX16" fmla="*/ 3504 w 10000"/>
                <a:gd name="connsiteY16" fmla="*/ 8838 h 10000"/>
                <a:gd name="connsiteX17" fmla="*/ 3211 w 10000"/>
                <a:gd name="connsiteY17" fmla="*/ 8739 h 10000"/>
                <a:gd name="connsiteX18" fmla="*/ 2990 w 10000"/>
                <a:gd name="connsiteY18" fmla="*/ 6114 h 10000"/>
                <a:gd name="connsiteX19" fmla="*/ 2784 w 10000"/>
                <a:gd name="connsiteY19" fmla="*/ 6863 h 10000"/>
                <a:gd name="connsiteX20" fmla="*/ 2784 w 10000"/>
                <a:gd name="connsiteY20" fmla="*/ 9109 h 10000"/>
                <a:gd name="connsiteX21" fmla="*/ 1959 w 10000"/>
                <a:gd name="connsiteY21" fmla="*/ 9110 h 10000"/>
                <a:gd name="connsiteX22" fmla="*/ 379 w 10000"/>
                <a:gd name="connsiteY22" fmla="*/ 9983 h 10000"/>
                <a:gd name="connsiteX23" fmla="*/ 69 w 10000"/>
                <a:gd name="connsiteY23"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3883 w 10000"/>
                <a:gd name="connsiteY15" fmla="*/ 8447 h 10000"/>
                <a:gd name="connsiteX16" fmla="*/ 3505 w 10000"/>
                <a:gd name="connsiteY16" fmla="*/ 6863 h 10000"/>
                <a:gd name="connsiteX17" fmla="*/ 3211 w 10000"/>
                <a:gd name="connsiteY17" fmla="*/ 8739 h 10000"/>
                <a:gd name="connsiteX18" fmla="*/ 2990 w 10000"/>
                <a:gd name="connsiteY18" fmla="*/ 6114 h 10000"/>
                <a:gd name="connsiteX19" fmla="*/ 2784 w 10000"/>
                <a:gd name="connsiteY19" fmla="*/ 6863 h 10000"/>
                <a:gd name="connsiteX20" fmla="*/ 2784 w 10000"/>
                <a:gd name="connsiteY20" fmla="*/ 9109 h 10000"/>
                <a:gd name="connsiteX21" fmla="*/ 1959 w 10000"/>
                <a:gd name="connsiteY21" fmla="*/ 9110 h 10000"/>
                <a:gd name="connsiteX22" fmla="*/ 379 w 10000"/>
                <a:gd name="connsiteY22" fmla="*/ 9983 h 10000"/>
                <a:gd name="connsiteX23" fmla="*/ 69 w 10000"/>
                <a:gd name="connsiteY23"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3711 w 10000"/>
                <a:gd name="connsiteY15" fmla="*/ 8361 h 10000"/>
                <a:gd name="connsiteX16" fmla="*/ 3505 w 10000"/>
                <a:gd name="connsiteY16" fmla="*/ 6863 h 10000"/>
                <a:gd name="connsiteX17" fmla="*/ 3211 w 10000"/>
                <a:gd name="connsiteY17" fmla="*/ 8739 h 10000"/>
                <a:gd name="connsiteX18" fmla="*/ 2990 w 10000"/>
                <a:gd name="connsiteY18" fmla="*/ 6114 h 10000"/>
                <a:gd name="connsiteX19" fmla="*/ 2784 w 10000"/>
                <a:gd name="connsiteY19" fmla="*/ 6863 h 10000"/>
                <a:gd name="connsiteX20" fmla="*/ 2784 w 10000"/>
                <a:gd name="connsiteY20" fmla="*/ 9109 h 10000"/>
                <a:gd name="connsiteX21" fmla="*/ 1959 w 10000"/>
                <a:gd name="connsiteY21" fmla="*/ 9110 h 10000"/>
                <a:gd name="connsiteX22" fmla="*/ 379 w 10000"/>
                <a:gd name="connsiteY22" fmla="*/ 9983 h 10000"/>
                <a:gd name="connsiteX23" fmla="*/ 69 w 10000"/>
                <a:gd name="connsiteY23"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4836 w 10000"/>
                <a:gd name="connsiteY15" fmla="*/ 8542 h 10000"/>
                <a:gd name="connsiteX16" fmla="*/ 3711 w 10000"/>
                <a:gd name="connsiteY16" fmla="*/ 8361 h 10000"/>
                <a:gd name="connsiteX17" fmla="*/ 3505 w 10000"/>
                <a:gd name="connsiteY17" fmla="*/ 6863 h 10000"/>
                <a:gd name="connsiteX18" fmla="*/ 3211 w 10000"/>
                <a:gd name="connsiteY18" fmla="*/ 8739 h 10000"/>
                <a:gd name="connsiteX19" fmla="*/ 2990 w 10000"/>
                <a:gd name="connsiteY19" fmla="*/ 6114 h 10000"/>
                <a:gd name="connsiteX20" fmla="*/ 2784 w 10000"/>
                <a:gd name="connsiteY20" fmla="*/ 6863 h 10000"/>
                <a:gd name="connsiteX21" fmla="*/ 2784 w 10000"/>
                <a:gd name="connsiteY21" fmla="*/ 9109 h 10000"/>
                <a:gd name="connsiteX22" fmla="*/ 1959 w 10000"/>
                <a:gd name="connsiteY22" fmla="*/ 9110 h 10000"/>
                <a:gd name="connsiteX23" fmla="*/ 379 w 10000"/>
                <a:gd name="connsiteY23" fmla="*/ 9983 h 10000"/>
                <a:gd name="connsiteX24" fmla="*/ 69 w 10000"/>
                <a:gd name="connsiteY24"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4845 w 10000"/>
                <a:gd name="connsiteY15" fmla="*/ 9109 h 10000"/>
                <a:gd name="connsiteX16" fmla="*/ 3711 w 10000"/>
                <a:gd name="connsiteY16" fmla="*/ 8361 h 10000"/>
                <a:gd name="connsiteX17" fmla="*/ 3505 w 10000"/>
                <a:gd name="connsiteY17" fmla="*/ 6863 h 10000"/>
                <a:gd name="connsiteX18" fmla="*/ 3211 w 10000"/>
                <a:gd name="connsiteY18" fmla="*/ 8739 h 10000"/>
                <a:gd name="connsiteX19" fmla="*/ 2990 w 10000"/>
                <a:gd name="connsiteY19" fmla="*/ 6114 h 10000"/>
                <a:gd name="connsiteX20" fmla="*/ 2784 w 10000"/>
                <a:gd name="connsiteY20" fmla="*/ 6863 h 10000"/>
                <a:gd name="connsiteX21" fmla="*/ 2784 w 10000"/>
                <a:gd name="connsiteY21" fmla="*/ 9109 h 10000"/>
                <a:gd name="connsiteX22" fmla="*/ 1959 w 10000"/>
                <a:gd name="connsiteY22" fmla="*/ 9110 h 10000"/>
                <a:gd name="connsiteX23" fmla="*/ 379 w 10000"/>
                <a:gd name="connsiteY23" fmla="*/ 9983 h 10000"/>
                <a:gd name="connsiteX24" fmla="*/ 69 w 10000"/>
                <a:gd name="connsiteY24"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4845 w 10000"/>
                <a:gd name="connsiteY15" fmla="*/ 9109 h 10000"/>
                <a:gd name="connsiteX16" fmla="*/ 3711 w 10000"/>
                <a:gd name="connsiteY16" fmla="*/ 8361 h 10000"/>
                <a:gd name="connsiteX17" fmla="*/ 3505 w 10000"/>
                <a:gd name="connsiteY17" fmla="*/ 6863 h 10000"/>
                <a:gd name="connsiteX18" fmla="*/ 3211 w 10000"/>
                <a:gd name="connsiteY18" fmla="*/ 8739 h 10000"/>
                <a:gd name="connsiteX19" fmla="*/ 2990 w 10000"/>
                <a:gd name="connsiteY19" fmla="*/ 6114 h 10000"/>
                <a:gd name="connsiteX20" fmla="*/ 2784 w 10000"/>
                <a:gd name="connsiteY20" fmla="*/ 6863 h 10000"/>
                <a:gd name="connsiteX21" fmla="*/ 2784 w 10000"/>
                <a:gd name="connsiteY21" fmla="*/ 9109 h 10000"/>
                <a:gd name="connsiteX22" fmla="*/ 1959 w 10000"/>
                <a:gd name="connsiteY22" fmla="*/ 9110 h 10000"/>
                <a:gd name="connsiteX23" fmla="*/ 379 w 10000"/>
                <a:gd name="connsiteY23" fmla="*/ 9983 h 10000"/>
                <a:gd name="connsiteX24" fmla="*/ 69 w 10000"/>
                <a:gd name="connsiteY24"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4845 w 10000"/>
                <a:gd name="connsiteY15" fmla="*/ 9109 h 10000"/>
                <a:gd name="connsiteX16" fmla="*/ 4313 w 10000"/>
                <a:gd name="connsiteY16" fmla="*/ 8887 h 10000"/>
                <a:gd name="connsiteX17" fmla="*/ 3711 w 10000"/>
                <a:gd name="connsiteY17" fmla="*/ 8361 h 10000"/>
                <a:gd name="connsiteX18" fmla="*/ 3505 w 10000"/>
                <a:gd name="connsiteY18" fmla="*/ 6863 h 10000"/>
                <a:gd name="connsiteX19" fmla="*/ 3211 w 10000"/>
                <a:gd name="connsiteY19" fmla="*/ 8739 h 10000"/>
                <a:gd name="connsiteX20" fmla="*/ 2990 w 10000"/>
                <a:gd name="connsiteY20" fmla="*/ 6114 h 10000"/>
                <a:gd name="connsiteX21" fmla="*/ 2784 w 10000"/>
                <a:gd name="connsiteY21" fmla="*/ 6863 h 10000"/>
                <a:gd name="connsiteX22" fmla="*/ 2784 w 10000"/>
                <a:gd name="connsiteY22" fmla="*/ 9109 h 10000"/>
                <a:gd name="connsiteX23" fmla="*/ 1959 w 10000"/>
                <a:gd name="connsiteY23" fmla="*/ 9110 h 10000"/>
                <a:gd name="connsiteX24" fmla="*/ 379 w 10000"/>
                <a:gd name="connsiteY24" fmla="*/ 9983 h 10000"/>
                <a:gd name="connsiteX25" fmla="*/ 69 w 10000"/>
                <a:gd name="connsiteY25"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4845 w 10000"/>
                <a:gd name="connsiteY15" fmla="*/ 9109 h 10000"/>
                <a:gd name="connsiteX16" fmla="*/ 4330 w 10000"/>
                <a:gd name="connsiteY16" fmla="*/ 9109 h 10000"/>
                <a:gd name="connsiteX17" fmla="*/ 3711 w 10000"/>
                <a:gd name="connsiteY17" fmla="*/ 8361 h 10000"/>
                <a:gd name="connsiteX18" fmla="*/ 3505 w 10000"/>
                <a:gd name="connsiteY18" fmla="*/ 6863 h 10000"/>
                <a:gd name="connsiteX19" fmla="*/ 3211 w 10000"/>
                <a:gd name="connsiteY19" fmla="*/ 8739 h 10000"/>
                <a:gd name="connsiteX20" fmla="*/ 2990 w 10000"/>
                <a:gd name="connsiteY20" fmla="*/ 6114 h 10000"/>
                <a:gd name="connsiteX21" fmla="*/ 2784 w 10000"/>
                <a:gd name="connsiteY21" fmla="*/ 6863 h 10000"/>
                <a:gd name="connsiteX22" fmla="*/ 2784 w 10000"/>
                <a:gd name="connsiteY22" fmla="*/ 9109 h 10000"/>
                <a:gd name="connsiteX23" fmla="*/ 1959 w 10000"/>
                <a:gd name="connsiteY23" fmla="*/ 9110 h 10000"/>
                <a:gd name="connsiteX24" fmla="*/ 379 w 10000"/>
                <a:gd name="connsiteY24" fmla="*/ 9983 h 10000"/>
                <a:gd name="connsiteX25" fmla="*/ 69 w 10000"/>
                <a:gd name="connsiteY25"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4845 w 10000"/>
                <a:gd name="connsiteY15" fmla="*/ 9109 h 10000"/>
                <a:gd name="connsiteX16" fmla="*/ 4330 w 10000"/>
                <a:gd name="connsiteY16" fmla="*/ 9109 h 10000"/>
                <a:gd name="connsiteX17" fmla="*/ 4225 w 10000"/>
                <a:gd name="connsiteY17" fmla="*/ 9035 h 10000"/>
                <a:gd name="connsiteX18" fmla="*/ 3711 w 10000"/>
                <a:gd name="connsiteY18" fmla="*/ 8361 h 10000"/>
                <a:gd name="connsiteX19" fmla="*/ 3505 w 10000"/>
                <a:gd name="connsiteY19" fmla="*/ 6863 h 10000"/>
                <a:gd name="connsiteX20" fmla="*/ 3211 w 10000"/>
                <a:gd name="connsiteY20" fmla="*/ 8739 h 10000"/>
                <a:gd name="connsiteX21" fmla="*/ 2990 w 10000"/>
                <a:gd name="connsiteY21" fmla="*/ 6114 h 10000"/>
                <a:gd name="connsiteX22" fmla="*/ 2784 w 10000"/>
                <a:gd name="connsiteY22" fmla="*/ 6863 h 10000"/>
                <a:gd name="connsiteX23" fmla="*/ 2784 w 10000"/>
                <a:gd name="connsiteY23" fmla="*/ 9109 h 10000"/>
                <a:gd name="connsiteX24" fmla="*/ 1959 w 10000"/>
                <a:gd name="connsiteY24" fmla="*/ 9110 h 10000"/>
                <a:gd name="connsiteX25" fmla="*/ 379 w 10000"/>
                <a:gd name="connsiteY25" fmla="*/ 9983 h 10000"/>
                <a:gd name="connsiteX26" fmla="*/ 69 w 10000"/>
                <a:gd name="connsiteY26"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4845 w 10000"/>
                <a:gd name="connsiteY15" fmla="*/ 9109 h 10000"/>
                <a:gd name="connsiteX16" fmla="*/ 4330 w 10000"/>
                <a:gd name="connsiteY16" fmla="*/ 8361 h 10000"/>
                <a:gd name="connsiteX17" fmla="*/ 4225 w 10000"/>
                <a:gd name="connsiteY17" fmla="*/ 9035 h 10000"/>
                <a:gd name="connsiteX18" fmla="*/ 3711 w 10000"/>
                <a:gd name="connsiteY18" fmla="*/ 8361 h 10000"/>
                <a:gd name="connsiteX19" fmla="*/ 3505 w 10000"/>
                <a:gd name="connsiteY19" fmla="*/ 6863 h 10000"/>
                <a:gd name="connsiteX20" fmla="*/ 3211 w 10000"/>
                <a:gd name="connsiteY20" fmla="*/ 8739 h 10000"/>
                <a:gd name="connsiteX21" fmla="*/ 2990 w 10000"/>
                <a:gd name="connsiteY21" fmla="*/ 6114 h 10000"/>
                <a:gd name="connsiteX22" fmla="*/ 2784 w 10000"/>
                <a:gd name="connsiteY22" fmla="*/ 6863 h 10000"/>
                <a:gd name="connsiteX23" fmla="*/ 2784 w 10000"/>
                <a:gd name="connsiteY23" fmla="*/ 9109 h 10000"/>
                <a:gd name="connsiteX24" fmla="*/ 1959 w 10000"/>
                <a:gd name="connsiteY24" fmla="*/ 9110 h 10000"/>
                <a:gd name="connsiteX25" fmla="*/ 379 w 10000"/>
                <a:gd name="connsiteY25" fmla="*/ 9983 h 10000"/>
                <a:gd name="connsiteX26" fmla="*/ 69 w 10000"/>
                <a:gd name="connsiteY26"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4845 w 10000"/>
                <a:gd name="connsiteY15" fmla="*/ 9109 h 10000"/>
                <a:gd name="connsiteX16" fmla="*/ 4510 w 10000"/>
                <a:gd name="connsiteY16" fmla="*/ 8640 h 10000"/>
                <a:gd name="connsiteX17" fmla="*/ 4330 w 10000"/>
                <a:gd name="connsiteY17" fmla="*/ 8361 h 10000"/>
                <a:gd name="connsiteX18" fmla="*/ 4225 w 10000"/>
                <a:gd name="connsiteY18" fmla="*/ 9035 h 10000"/>
                <a:gd name="connsiteX19" fmla="*/ 3711 w 10000"/>
                <a:gd name="connsiteY19" fmla="*/ 8361 h 10000"/>
                <a:gd name="connsiteX20" fmla="*/ 3505 w 10000"/>
                <a:gd name="connsiteY20" fmla="*/ 6863 h 10000"/>
                <a:gd name="connsiteX21" fmla="*/ 3211 w 10000"/>
                <a:gd name="connsiteY21" fmla="*/ 8739 h 10000"/>
                <a:gd name="connsiteX22" fmla="*/ 2990 w 10000"/>
                <a:gd name="connsiteY22" fmla="*/ 6114 h 10000"/>
                <a:gd name="connsiteX23" fmla="*/ 2784 w 10000"/>
                <a:gd name="connsiteY23" fmla="*/ 6863 h 10000"/>
                <a:gd name="connsiteX24" fmla="*/ 2784 w 10000"/>
                <a:gd name="connsiteY24" fmla="*/ 9109 h 10000"/>
                <a:gd name="connsiteX25" fmla="*/ 1959 w 10000"/>
                <a:gd name="connsiteY25" fmla="*/ 9110 h 10000"/>
                <a:gd name="connsiteX26" fmla="*/ 379 w 10000"/>
                <a:gd name="connsiteY26" fmla="*/ 9983 h 10000"/>
                <a:gd name="connsiteX27" fmla="*/ 69 w 10000"/>
                <a:gd name="connsiteY27"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4845 w 10000"/>
                <a:gd name="connsiteY15" fmla="*/ 9109 h 10000"/>
                <a:gd name="connsiteX16" fmla="*/ 4536 w 10000"/>
                <a:gd name="connsiteY16" fmla="*/ 7612 h 10000"/>
                <a:gd name="connsiteX17" fmla="*/ 4330 w 10000"/>
                <a:gd name="connsiteY17" fmla="*/ 8361 h 10000"/>
                <a:gd name="connsiteX18" fmla="*/ 4225 w 10000"/>
                <a:gd name="connsiteY18" fmla="*/ 9035 h 10000"/>
                <a:gd name="connsiteX19" fmla="*/ 3711 w 10000"/>
                <a:gd name="connsiteY19" fmla="*/ 8361 h 10000"/>
                <a:gd name="connsiteX20" fmla="*/ 3505 w 10000"/>
                <a:gd name="connsiteY20" fmla="*/ 6863 h 10000"/>
                <a:gd name="connsiteX21" fmla="*/ 3211 w 10000"/>
                <a:gd name="connsiteY21" fmla="*/ 8739 h 10000"/>
                <a:gd name="connsiteX22" fmla="*/ 2990 w 10000"/>
                <a:gd name="connsiteY22" fmla="*/ 6114 h 10000"/>
                <a:gd name="connsiteX23" fmla="*/ 2784 w 10000"/>
                <a:gd name="connsiteY23" fmla="*/ 6863 h 10000"/>
                <a:gd name="connsiteX24" fmla="*/ 2784 w 10000"/>
                <a:gd name="connsiteY24" fmla="*/ 9109 h 10000"/>
                <a:gd name="connsiteX25" fmla="*/ 1959 w 10000"/>
                <a:gd name="connsiteY25" fmla="*/ 9110 h 10000"/>
                <a:gd name="connsiteX26" fmla="*/ 379 w 10000"/>
                <a:gd name="connsiteY26" fmla="*/ 9983 h 10000"/>
                <a:gd name="connsiteX27" fmla="*/ 69 w 10000"/>
                <a:gd name="connsiteY27"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429 w 10000"/>
                <a:gd name="connsiteY14" fmla="*/ 8447 h 10000"/>
                <a:gd name="connsiteX15" fmla="*/ 4845 w 10000"/>
                <a:gd name="connsiteY15" fmla="*/ 9109 h 10000"/>
                <a:gd name="connsiteX16" fmla="*/ 4536 w 10000"/>
                <a:gd name="connsiteY16" fmla="*/ 7612 h 10000"/>
                <a:gd name="connsiteX17" fmla="*/ 4330 w 10000"/>
                <a:gd name="connsiteY17" fmla="*/ 8361 h 10000"/>
                <a:gd name="connsiteX18" fmla="*/ 4225 w 10000"/>
                <a:gd name="connsiteY18" fmla="*/ 9035 h 10000"/>
                <a:gd name="connsiteX19" fmla="*/ 3711 w 10000"/>
                <a:gd name="connsiteY19" fmla="*/ 8361 h 10000"/>
                <a:gd name="connsiteX20" fmla="*/ 3505 w 10000"/>
                <a:gd name="connsiteY20" fmla="*/ 6863 h 10000"/>
                <a:gd name="connsiteX21" fmla="*/ 3211 w 10000"/>
                <a:gd name="connsiteY21" fmla="*/ 8739 h 10000"/>
                <a:gd name="connsiteX22" fmla="*/ 2990 w 10000"/>
                <a:gd name="connsiteY22" fmla="*/ 6114 h 10000"/>
                <a:gd name="connsiteX23" fmla="*/ 2784 w 10000"/>
                <a:gd name="connsiteY23" fmla="*/ 6863 h 10000"/>
                <a:gd name="connsiteX24" fmla="*/ 2784 w 10000"/>
                <a:gd name="connsiteY24" fmla="*/ 9109 h 10000"/>
                <a:gd name="connsiteX25" fmla="*/ 1959 w 10000"/>
                <a:gd name="connsiteY25" fmla="*/ 9110 h 10000"/>
                <a:gd name="connsiteX26" fmla="*/ 379 w 10000"/>
                <a:gd name="connsiteY26" fmla="*/ 9983 h 10000"/>
                <a:gd name="connsiteX27" fmla="*/ 69 w 10000"/>
                <a:gd name="connsiteY27"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5361 w 10000"/>
                <a:gd name="connsiteY14" fmla="*/ 8361 h 10000"/>
                <a:gd name="connsiteX15" fmla="*/ 4845 w 10000"/>
                <a:gd name="connsiteY15" fmla="*/ 9109 h 10000"/>
                <a:gd name="connsiteX16" fmla="*/ 4536 w 10000"/>
                <a:gd name="connsiteY16" fmla="*/ 7612 h 10000"/>
                <a:gd name="connsiteX17" fmla="*/ 4330 w 10000"/>
                <a:gd name="connsiteY17" fmla="*/ 8361 h 10000"/>
                <a:gd name="connsiteX18" fmla="*/ 4225 w 10000"/>
                <a:gd name="connsiteY18" fmla="*/ 9035 h 10000"/>
                <a:gd name="connsiteX19" fmla="*/ 3711 w 10000"/>
                <a:gd name="connsiteY19" fmla="*/ 8361 h 10000"/>
                <a:gd name="connsiteX20" fmla="*/ 3505 w 10000"/>
                <a:gd name="connsiteY20" fmla="*/ 6863 h 10000"/>
                <a:gd name="connsiteX21" fmla="*/ 3211 w 10000"/>
                <a:gd name="connsiteY21" fmla="*/ 8739 h 10000"/>
                <a:gd name="connsiteX22" fmla="*/ 2990 w 10000"/>
                <a:gd name="connsiteY22" fmla="*/ 6114 h 10000"/>
                <a:gd name="connsiteX23" fmla="*/ 2784 w 10000"/>
                <a:gd name="connsiteY23" fmla="*/ 6863 h 10000"/>
                <a:gd name="connsiteX24" fmla="*/ 2784 w 10000"/>
                <a:gd name="connsiteY24" fmla="*/ 9109 h 10000"/>
                <a:gd name="connsiteX25" fmla="*/ 1959 w 10000"/>
                <a:gd name="connsiteY25" fmla="*/ 9110 h 10000"/>
                <a:gd name="connsiteX26" fmla="*/ 379 w 10000"/>
                <a:gd name="connsiteY26" fmla="*/ 9983 h 10000"/>
                <a:gd name="connsiteX27" fmla="*/ 69 w 10000"/>
                <a:gd name="connsiteY27"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92 w 10000"/>
                <a:gd name="connsiteY13" fmla="*/ 7679 h 10000"/>
                <a:gd name="connsiteX14" fmla="*/ 6943 w 10000"/>
                <a:gd name="connsiteY14" fmla="*/ 7801 h 10000"/>
                <a:gd name="connsiteX15" fmla="*/ 5361 w 10000"/>
                <a:gd name="connsiteY15" fmla="*/ 8361 h 10000"/>
                <a:gd name="connsiteX16" fmla="*/ 4845 w 10000"/>
                <a:gd name="connsiteY16" fmla="*/ 9109 h 10000"/>
                <a:gd name="connsiteX17" fmla="*/ 4536 w 10000"/>
                <a:gd name="connsiteY17" fmla="*/ 7612 h 10000"/>
                <a:gd name="connsiteX18" fmla="*/ 4330 w 10000"/>
                <a:gd name="connsiteY18" fmla="*/ 8361 h 10000"/>
                <a:gd name="connsiteX19" fmla="*/ 4225 w 10000"/>
                <a:gd name="connsiteY19" fmla="*/ 9035 h 10000"/>
                <a:gd name="connsiteX20" fmla="*/ 3711 w 10000"/>
                <a:gd name="connsiteY20" fmla="*/ 8361 h 10000"/>
                <a:gd name="connsiteX21" fmla="*/ 3505 w 10000"/>
                <a:gd name="connsiteY21" fmla="*/ 6863 h 10000"/>
                <a:gd name="connsiteX22" fmla="*/ 3211 w 10000"/>
                <a:gd name="connsiteY22" fmla="*/ 8739 h 10000"/>
                <a:gd name="connsiteX23" fmla="*/ 2990 w 10000"/>
                <a:gd name="connsiteY23" fmla="*/ 6114 h 10000"/>
                <a:gd name="connsiteX24" fmla="*/ 2784 w 10000"/>
                <a:gd name="connsiteY24" fmla="*/ 6863 h 10000"/>
                <a:gd name="connsiteX25" fmla="*/ 2784 w 10000"/>
                <a:gd name="connsiteY25" fmla="*/ 9109 h 10000"/>
                <a:gd name="connsiteX26" fmla="*/ 1959 w 10000"/>
                <a:gd name="connsiteY26" fmla="*/ 9110 h 10000"/>
                <a:gd name="connsiteX27" fmla="*/ 379 w 10000"/>
                <a:gd name="connsiteY27" fmla="*/ 9983 h 10000"/>
                <a:gd name="connsiteX28" fmla="*/ 69 w 10000"/>
                <a:gd name="connsiteY28"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6943 w 10000"/>
                <a:gd name="connsiteY14" fmla="*/ 7801 h 10000"/>
                <a:gd name="connsiteX15" fmla="*/ 5361 w 10000"/>
                <a:gd name="connsiteY15" fmla="*/ 8361 h 10000"/>
                <a:gd name="connsiteX16" fmla="*/ 4845 w 10000"/>
                <a:gd name="connsiteY16" fmla="*/ 9109 h 10000"/>
                <a:gd name="connsiteX17" fmla="*/ 4536 w 10000"/>
                <a:gd name="connsiteY17" fmla="*/ 7612 h 10000"/>
                <a:gd name="connsiteX18" fmla="*/ 4330 w 10000"/>
                <a:gd name="connsiteY18" fmla="*/ 8361 h 10000"/>
                <a:gd name="connsiteX19" fmla="*/ 4225 w 10000"/>
                <a:gd name="connsiteY19" fmla="*/ 9035 h 10000"/>
                <a:gd name="connsiteX20" fmla="*/ 3711 w 10000"/>
                <a:gd name="connsiteY20" fmla="*/ 8361 h 10000"/>
                <a:gd name="connsiteX21" fmla="*/ 3505 w 10000"/>
                <a:gd name="connsiteY21" fmla="*/ 6863 h 10000"/>
                <a:gd name="connsiteX22" fmla="*/ 3211 w 10000"/>
                <a:gd name="connsiteY22" fmla="*/ 8739 h 10000"/>
                <a:gd name="connsiteX23" fmla="*/ 2990 w 10000"/>
                <a:gd name="connsiteY23" fmla="*/ 6114 h 10000"/>
                <a:gd name="connsiteX24" fmla="*/ 2784 w 10000"/>
                <a:gd name="connsiteY24" fmla="*/ 6863 h 10000"/>
                <a:gd name="connsiteX25" fmla="*/ 2784 w 10000"/>
                <a:gd name="connsiteY25" fmla="*/ 9109 h 10000"/>
                <a:gd name="connsiteX26" fmla="*/ 1959 w 10000"/>
                <a:gd name="connsiteY26" fmla="*/ 9110 h 10000"/>
                <a:gd name="connsiteX27" fmla="*/ 379 w 10000"/>
                <a:gd name="connsiteY27" fmla="*/ 9983 h 10000"/>
                <a:gd name="connsiteX28" fmla="*/ 69 w 10000"/>
                <a:gd name="connsiteY28"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5361 w 10000"/>
                <a:gd name="connsiteY15" fmla="*/ 8361 h 10000"/>
                <a:gd name="connsiteX16" fmla="*/ 4845 w 10000"/>
                <a:gd name="connsiteY16" fmla="*/ 9109 h 10000"/>
                <a:gd name="connsiteX17" fmla="*/ 4536 w 10000"/>
                <a:gd name="connsiteY17" fmla="*/ 7612 h 10000"/>
                <a:gd name="connsiteX18" fmla="*/ 4330 w 10000"/>
                <a:gd name="connsiteY18" fmla="*/ 8361 h 10000"/>
                <a:gd name="connsiteX19" fmla="*/ 4225 w 10000"/>
                <a:gd name="connsiteY19" fmla="*/ 9035 h 10000"/>
                <a:gd name="connsiteX20" fmla="*/ 3711 w 10000"/>
                <a:gd name="connsiteY20" fmla="*/ 8361 h 10000"/>
                <a:gd name="connsiteX21" fmla="*/ 3505 w 10000"/>
                <a:gd name="connsiteY21" fmla="*/ 6863 h 10000"/>
                <a:gd name="connsiteX22" fmla="*/ 3211 w 10000"/>
                <a:gd name="connsiteY22" fmla="*/ 8739 h 10000"/>
                <a:gd name="connsiteX23" fmla="*/ 2990 w 10000"/>
                <a:gd name="connsiteY23" fmla="*/ 6114 h 10000"/>
                <a:gd name="connsiteX24" fmla="*/ 2784 w 10000"/>
                <a:gd name="connsiteY24" fmla="*/ 6863 h 10000"/>
                <a:gd name="connsiteX25" fmla="*/ 2784 w 10000"/>
                <a:gd name="connsiteY25" fmla="*/ 9109 h 10000"/>
                <a:gd name="connsiteX26" fmla="*/ 1959 w 10000"/>
                <a:gd name="connsiteY26" fmla="*/ 9110 h 10000"/>
                <a:gd name="connsiteX27" fmla="*/ 379 w 10000"/>
                <a:gd name="connsiteY27" fmla="*/ 9983 h 10000"/>
                <a:gd name="connsiteX28" fmla="*/ 69 w 10000"/>
                <a:gd name="connsiteY28"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5361 w 10000"/>
                <a:gd name="connsiteY15" fmla="*/ 8361 h 10000"/>
                <a:gd name="connsiteX16" fmla="*/ 6712 w 10000"/>
                <a:gd name="connsiteY16" fmla="*/ 7061 h 10000"/>
                <a:gd name="connsiteX17" fmla="*/ 4845 w 10000"/>
                <a:gd name="connsiteY17" fmla="*/ 9109 h 10000"/>
                <a:gd name="connsiteX18" fmla="*/ 4536 w 10000"/>
                <a:gd name="connsiteY18" fmla="*/ 7612 h 10000"/>
                <a:gd name="connsiteX19" fmla="*/ 4330 w 10000"/>
                <a:gd name="connsiteY19" fmla="*/ 8361 h 10000"/>
                <a:gd name="connsiteX20" fmla="*/ 4225 w 10000"/>
                <a:gd name="connsiteY20" fmla="*/ 9035 h 10000"/>
                <a:gd name="connsiteX21" fmla="*/ 3711 w 10000"/>
                <a:gd name="connsiteY21" fmla="*/ 8361 h 10000"/>
                <a:gd name="connsiteX22" fmla="*/ 3505 w 10000"/>
                <a:gd name="connsiteY22" fmla="*/ 6863 h 10000"/>
                <a:gd name="connsiteX23" fmla="*/ 3211 w 10000"/>
                <a:gd name="connsiteY23" fmla="*/ 8739 h 10000"/>
                <a:gd name="connsiteX24" fmla="*/ 2990 w 10000"/>
                <a:gd name="connsiteY24" fmla="*/ 6114 h 10000"/>
                <a:gd name="connsiteX25" fmla="*/ 2784 w 10000"/>
                <a:gd name="connsiteY25" fmla="*/ 6863 h 10000"/>
                <a:gd name="connsiteX26" fmla="*/ 2784 w 10000"/>
                <a:gd name="connsiteY26" fmla="*/ 9109 h 10000"/>
                <a:gd name="connsiteX27" fmla="*/ 1959 w 10000"/>
                <a:gd name="connsiteY27" fmla="*/ 9110 h 10000"/>
                <a:gd name="connsiteX28" fmla="*/ 379 w 10000"/>
                <a:gd name="connsiteY28" fmla="*/ 9983 h 10000"/>
                <a:gd name="connsiteX29" fmla="*/ 69 w 10000"/>
                <a:gd name="connsiteY29"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5361 w 10000"/>
                <a:gd name="connsiteY15" fmla="*/ 8361 h 10000"/>
                <a:gd name="connsiteX16" fmla="*/ 6701 w 10000"/>
                <a:gd name="connsiteY16" fmla="*/ 8361 h 10000"/>
                <a:gd name="connsiteX17" fmla="*/ 4845 w 10000"/>
                <a:gd name="connsiteY17" fmla="*/ 9109 h 10000"/>
                <a:gd name="connsiteX18" fmla="*/ 4536 w 10000"/>
                <a:gd name="connsiteY18" fmla="*/ 7612 h 10000"/>
                <a:gd name="connsiteX19" fmla="*/ 4330 w 10000"/>
                <a:gd name="connsiteY19" fmla="*/ 8361 h 10000"/>
                <a:gd name="connsiteX20" fmla="*/ 4225 w 10000"/>
                <a:gd name="connsiteY20" fmla="*/ 9035 h 10000"/>
                <a:gd name="connsiteX21" fmla="*/ 3711 w 10000"/>
                <a:gd name="connsiteY21" fmla="*/ 8361 h 10000"/>
                <a:gd name="connsiteX22" fmla="*/ 3505 w 10000"/>
                <a:gd name="connsiteY22" fmla="*/ 6863 h 10000"/>
                <a:gd name="connsiteX23" fmla="*/ 3211 w 10000"/>
                <a:gd name="connsiteY23" fmla="*/ 8739 h 10000"/>
                <a:gd name="connsiteX24" fmla="*/ 2990 w 10000"/>
                <a:gd name="connsiteY24" fmla="*/ 6114 h 10000"/>
                <a:gd name="connsiteX25" fmla="*/ 2784 w 10000"/>
                <a:gd name="connsiteY25" fmla="*/ 6863 h 10000"/>
                <a:gd name="connsiteX26" fmla="*/ 2784 w 10000"/>
                <a:gd name="connsiteY26" fmla="*/ 9109 h 10000"/>
                <a:gd name="connsiteX27" fmla="*/ 1959 w 10000"/>
                <a:gd name="connsiteY27" fmla="*/ 9110 h 10000"/>
                <a:gd name="connsiteX28" fmla="*/ 379 w 10000"/>
                <a:gd name="connsiteY28" fmla="*/ 9983 h 10000"/>
                <a:gd name="connsiteX29" fmla="*/ 69 w 10000"/>
                <a:gd name="connsiteY29"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6804 w 10000"/>
                <a:gd name="connsiteY15" fmla="*/ 7612 h 10000"/>
                <a:gd name="connsiteX16" fmla="*/ 6701 w 10000"/>
                <a:gd name="connsiteY16" fmla="*/ 8361 h 10000"/>
                <a:gd name="connsiteX17" fmla="*/ 4845 w 10000"/>
                <a:gd name="connsiteY17" fmla="*/ 9109 h 10000"/>
                <a:gd name="connsiteX18" fmla="*/ 4536 w 10000"/>
                <a:gd name="connsiteY18" fmla="*/ 7612 h 10000"/>
                <a:gd name="connsiteX19" fmla="*/ 4330 w 10000"/>
                <a:gd name="connsiteY19" fmla="*/ 8361 h 10000"/>
                <a:gd name="connsiteX20" fmla="*/ 4225 w 10000"/>
                <a:gd name="connsiteY20" fmla="*/ 9035 h 10000"/>
                <a:gd name="connsiteX21" fmla="*/ 3711 w 10000"/>
                <a:gd name="connsiteY21" fmla="*/ 8361 h 10000"/>
                <a:gd name="connsiteX22" fmla="*/ 3505 w 10000"/>
                <a:gd name="connsiteY22" fmla="*/ 6863 h 10000"/>
                <a:gd name="connsiteX23" fmla="*/ 3211 w 10000"/>
                <a:gd name="connsiteY23" fmla="*/ 8739 h 10000"/>
                <a:gd name="connsiteX24" fmla="*/ 2990 w 10000"/>
                <a:gd name="connsiteY24" fmla="*/ 6114 h 10000"/>
                <a:gd name="connsiteX25" fmla="*/ 2784 w 10000"/>
                <a:gd name="connsiteY25" fmla="*/ 6863 h 10000"/>
                <a:gd name="connsiteX26" fmla="*/ 2784 w 10000"/>
                <a:gd name="connsiteY26" fmla="*/ 9109 h 10000"/>
                <a:gd name="connsiteX27" fmla="*/ 1959 w 10000"/>
                <a:gd name="connsiteY27" fmla="*/ 9110 h 10000"/>
                <a:gd name="connsiteX28" fmla="*/ 379 w 10000"/>
                <a:gd name="connsiteY28" fmla="*/ 9983 h 10000"/>
                <a:gd name="connsiteX29" fmla="*/ 69 w 10000"/>
                <a:gd name="connsiteY29"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6804 w 10000"/>
                <a:gd name="connsiteY15" fmla="*/ 7612 h 10000"/>
                <a:gd name="connsiteX16" fmla="*/ 6701 w 10000"/>
                <a:gd name="connsiteY16" fmla="*/ 8361 h 10000"/>
                <a:gd name="connsiteX17" fmla="*/ 5319 w 10000"/>
                <a:gd name="connsiteY17" fmla="*/ 8936 h 10000"/>
                <a:gd name="connsiteX18" fmla="*/ 4845 w 10000"/>
                <a:gd name="connsiteY18" fmla="*/ 9109 h 10000"/>
                <a:gd name="connsiteX19" fmla="*/ 4536 w 10000"/>
                <a:gd name="connsiteY19" fmla="*/ 7612 h 10000"/>
                <a:gd name="connsiteX20" fmla="*/ 4330 w 10000"/>
                <a:gd name="connsiteY20" fmla="*/ 8361 h 10000"/>
                <a:gd name="connsiteX21" fmla="*/ 4225 w 10000"/>
                <a:gd name="connsiteY21" fmla="*/ 9035 h 10000"/>
                <a:gd name="connsiteX22" fmla="*/ 3711 w 10000"/>
                <a:gd name="connsiteY22" fmla="*/ 8361 h 10000"/>
                <a:gd name="connsiteX23" fmla="*/ 3505 w 10000"/>
                <a:gd name="connsiteY23" fmla="*/ 6863 h 10000"/>
                <a:gd name="connsiteX24" fmla="*/ 3211 w 10000"/>
                <a:gd name="connsiteY24" fmla="*/ 8739 h 10000"/>
                <a:gd name="connsiteX25" fmla="*/ 2990 w 10000"/>
                <a:gd name="connsiteY25" fmla="*/ 6114 h 10000"/>
                <a:gd name="connsiteX26" fmla="*/ 2784 w 10000"/>
                <a:gd name="connsiteY26" fmla="*/ 6863 h 10000"/>
                <a:gd name="connsiteX27" fmla="*/ 2784 w 10000"/>
                <a:gd name="connsiteY27" fmla="*/ 9109 h 10000"/>
                <a:gd name="connsiteX28" fmla="*/ 1959 w 10000"/>
                <a:gd name="connsiteY28" fmla="*/ 9110 h 10000"/>
                <a:gd name="connsiteX29" fmla="*/ 379 w 10000"/>
                <a:gd name="connsiteY29" fmla="*/ 9983 h 10000"/>
                <a:gd name="connsiteX30" fmla="*/ 69 w 10000"/>
                <a:gd name="connsiteY30"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6804 w 10000"/>
                <a:gd name="connsiteY15" fmla="*/ 7612 h 10000"/>
                <a:gd name="connsiteX16" fmla="*/ 6701 w 10000"/>
                <a:gd name="connsiteY16" fmla="*/ 8361 h 10000"/>
                <a:gd name="connsiteX17" fmla="*/ 5258 w 10000"/>
                <a:gd name="connsiteY17" fmla="*/ 7612 h 10000"/>
                <a:gd name="connsiteX18" fmla="*/ 4845 w 10000"/>
                <a:gd name="connsiteY18" fmla="*/ 9109 h 10000"/>
                <a:gd name="connsiteX19" fmla="*/ 4536 w 10000"/>
                <a:gd name="connsiteY19" fmla="*/ 7612 h 10000"/>
                <a:gd name="connsiteX20" fmla="*/ 4330 w 10000"/>
                <a:gd name="connsiteY20" fmla="*/ 8361 h 10000"/>
                <a:gd name="connsiteX21" fmla="*/ 4225 w 10000"/>
                <a:gd name="connsiteY21" fmla="*/ 9035 h 10000"/>
                <a:gd name="connsiteX22" fmla="*/ 3711 w 10000"/>
                <a:gd name="connsiteY22" fmla="*/ 8361 h 10000"/>
                <a:gd name="connsiteX23" fmla="*/ 3505 w 10000"/>
                <a:gd name="connsiteY23" fmla="*/ 6863 h 10000"/>
                <a:gd name="connsiteX24" fmla="*/ 3211 w 10000"/>
                <a:gd name="connsiteY24" fmla="*/ 8739 h 10000"/>
                <a:gd name="connsiteX25" fmla="*/ 2990 w 10000"/>
                <a:gd name="connsiteY25" fmla="*/ 6114 h 10000"/>
                <a:gd name="connsiteX26" fmla="*/ 2784 w 10000"/>
                <a:gd name="connsiteY26" fmla="*/ 6863 h 10000"/>
                <a:gd name="connsiteX27" fmla="*/ 2784 w 10000"/>
                <a:gd name="connsiteY27" fmla="*/ 9109 h 10000"/>
                <a:gd name="connsiteX28" fmla="*/ 1959 w 10000"/>
                <a:gd name="connsiteY28" fmla="*/ 9110 h 10000"/>
                <a:gd name="connsiteX29" fmla="*/ 379 w 10000"/>
                <a:gd name="connsiteY29" fmla="*/ 9983 h 10000"/>
                <a:gd name="connsiteX30" fmla="*/ 69 w 10000"/>
                <a:gd name="connsiteY30"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6804 w 10000"/>
                <a:gd name="connsiteY15" fmla="*/ 7612 h 10000"/>
                <a:gd name="connsiteX16" fmla="*/ 6495 w 10000"/>
                <a:gd name="connsiteY16" fmla="*/ 8361 h 10000"/>
                <a:gd name="connsiteX17" fmla="*/ 5258 w 10000"/>
                <a:gd name="connsiteY17" fmla="*/ 7612 h 10000"/>
                <a:gd name="connsiteX18" fmla="*/ 4845 w 10000"/>
                <a:gd name="connsiteY18" fmla="*/ 9109 h 10000"/>
                <a:gd name="connsiteX19" fmla="*/ 4536 w 10000"/>
                <a:gd name="connsiteY19" fmla="*/ 7612 h 10000"/>
                <a:gd name="connsiteX20" fmla="*/ 4330 w 10000"/>
                <a:gd name="connsiteY20" fmla="*/ 8361 h 10000"/>
                <a:gd name="connsiteX21" fmla="*/ 4225 w 10000"/>
                <a:gd name="connsiteY21" fmla="*/ 9035 h 10000"/>
                <a:gd name="connsiteX22" fmla="*/ 3711 w 10000"/>
                <a:gd name="connsiteY22" fmla="*/ 8361 h 10000"/>
                <a:gd name="connsiteX23" fmla="*/ 3505 w 10000"/>
                <a:gd name="connsiteY23" fmla="*/ 6863 h 10000"/>
                <a:gd name="connsiteX24" fmla="*/ 3211 w 10000"/>
                <a:gd name="connsiteY24" fmla="*/ 8739 h 10000"/>
                <a:gd name="connsiteX25" fmla="*/ 2990 w 10000"/>
                <a:gd name="connsiteY25" fmla="*/ 6114 h 10000"/>
                <a:gd name="connsiteX26" fmla="*/ 2784 w 10000"/>
                <a:gd name="connsiteY26" fmla="*/ 6863 h 10000"/>
                <a:gd name="connsiteX27" fmla="*/ 2784 w 10000"/>
                <a:gd name="connsiteY27" fmla="*/ 9109 h 10000"/>
                <a:gd name="connsiteX28" fmla="*/ 1959 w 10000"/>
                <a:gd name="connsiteY28" fmla="*/ 9110 h 10000"/>
                <a:gd name="connsiteX29" fmla="*/ 379 w 10000"/>
                <a:gd name="connsiteY29" fmla="*/ 9983 h 10000"/>
                <a:gd name="connsiteX30" fmla="*/ 69 w 10000"/>
                <a:gd name="connsiteY30"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6804 w 10000"/>
                <a:gd name="connsiteY15" fmla="*/ 7612 h 10000"/>
                <a:gd name="connsiteX16" fmla="*/ 6624 w 10000"/>
                <a:gd name="connsiteY16" fmla="*/ 8295 h 10000"/>
                <a:gd name="connsiteX17" fmla="*/ 6495 w 10000"/>
                <a:gd name="connsiteY17" fmla="*/ 8361 h 10000"/>
                <a:gd name="connsiteX18" fmla="*/ 5258 w 10000"/>
                <a:gd name="connsiteY18" fmla="*/ 7612 h 10000"/>
                <a:gd name="connsiteX19" fmla="*/ 4845 w 10000"/>
                <a:gd name="connsiteY19" fmla="*/ 9109 h 10000"/>
                <a:gd name="connsiteX20" fmla="*/ 4536 w 10000"/>
                <a:gd name="connsiteY20" fmla="*/ 7612 h 10000"/>
                <a:gd name="connsiteX21" fmla="*/ 4330 w 10000"/>
                <a:gd name="connsiteY21" fmla="*/ 8361 h 10000"/>
                <a:gd name="connsiteX22" fmla="*/ 4225 w 10000"/>
                <a:gd name="connsiteY22" fmla="*/ 9035 h 10000"/>
                <a:gd name="connsiteX23" fmla="*/ 3711 w 10000"/>
                <a:gd name="connsiteY23" fmla="*/ 8361 h 10000"/>
                <a:gd name="connsiteX24" fmla="*/ 3505 w 10000"/>
                <a:gd name="connsiteY24" fmla="*/ 6863 h 10000"/>
                <a:gd name="connsiteX25" fmla="*/ 3211 w 10000"/>
                <a:gd name="connsiteY25" fmla="*/ 8739 h 10000"/>
                <a:gd name="connsiteX26" fmla="*/ 2990 w 10000"/>
                <a:gd name="connsiteY26" fmla="*/ 6114 h 10000"/>
                <a:gd name="connsiteX27" fmla="*/ 2784 w 10000"/>
                <a:gd name="connsiteY27" fmla="*/ 6863 h 10000"/>
                <a:gd name="connsiteX28" fmla="*/ 2784 w 10000"/>
                <a:gd name="connsiteY28" fmla="*/ 9109 h 10000"/>
                <a:gd name="connsiteX29" fmla="*/ 1959 w 10000"/>
                <a:gd name="connsiteY29" fmla="*/ 9110 h 10000"/>
                <a:gd name="connsiteX30" fmla="*/ 379 w 10000"/>
                <a:gd name="connsiteY30" fmla="*/ 9983 h 10000"/>
                <a:gd name="connsiteX31" fmla="*/ 69 w 10000"/>
                <a:gd name="connsiteY31"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6804 w 10000"/>
                <a:gd name="connsiteY15" fmla="*/ 7612 h 10000"/>
                <a:gd name="connsiteX16" fmla="*/ 6598 w 10000"/>
                <a:gd name="connsiteY16" fmla="*/ 9109 h 10000"/>
                <a:gd name="connsiteX17" fmla="*/ 6495 w 10000"/>
                <a:gd name="connsiteY17" fmla="*/ 8361 h 10000"/>
                <a:gd name="connsiteX18" fmla="*/ 5258 w 10000"/>
                <a:gd name="connsiteY18" fmla="*/ 7612 h 10000"/>
                <a:gd name="connsiteX19" fmla="*/ 4845 w 10000"/>
                <a:gd name="connsiteY19" fmla="*/ 9109 h 10000"/>
                <a:gd name="connsiteX20" fmla="*/ 4536 w 10000"/>
                <a:gd name="connsiteY20" fmla="*/ 7612 h 10000"/>
                <a:gd name="connsiteX21" fmla="*/ 4330 w 10000"/>
                <a:gd name="connsiteY21" fmla="*/ 8361 h 10000"/>
                <a:gd name="connsiteX22" fmla="*/ 4225 w 10000"/>
                <a:gd name="connsiteY22" fmla="*/ 9035 h 10000"/>
                <a:gd name="connsiteX23" fmla="*/ 3711 w 10000"/>
                <a:gd name="connsiteY23" fmla="*/ 8361 h 10000"/>
                <a:gd name="connsiteX24" fmla="*/ 3505 w 10000"/>
                <a:gd name="connsiteY24" fmla="*/ 6863 h 10000"/>
                <a:gd name="connsiteX25" fmla="*/ 3211 w 10000"/>
                <a:gd name="connsiteY25" fmla="*/ 8739 h 10000"/>
                <a:gd name="connsiteX26" fmla="*/ 2990 w 10000"/>
                <a:gd name="connsiteY26" fmla="*/ 6114 h 10000"/>
                <a:gd name="connsiteX27" fmla="*/ 2784 w 10000"/>
                <a:gd name="connsiteY27" fmla="*/ 6863 h 10000"/>
                <a:gd name="connsiteX28" fmla="*/ 2784 w 10000"/>
                <a:gd name="connsiteY28" fmla="*/ 9109 h 10000"/>
                <a:gd name="connsiteX29" fmla="*/ 1959 w 10000"/>
                <a:gd name="connsiteY29" fmla="*/ 9110 h 10000"/>
                <a:gd name="connsiteX30" fmla="*/ 379 w 10000"/>
                <a:gd name="connsiteY30" fmla="*/ 9983 h 10000"/>
                <a:gd name="connsiteX31" fmla="*/ 69 w 10000"/>
                <a:gd name="connsiteY31"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6701 w 10000"/>
                <a:gd name="connsiteY15" fmla="*/ 6863 h 10000"/>
                <a:gd name="connsiteX16" fmla="*/ 6598 w 10000"/>
                <a:gd name="connsiteY16" fmla="*/ 9109 h 10000"/>
                <a:gd name="connsiteX17" fmla="*/ 6495 w 10000"/>
                <a:gd name="connsiteY17" fmla="*/ 8361 h 10000"/>
                <a:gd name="connsiteX18" fmla="*/ 5258 w 10000"/>
                <a:gd name="connsiteY18" fmla="*/ 7612 h 10000"/>
                <a:gd name="connsiteX19" fmla="*/ 4845 w 10000"/>
                <a:gd name="connsiteY19" fmla="*/ 9109 h 10000"/>
                <a:gd name="connsiteX20" fmla="*/ 4536 w 10000"/>
                <a:gd name="connsiteY20" fmla="*/ 7612 h 10000"/>
                <a:gd name="connsiteX21" fmla="*/ 4330 w 10000"/>
                <a:gd name="connsiteY21" fmla="*/ 8361 h 10000"/>
                <a:gd name="connsiteX22" fmla="*/ 4225 w 10000"/>
                <a:gd name="connsiteY22" fmla="*/ 9035 h 10000"/>
                <a:gd name="connsiteX23" fmla="*/ 3711 w 10000"/>
                <a:gd name="connsiteY23" fmla="*/ 8361 h 10000"/>
                <a:gd name="connsiteX24" fmla="*/ 3505 w 10000"/>
                <a:gd name="connsiteY24" fmla="*/ 6863 h 10000"/>
                <a:gd name="connsiteX25" fmla="*/ 3211 w 10000"/>
                <a:gd name="connsiteY25" fmla="*/ 8739 h 10000"/>
                <a:gd name="connsiteX26" fmla="*/ 2990 w 10000"/>
                <a:gd name="connsiteY26" fmla="*/ 6114 h 10000"/>
                <a:gd name="connsiteX27" fmla="*/ 2784 w 10000"/>
                <a:gd name="connsiteY27" fmla="*/ 6863 h 10000"/>
                <a:gd name="connsiteX28" fmla="*/ 2784 w 10000"/>
                <a:gd name="connsiteY28" fmla="*/ 9109 h 10000"/>
                <a:gd name="connsiteX29" fmla="*/ 1959 w 10000"/>
                <a:gd name="connsiteY29" fmla="*/ 9110 h 10000"/>
                <a:gd name="connsiteX30" fmla="*/ 379 w 10000"/>
                <a:gd name="connsiteY30" fmla="*/ 9983 h 10000"/>
                <a:gd name="connsiteX31" fmla="*/ 69 w 10000"/>
                <a:gd name="connsiteY31"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6701 w 10000"/>
                <a:gd name="connsiteY15" fmla="*/ 6863 h 10000"/>
                <a:gd name="connsiteX16" fmla="*/ 6701 w 10000"/>
                <a:gd name="connsiteY16" fmla="*/ 9109 h 10000"/>
                <a:gd name="connsiteX17" fmla="*/ 6495 w 10000"/>
                <a:gd name="connsiteY17" fmla="*/ 8361 h 10000"/>
                <a:gd name="connsiteX18" fmla="*/ 5258 w 10000"/>
                <a:gd name="connsiteY18" fmla="*/ 7612 h 10000"/>
                <a:gd name="connsiteX19" fmla="*/ 4845 w 10000"/>
                <a:gd name="connsiteY19" fmla="*/ 9109 h 10000"/>
                <a:gd name="connsiteX20" fmla="*/ 4536 w 10000"/>
                <a:gd name="connsiteY20" fmla="*/ 7612 h 10000"/>
                <a:gd name="connsiteX21" fmla="*/ 4330 w 10000"/>
                <a:gd name="connsiteY21" fmla="*/ 8361 h 10000"/>
                <a:gd name="connsiteX22" fmla="*/ 4225 w 10000"/>
                <a:gd name="connsiteY22" fmla="*/ 9035 h 10000"/>
                <a:gd name="connsiteX23" fmla="*/ 3711 w 10000"/>
                <a:gd name="connsiteY23" fmla="*/ 8361 h 10000"/>
                <a:gd name="connsiteX24" fmla="*/ 3505 w 10000"/>
                <a:gd name="connsiteY24" fmla="*/ 6863 h 10000"/>
                <a:gd name="connsiteX25" fmla="*/ 3211 w 10000"/>
                <a:gd name="connsiteY25" fmla="*/ 8739 h 10000"/>
                <a:gd name="connsiteX26" fmla="*/ 2990 w 10000"/>
                <a:gd name="connsiteY26" fmla="*/ 6114 h 10000"/>
                <a:gd name="connsiteX27" fmla="*/ 2784 w 10000"/>
                <a:gd name="connsiteY27" fmla="*/ 6863 h 10000"/>
                <a:gd name="connsiteX28" fmla="*/ 2784 w 10000"/>
                <a:gd name="connsiteY28" fmla="*/ 9109 h 10000"/>
                <a:gd name="connsiteX29" fmla="*/ 1959 w 10000"/>
                <a:gd name="connsiteY29" fmla="*/ 9110 h 10000"/>
                <a:gd name="connsiteX30" fmla="*/ 379 w 10000"/>
                <a:gd name="connsiteY30" fmla="*/ 9983 h 10000"/>
                <a:gd name="connsiteX31" fmla="*/ 69 w 10000"/>
                <a:gd name="connsiteY31"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6701 w 10000"/>
                <a:gd name="connsiteY15" fmla="*/ 6863 h 10000"/>
                <a:gd name="connsiteX16" fmla="*/ 6701 w 10000"/>
                <a:gd name="connsiteY16" fmla="*/ 8361 h 10000"/>
                <a:gd name="connsiteX17" fmla="*/ 6495 w 10000"/>
                <a:gd name="connsiteY17" fmla="*/ 8361 h 10000"/>
                <a:gd name="connsiteX18" fmla="*/ 5258 w 10000"/>
                <a:gd name="connsiteY18" fmla="*/ 7612 h 10000"/>
                <a:gd name="connsiteX19" fmla="*/ 4845 w 10000"/>
                <a:gd name="connsiteY19" fmla="*/ 9109 h 10000"/>
                <a:gd name="connsiteX20" fmla="*/ 4536 w 10000"/>
                <a:gd name="connsiteY20" fmla="*/ 7612 h 10000"/>
                <a:gd name="connsiteX21" fmla="*/ 4330 w 10000"/>
                <a:gd name="connsiteY21" fmla="*/ 8361 h 10000"/>
                <a:gd name="connsiteX22" fmla="*/ 4225 w 10000"/>
                <a:gd name="connsiteY22" fmla="*/ 9035 h 10000"/>
                <a:gd name="connsiteX23" fmla="*/ 3711 w 10000"/>
                <a:gd name="connsiteY23" fmla="*/ 8361 h 10000"/>
                <a:gd name="connsiteX24" fmla="*/ 3505 w 10000"/>
                <a:gd name="connsiteY24" fmla="*/ 6863 h 10000"/>
                <a:gd name="connsiteX25" fmla="*/ 3211 w 10000"/>
                <a:gd name="connsiteY25" fmla="*/ 8739 h 10000"/>
                <a:gd name="connsiteX26" fmla="*/ 2990 w 10000"/>
                <a:gd name="connsiteY26" fmla="*/ 6114 h 10000"/>
                <a:gd name="connsiteX27" fmla="*/ 2784 w 10000"/>
                <a:gd name="connsiteY27" fmla="*/ 6863 h 10000"/>
                <a:gd name="connsiteX28" fmla="*/ 2784 w 10000"/>
                <a:gd name="connsiteY28" fmla="*/ 9109 h 10000"/>
                <a:gd name="connsiteX29" fmla="*/ 1959 w 10000"/>
                <a:gd name="connsiteY29" fmla="*/ 9110 h 10000"/>
                <a:gd name="connsiteX30" fmla="*/ 379 w 10000"/>
                <a:gd name="connsiteY30" fmla="*/ 9983 h 10000"/>
                <a:gd name="connsiteX31" fmla="*/ 69 w 10000"/>
                <a:gd name="connsiteY31"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6842 w 10000"/>
                <a:gd name="connsiteY15" fmla="*/ 6715 h 10000"/>
                <a:gd name="connsiteX16" fmla="*/ 6701 w 10000"/>
                <a:gd name="connsiteY16" fmla="*/ 6863 h 10000"/>
                <a:gd name="connsiteX17" fmla="*/ 6701 w 10000"/>
                <a:gd name="connsiteY17" fmla="*/ 8361 h 10000"/>
                <a:gd name="connsiteX18" fmla="*/ 6495 w 10000"/>
                <a:gd name="connsiteY18" fmla="*/ 8361 h 10000"/>
                <a:gd name="connsiteX19" fmla="*/ 5258 w 10000"/>
                <a:gd name="connsiteY19" fmla="*/ 7612 h 10000"/>
                <a:gd name="connsiteX20" fmla="*/ 4845 w 10000"/>
                <a:gd name="connsiteY20" fmla="*/ 9109 h 10000"/>
                <a:gd name="connsiteX21" fmla="*/ 4536 w 10000"/>
                <a:gd name="connsiteY21" fmla="*/ 7612 h 10000"/>
                <a:gd name="connsiteX22" fmla="*/ 4330 w 10000"/>
                <a:gd name="connsiteY22" fmla="*/ 8361 h 10000"/>
                <a:gd name="connsiteX23" fmla="*/ 4225 w 10000"/>
                <a:gd name="connsiteY23" fmla="*/ 9035 h 10000"/>
                <a:gd name="connsiteX24" fmla="*/ 3711 w 10000"/>
                <a:gd name="connsiteY24" fmla="*/ 8361 h 10000"/>
                <a:gd name="connsiteX25" fmla="*/ 3505 w 10000"/>
                <a:gd name="connsiteY25" fmla="*/ 6863 h 10000"/>
                <a:gd name="connsiteX26" fmla="*/ 3211 w 10000"/>
                <a:gd name="connsiteY26" fmla="*/ 8739 h 10000"/>
                <a:gd name="connsiteX27" fmla="*/ 2990 w 10000"/>
                <a:gd name="connsiteY27" fmla="*/ 6114 h 10000"/>
                <a:gd name="connsiteX28" fmla="*/ 2784 w 10000"/>
                <a:gd name="connsiteY28" fmla="*/ 6863 h 10000"/>
                <a:gd name="connsiteX29" fmla="*/ 2784 w 10000"/>
                <a:gd name="connsiteY29" fmla="*/ 9109 h 10000"/>
                <a:gd name="connsiteX30" fmla="*/ 1959 w 10000"/>
                <a:gd name="connsiteY30" fmla="*/ 9110 h 10000"/>
                <a:gd name="connsiteX31" fmla="*/ 379 w 10000"/>
                <a:gd name="connsiteY31" fmla="*/ 9983 h 10000"/>
                <a:gd name="connsiteX32" fmla="*/ 69 w 10000"/>
                <a:gd name="connsiteY32"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6907 w 10000"/>
                <a:gd name="connsiteY15" fmla="*/ 8361 h 10000"/>
                <a:gd name="connsiteX16" fmla="*/ 6701 w 10000"/>
                <a:gd name="connsiteY16" fmla="*/ 6863 h 10000"/>
                <a:gd name="connsiteX17" fmla="*/ 6701 w 10000"/>
                <a:gd name="connsiteY17" fmla="*/ 8361 h 10000"/>
                <a:gd name="connsiteX18" fmla="*/ 6495 w 10000"/>
                <a:gd name="connsiteY18" fmla="*/ 8361 h 10000"/>
                <a:gd name="connsiteX19" fmla="*/ 5258 w 10000"/>
                <a:gd name="connsiteY19" fmla="*/ 7612 h 10000"/>
                <a:gd name="connsiteX20" fmla="*/ 4845 w 10000"/>
                <a:gd name="connsiteY20" fmla="*/ 9109 h 10000"/>
                <a:gd name="connsiteX21" fmla="*/ 4536 w 10000"/>
                <a:gd name="connsiteY21" fmla="*/ 7612 h 10000"/>
                <a:gd name="connsiteX22" fmla="*/ 4330 w 10000"/>
                <a:gd name="connsiteY22" fmla="*/ 8361 h 10000"/>
                <a:gd name="connsiteX23" fmla="*/ 4225 w 10000"/>
                <a:gd name="connsiteY23" fmla="*/ 9035 h 10000"/>
                <a:gd name="connsiteX24" fmla="*/ 3711 w 10000"/>
                <a:gd name="connsiteY24" fmla="*/ 8361 h 10000"/>
                <a:gd name="connsiteX25" fmla="*/ 3505 w 10000"/>
                <a:gd name="connsiteY25" fmla="*/ 6863 h 10000"/>
                <a:gd name="connsiteX26" fmla="*/ 3211 w 10000"/>
                <a:gd name="connsiteY26" fmla="*/ 8739 h 10000"/>
                <a:gd name="connsiteX27" fmla="*/ 2990 w 10000"/>
                <a:gd name="connsiteY27" fmla="*/ 6114 h 10000"/>
                <a:gd name="connsiteX28" fmla="*/ 2784 w 10000"/>
                <a:gd name="connsiteY28" fmla="*/ 6863 h 10000"/>
                <a:gd name="connsiteX29" fmla="*/ 2784 w 10000"/>
                <a:gd name="connsiteY29" fmla="*/ 9109 h 10000"/>
                <a:gd name="connsiteX30" fmla="*/ 1959 w 10000"/>
                <a:gd name="connsiteY30" fmla="*/ 9110 h 10000"/>
                <a:gd name="connsiteX31" fmla="*/ 379 w 10000"/>
                <a:gd name="connsiteY31" fmla="*/ 9983 h 10000"/>
                <a:gd name="connsiteX32" fmla="*/ 69 w 10000"/>
                <a:gd name="connsiteY32"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217 w 10000"/>
                <a:gd name="connsiteY13" fmla="*/ 7612 h 10000"/>
                <a:gd name="connsiteX14" fmla="*/ 7010 w 10000"/>
                <a:gd name="connsiteY14" fmla="*/ 6863 h 10000"/>
                <a:gd name="connsiteX15" fmla="*/ 6907 w 10000"/>
                <a:gd name="connsiteY15" fmla="*/ 6863 h 10000"/>
                <a:gd name="connsiteX16" fmla="*/ 6701 w 10000"/>
                <a:gd name="connsiteY16" fmla="*/ 6863 h 10000"/>
                <a:gd name="connsiteX17" fmla="*/ 6701 w 10000"/>
                <a:gd name="connsiteY17" fmla="*/ 8361 h 10000"/>
                <a:gd name="connsiteX18" fmla="*/ 6495 w 10000"/>
                <a:gd name="connsiteY18" fmla="*/ 8361 h 10000"/>
                <a:gd name="connsiteX19" fmla="*/ 5258 w 10000"/>
                <a:gd name="connsiteY19" fmla="*/ 7612 h 10000"/>
                <a:gd name="connsiteX20" fmla="*/ 4845 w 10000"/>
                <a:gd name="connsiteY20" fmla="*/ 9109 h 10000"/>
                <a:gd name="connsiteX21" fmla="*/ 4536 w 10000"/>
                <a:gd name="connsiteY21" fmla="*/ 7612 h 10000"/>
                <a:gd name="connsiteX22" fmla="*/ 4330 w 10000"/>
                <a:gd name="connsiteY22" fmla="*/ 8361 h 10000"/>
                <a:gd name="connsiteX23" fmla="*/ 4225 w 10000"/>
                <a:gd name="connsiteY23" fmla="*/ 9035 h 10000"/>
                <a:gd name="connsiteX24" fmla="*/ 3711 w 10000"/>
                <a:gd name="connsiteY24" fmla="*/ 8361 h 10000"/>
                <a:gd name="connsiteX25" fmla="*/ 3505 w 10000"/>
                <a:gd name="connsiteY25" fmla="*/ 6863 h 10000"/>
                <a:gd name="connsiteX26" fmla="*/ 3211 w 10000"/>
                <a:gd name="connsiteY26" fmla="*/ 8739 h 10000"/>
                <a:gd name="connsiteX27" fmla="*/ 2990 w 10000"/>
                <a:gd name="connsiteY27" fmla="*/ 6114 h 10000"/>
                <a:gd name="connsiteX28" fmla="*/ 2784 w 10000"/>
                <a:gd name="connsiteY28" fmla="*/ 6863 h 10000"/>
                <a:gd name="connsiteX29" fmla="*/ 2784 w 10000"/>
                <a:gd name="connsiteY29" fmla="*/ 9109 h 10000"/>
                <a:gd name="connsiteX30" fmla="*/ 1959 w 10000"/>
                <a:gd name="connsiteY30" fmla="*/ 9110 h 10000"/>
                <a:gd name="connsiteX31" fmla="*/ 379 w 10000"/>
                <a:gd name="connsiteY31" fmla="*/ 9983 h 10000"/>
                <a:gd name="connsiteX32" fmla="*/ 69 w 10000"/>
                <a:gd name="connsiteY32"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40 w 10000"/>
                <a:gd name="connsiteY13" fmla="*/ 7653 h 10000"/>
                <a:gd name="connsiteX14" fmla="*/ 7217 w 10000"/>
                <a:gd name="connsiteY14" fmla="*/ 7612 h 10000"/>
                <a:gd name="connsiteX15" fmla="*/ 7010 w 10000"/>
                <a:gd name="connsiteY15" fmla="*/ 6863 h 10000"/>
                <a:gd name="connsiteX16" fmla="*/ 6907 w 10000"/>
                <a:gd name="connsiteY16" fmla="*/ 6863 h 10000"/>
                <a:gd name="connsiteX17" fmla="*/ 6701 w 10000"/>
                <a:gd name="connsiteY17" fmla="*/ 6863 h 10000"/>
                <a:gd name="connsiteX18" fmla="*/ 6701 w 10000"/>
                <a:gd name="connsiteY18" fmla="*/ 8361 h 10000"/>
                <a:gd name="connsiteX19" fmla="*/ 6495 w 10000"/>
                <a:gd name="connsiteY19" fmla="*/ 8361 h 10000"/>
                <a:gd name="connsiteX20" fmla="*/ 5258 w 10000"/>
                <a:gd name="connsiteY20" fmla="*/ 7612 h 10000"/>
                <a:gd name="connsiteX21" fmla="*/ 4845 w 10000"/>
                <a:gd name="connsiteY21" fmla="*/ 9109 h 10000"/>
                <a:gd name="connsiteX22" fmla="*/ 4536 w 10000"/>
                <a:gd name="connsiteY22" fmla="*/ 7612 h 10000"/>
                <a:gd name="connsiteX23" fmla="*/ 4330 w 10000"/>
                <a:gd name="connsiteY23" fmla="*/ 8361 h 10000"/>
                <a:gd name="connsiteX24" fmla="*/ 4225 w 10000"/>
                <a:gd name="connsiteY24" fmla="*/ 9035 h 10000"/>
                <a:gd name="connsiteX25" fmla="*/ 3711 w 10000"/>
                <a:gd name="connsiteY25" fmla="*/ 8361 h 10000"/>
                <a:gd name="connsiteX26" fmla="*/ 3505 w 10000"/>
                <a:gd name="connsiteY26" fmla="*/ 6863 h 10000"/>
                <a:gd name="connsiteX27" fmla="*/ 3211 w 10000"/>
                <a:gd name="connsiteY27" fmla="*/ 8739 h 10000"/>
                <a:gd name="connsiteX28" fmla="*/ 2990 w 10000"/>
                <a:gd name="connsiteY28" fmla="*/ 6114 h 10000"/>
                <a:gd name="connsiteX29" fmla="*/ 2784 w 10000"/>
                <a:gd name="connsiteY29" fmla="*/ 6863 h 10000"/>
                <a:gd name="connsiteX30" fmla="*/ 2784 w 10000"/>
                <a:gd name="connsiteY30" fmla="*/ 9109 h 10000"/>
                <a:gd name="connsiteX31" fmla="*/ 1959 w 10000"/>
                <a:gd name="connsiteY31" fmla="*/ 9110 h 10000"/>
                <a:gd name="connsiteX32" fmla="*/ 379 w 10000"/>
                <a:gd name="connsiteY32" fmla="*/ 9983 h 10000"/>
                <a:gd name="connsiteX33" fmla="*/ 69 w 10000"/>
                <a:gd name="connsiteY33"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423 w 10000"/>
                <a:gd name="connsiteY13" fmla="*/ 8361 h 10000"/>
                <a:gd name="connsiteX14" fmla="*/ 7217 w 10000"/>
                <a:gd name="connsiteY14" fmla="*/ 7612 h 10000"/>
                <a:gd name="connsiteX15" fmla="*/ 7010 w 10000"/>
                <a:gd name="connsiteY15" fmla="*/ 6863 h 10000"/>
                <a:gd name="connsiteX16" fmla="*/ 6907 w 10000"/>
                <a:gd name="connsiteY16" fmla="*/ 6863 h 10000"/>
                <a:gd name="connsiteX17" fmla="*/ 6701 w 10000"/>
                <a:gd name="connsiteY17" fmla="*/ 6863 h 10000"/>
                <a:gd name="connsiteX18" fmla="*/ 6701 w 10000"/>
                <a:gd name="connsiteY18" fmla="*/ 8361 h 10000"/>
                <a:gd name="connsiteX19" fmla="*/ 6495 w 10000"/>
                <a:gd name="connsiteY19" fmla="*/ 8361 h 10000"/>
                <a:gd name="connsiteX20" fmla="*/ 5258 w 10000"/>
                <a:gd name="connsiteY20" fmla="*/ 7612 h 10000"/>
                <a:gd name="connsiteX21" fmla="*/ 4845 w 10000"/>
                <a:gd name="connsiteY21" fmla="*/ 9109 h 10000"/>
                <a:gd name="connsiteX22" fmla="*/ 4536 w 10000"/>
                <a:gd name="connsiteY22" fmla="*/ 7612 h 10000"/>
                <a:gd name="connsiteX23" fmla="*/ 4330 w 10000"/>
                <a:gd name="connsiteY23" fmla="*/ 8361 h 10000"/>
                <a:gd name="connsiteX24" fmla="*/ 4225 w 10000"/>
                <a:gd name="connsiteY24" fmla="*/ 9035 h 10000"/>
                <a:gd name="connsiteX25" fmla="*/ 3711 w 10000"/>
                <a:gd name="connsiteY25" fmla="*/ 8361 h 10000"/>
                <a:gd name="connsiteX26" fmla="*/ 3505 w 10000"/>
                <a:gd name="connsiteY26" fmla="*/ 6863 h 10000"/>
                <a:gd name="connsiteX27" fmla="*/ 3211 w 10000"/>
                <a:gd name="connsiteY27" fmla="*/ 8739 h 10000"/>
                <a:gd name="connsiteX28" fmla="*/ 2990 w 10000"/>
                <a:gd name="connsiteY28" fmla="*/ 6114 h 10000"/>
                <a:gd name="connsiteX29" fmla="*/ 2784 w 10000"/>
                <a:gd name="connsiteY29" fmla="*/ 6863 h 10000"/>
                <a:gd name="connsiteX30" fmla="*/ 2784 w 10000"/>
                <a:gd name="connsiteY30" fmla="*/ 9109 h 10000"/>
                <a:gd name="connsiteX31" fmla="*/ 1959 w 10000"/>
                <a:gd name="connsiteY31" fmla="*/ 9110 h 10000"/>
                <a:gd name="connsiteX32" fmla="*/ 379 w 10000"/>
                <a:gd name="connsiteY32" fmla="*/ 9983 h 10000"/>
                <a:gd name="connsiteX33" fmla="*/ 69 w 10000"/>
                <a:gd name="connsiteY33"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542 w 10000"/>
                <a:gd name="connsiteY13" fmla="*/ 8295 h 10000"/>
                <a:gd name="connsiteX14" fmla="*/ 7423 w 10000"/>
                <a:gd name="connsiteY14" fmla="*/ 8361 h 10000"/>
                <a:gd name="connsiteX15" fmla="*/ 7217 w 10000"/>
                <a:gd name="connsiteY15" fmla="*/ 7612 h 10000"/>
                <a:gd name="connsiteX16" fmla="*/ 7010 w 10000"/>
                <a:gd name="connsiteY16" fmla="*/ 6863 h 10000"/>
                <a:gd name="connsiteX17" fmla="*/ 6907 w 10000"/>
                <a:gd name="connsiteY17" fmla="*/ 6863 h 10000"/>
                <a:gd name="connsiteX18" fmla="*/ 6701 w 10000"/>
                <a:gd name="connsiteY18" fmla="*/ 6863 h 10000"/>
                <a:gd name="connsiteX19" fmla="*/ 6701 w 10000"/>
                <a:gd name="connsiteY19" fmla="*/ 8361 h 10000"/>
                <a:gd name="connsiteX20" fmla="*/ 6495 w 10000"/>
                <a:gd name="connsiteY20" fmla="*/ 8361 h 10000"/>
                <a:gd name="connsiteX21" fmla="*/ 5258 w 10000"/>
                <a:gd name="connsiteY21" fmla="*/ 7612 h 10000"/>
                <a:gd name="connsiteX22" fmla="*/ 4845 w 10000"/>
                <a:gd name="connsiteY22" fmla="*/ 9109 h 10000"/>
                <a:gd name="connsiteX23" fmla="*/ 4536 w 10000"/>
                <a:gd name="connsiteY23" fmla="*/ 7612 h 10000"/>
                <a:gd name="connsiteX24" fmla="*/ 4330 w 10000"/>
                <a:gd name="connsiteY24" fmla="*/ 8361 h 10000"/>
                <a:gd name="connsiteX25" fmla="*/ 4225 w 10000"/>
                <a:gd name="connsiteY25" fmla="*/ 9035 h 10000"/>
                <a:gd name="connsiteX26" fmla="*/ 3711 w 10000"/>
                <a:gd name="connsiteY26" fmla="*/ 8361 h 10000"/>
                <a:gd name="connsiteX27" fmla="*/ 3505 w 10000"/>
                <a:gd name="connsiteY27" fmla="*/ 6863 h 10000"/>
                <a:gd name="connsiteX28" fmla="*/ 3211 w 10000"/>
                <a:gd name="connsiteY28" fmla="*/ 8739 h 10000"/>
                <a:gd name="connsiteX29" fmla="*/ 2990 w 10000"/>
                <a:gd name="connsiteY29" fmla="*/ 6114 h 10000"/>
                <a:gd name="connsiteX30" fmla="*/ 2784 w 10000"/>
                <a:gd name="connsiteY30" fmla="*/ 6863 h 10000"/>
                <a:gd name="connsiteX31" fmla="*/ 2784 w 10000"/>
                <a:gd name="connsiteY31" fmla="*/ 9109 h 10000"/>
                <a:gd name="connsiteX32" fmla="*/ 1959 w 10000"/>
                <a:gd name="connsiteY32" fmla="*/ 9110 h 10000"/>
                <a:gd name="connsiteX33" fmla="*/ 379 w 10000"/>
                <a:gd name="connsiteY33" fmla="*/ 9983 h 10000"/>
                <a:gd name="connsiteX34" fmla="*/ 69 w 10000"/>
                <a:gd name="connsiteY34"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7629 w 10000"/>
                <a:gd name="connsiteY13" fmla="*/ 6863 h 10000"/>
                <a:gd name="connsiteX14" fmla="*/ 7423 w 10000"/>
                <a:gd name="connsiteY14" fmla="*/ 8361 h 10000"/>
                <a:gd name="connsiteX15" fmla="*/ 7217 w 10000"/>
                <a:gd name="connsiteY15" fmla="*/ 7612 h 10000"/>
                <a:gd name="connsiteX16" fmla="*/ 7010 w 10000"/>
                <a:gd name="connsiteY16" fmla="*/ 6863 h 10000"/>
                <a:gd name="connsiteX17" fmla="*/ 6907 w 10000"/>
                <a:gd name="connsiteY17" fmla="*/ 6863 h 10000"/>
                <a:gd name="connsiteX18" fmla="*/ 6701 w 10000"/>
                <a:gd name="connsiteY18" fmla="*/ 6863 h 10000"/>
                <a:gd name="connsiteX19" fmla="*/ 6701 w 10000"/>
                <a:gd name="connsiteY19" fmla="*/ 8361 h 10000"/>
                <a:gd name="connsiteX20" fmla="*/ 6495 w 10000"/>
                <a:gd name="connsiteY20" fmla="*/ 8361 h 10000"/>
                <a:gd name="connsiteX21" fmla="*/ 5258 w 10000"/>
                <a:gd name="connsiteY21" fmla="*/ 7612 h 10000"/>
                <a:gd name="connsiteX22" fmla="*/ 4845 w 10000"/>
                <a:gd name="connsiteY22" fmla="*/ 9109 h 10000"/>
                <a:gd name="connsiteX23" fmla="*/ 4536 w 10000"/>
                <a:gd name="connsiteY23" fmla="*/ 7612 h 10000"/>
                <a:gd name="connsiteX24" fmla="*/ 4330 w 10000"/>
                <a:gd name="connsiteY24" fmla="*/ 8361 h 10000"/>
                <a:gd name="connsiteX25" fmla="*/ 4225 w 10000"/>
                <a:gd name="connsiteY25" fmla="*/ 9035 h 10000"/>
                <a:gd name="connsiteX26" fmla="*/ 3711 w 10000"/>
                <a:gd name="connsiteY26" fmla="*/ 8361 h 10000"/>
                <a:gd name="connsiteX27" fmla="*/ 3505 w 10000"/>
                <a:gd name="connsiteY27" fmla="*/ 6863 h 10000"/>
                <a:gd name="connsiteX28" fmla="*/ 3211 w 10000"/>
                <a:gd name="connsiteY28" fmla="*/ 8739 h 10000"/>
                <a:gd name="connsiteX29" fmla="*/ 2990 w 10000"/>
                <a:gd name="connsiteY29" fmla="*/ 6114 h 10000"/>
                <a:gd name="connsiteX30" fmla="*/ 2784 w 10000"/>
                <a:gd name="connsiteY30" fmla="*/ 6863 h 10000"/>
                <a:gd name="connsiteX31" fmla="*/ 2784 w 10000"/>
                <a:gd name="connsiteY31" fmla="*/ 9109 h 10000"/>
                <a:gd name="connsiteX32" fmla="*/ 1959 w 10000"/>
                <a:gd name="connsiteY32" fmla="*/ 9110 h 10000"/>
                <a:gd name="connsiteX33" fmla="*/ 379 w 10000"/>
                <a:gd name="connsiteY33" fmla="*/ 9983 h 10000"/>
                <a:gd name="connsiteX34" fmla="*/ 69 w 10000"/>
                <a:gd name="connsiteY34"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8092 w 10000"/>
                <a:gd name="connsiteY13" fmla="*/ 7110 h 10000"/>
                <a:gd name="connsiteX14" fmla="*/ 7629 w 10000"/>
                <a:gd name="connsiteY14" fmla="*/ 6863 h 10000"/>
                <a:gd name="connsiteX15" fmla="*/ 7423 w 10000"/>
                <a:gd name="connsiteY15" fmla="*/ 8361 h 10000"/>
                <a:gd name="connsiteX16" fmla="*/ 7217 w 10000"/>
                <a:gd name="connsiteY16" fmla="*/ 7612 h 10000"/>
                <a:gd name="connsiteX17" fmla="*/ 7010 w 10000"/>
                <a:gd name="connsiteY17" fmla="*/ 6863 h 10000"/>
                <a:gd name="connsiteX18" fmla="*/ 6907 w 10000"/>
                <a:gd name="connsiteY18" fmla="*/ 6863 h 10000"/>
                <a:gd name="connsiteX19" fmla="*/ 6701 w 10000"/>
                <a:gd name="connsiteY19" fmla="*/ 6863 h 10000"/>
                <a:gd name="connsiteX20" fmla="*/ 6701 w 10000"/>
                <a:gd name="connsiteY20" fmla="*/ 8361 h 10000"/>
                <a:gd name="connsiteX21" fmla="*/ 6495 w 10000"/>
                <a:gd name="connsiteY21" fmla="*/ 8361 h 10000"/>
                <a:gd name="connsiteX22" fmla="*/ 5258 w 10000"/>
                <a:gd name="connsiteY22" fmla="*/ 7612 h 10000"/>
                <a:gd name="connsiteX23" fmla="*/ 4845 w 10000"/>
                <a:gd name="connsiteY23" fmla="*/ 9109 h 10000"/>
                <a:gd name="connsiteX24" fmla="*/ 4536 w 10000"/>
                <a:gd name="connsiteY24" fmla="*/ 7612 h 10000"/>
                <a:gd name="connsiteX25" fmla="*/ 4330 w 10000"/>
                <a:gd name="connsiteY25" fmla="*/ 8361 h 10000"/>
                <a:gd name="connsiteX26" fmla="*/ 4225 w 10000"/>
                <a:gd name="connsiteY26" fmla="*/ 9035 h 10000"/>
                <a:gd name="connsiteX27" fmla="*/ 3711 w 10000"/>
                <a:gd name="connsiteY27" fmla="*/ 8361 h 10000"/>
                <a:gd name="connsiteX28" fmla="*/ 3505 w 10000"/>
                <a:gd name="connsiteY28" fmla="*/ 6863 h 10000"/>
                <a:gd name="connsiteX29" fmla="*/ 3211 w 10000"/>
                <a:gd name="connsiteY29" fmla="*/ 8739 h 10000"/>
                <a:gd name="connsiteX30" fmla="*/ 2990 w 10000"/>
                <a:gd name="connsiteY30" fmla="*/ 6114 h 10000"/>
                <a:gd name="connsiteX31" fmla="*/ 2784 w 10000"/>
                <a:gd name="connsiteY31" fmla="*/ 6863 h 10000"/>
                <a:gd name="connsiteX32" fmla="*/ 2784 w 10000"/>
                <a:gd name="connsiteY32" fmla="*/ 9109 h 10000"/>
                <a:gd name="connsiteX33" fmla="*/ 1959 w 10000"/>
                <a:gd name="connsiteY33" fmla="*/ 9110 h 10000"/>
                <a:gd name="connsiteX34" fmla="*/ 379 w 10000"/>
                <a:gd name="connsiteY34" fmla="*/ 9983 h 10000"/>
                <a:gd name="connsiteX35" fmla="*/ 69 w 10000"/>
                <a:gd name="connsiteY35"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8144 w 10000"/>
                <a:gd name="connsiteY13" fmla="*/ 6114 h 10000"/>
                <a:gd name="connsiteX14" fmla="*/ 7629 w 10000"/>
                <a:gd name="connsiteY14" fmla="*/ 6863 h 10000"/>
                <a:gd name="connsiteX15" fmla="*/ 7423 w 10000"/>
                <a:gd name="connsiteY15" fmla="*/ 8361 h 10000"/>
                <a:gd name="connsiteX16" fmla="*/ 7217 w 10000"/>
                <a:gd name="connsiteY16" fmla="*/ 7612 h 10000"/>
                <a:gd name="connsiteX17" fmla="*/ 7010 w 10000"/>
                <a:gd name="connsiteY17" fmla="*/ 6863 h 10000"/>
                <a:gd name="connsiteX18" fmla="*/ 6907 w 10000"/>
                <a:gd name="connsiteY18" fmla="*/ 6863 h 10000"/>
                <a:gd name="connsiteX19" fmla="*/ 6701 w 10000"/>
                <a:gd name="connsiteY19" fmla="*/ 6863 h 10000"/>
                <a:gd name="connsiteX20" fmla="*/ 6701 w 10000"/>
                <a:gd name="connsiteY20" fmla="*/ 8361 h 10000"/>
                <a:gd name="connsiteX21" fmla="*/ 6495 w 10000"/>
                <a:gd name="connsiteY21" fmla="*/ 8361 h 10000"/>
                <a:gd name="connsiteX22" fmla="*/ 5258 w 10000"/>
                <a:gd name="connsiteY22" fmla="*/ 7612 h 10000"/>
                <a:gd name="connsiteX23" fmla="*/ 4845 w 10000"/>
                <a:gd name="connsiteY23" fmla="*/ 9109 h 10000"/>
                <a:gd name="connsiteX24" fmla="*/ 4536 w 10000"/>
                <a:gd name="connsiteY24" fmla="*/ 7612 h 10000"/>
                <a:gd name="connsiteX25" fmla="*/ 4330 w 10000"/>
                <a:gd name="connsiteY25" fmla="*/ 8361 h 10000"/>
                <a:gd name="connsiteX26" fmla="*/ 4225 w 10000"/>
                <a:gd name="connsiteY26" fmla="*/ 9035 h 10000"/>
                <a:gd name="connsiteX27" fmla="*/ 3711 w 10000"/>
                <a:gd name="connsiteY27" fmla="*/ 8361 h 10000"/>
                <a:gd name="connsiteX28" fmla="*/ 3505 w 10000"/>
                <a:gd name="connsiteY28" fmla="*/ 6863 h 10000"/>
                <a:gd name="connsiteX29" fmla="*/ 3211 w 10000"/>
                <a:gd name="connsiteY29" fmla="*/ 8739 h 10000"/>
                <a:gd name="connsiteX30" fmla="*/ 2990 w 10000"/>
                <a:gd name="connsiteY30" fmla="*/ 6114 h 10000"/>
                <a:gd name="connsiteX31" fmla="*/ 2784 w 10000"/>
                <a:gd name="connsiteY31" fmla="*/ 6863 h 10000"/>
                <a:gd name="connsiteX32" fmla="*/ 2784 w 10000"/>
                <a:gd name="connsiteY32" fmla="*/ 9109 h 10000"/>
                <a:gd name="connsiteX33" fmla="*/ 1959 w 10000"/>
                <a:gd name="connsiteY33" fmla="*/ 9110 h 10000"/>
                <a:gd name="connsiteX34" fmla="*/ 379 w 10000"/>
                <a:gd name="connsiteY34" fmla="*/ 9983 h 10000"/>
                <a:gd name="connsiteX35" fmla="*/ 69 w 10000"/>
                <a:gd name="connsiteY35"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8831 w 10000"/>
                <a:gd name="connsiteY12" fmla="*/ 7679 h 10000"/>
                <a:gd name="connsiteX13" fmla="*/ 8144 w 10000"/>
                <a:gd name="connsiteY13" fmla="*/ 6114 h 10000"/>
                <a:gd name="connsiteX14" fmla="*/ 7629 w 10000"/>
                <a:gd name="connsiteY14" fmla="*/ 6863 h 10000"/>
                <a:gd name="connsiteX15" fmla="*/ 7423 w 10000"/>
                <a:gd name="connsiteY15" fmla="*/ 8361 h 10000"/>
                <a:gd name="connsiteX16" fmla="*/ 7217 w 10000"/>
                <a:gd name="connsiteY16" fmla="*/ 7612 h 10000"/>
                <a:gd name="connsiteX17" fmla="*/ 7010 w 10000"/>
                <a:gd name="connsiteY17" fmla="*/ 6863 h 10000"/>
                <a:gd name="connsiteX18" fmla="*/ 6907 w 10000"/>
                <a:gd name="connsiteY18" fmla="*/ 6863 h 10000"/>
                <a:gd name="connsiteX19" fmla="*/ 6701 w 10000"/>
                <a:gd name="connsiteY19" fmla="*/ 6863 h 10000"/>
                <a:gd name="connsiteX20" fmla="*/ 6701 w 10000"/>
                <a:gd name="connsiteY20" fmla="*/ 8361 h 10000"/>
                <a:gd name="connsiteX21" fmla="*/ 6495 w 10000"/>
                <a:gd name="connsiteY21" fmla="*/ 8361 h 10000"/>
                <a:gd name="connsiteX22" fmla="*/ 5258 w 10000"/>
                <a:gd name="connsiteY22" fmla="*/ 7612 h 10000"/>
                <a:gd name="connsiteX23" fmla="*/ 4845 w 10000"/>
                <a:gd name="connsiteY23" fmla="*/ 9109 h 10000"/>
                <a:gd name="connsiteX24" fmla="*/ 4536 w 10000"/>
                <a:gd name="connsiteY24" fmla="*/ 7612 h 10000"/>
                <a:gd name="connsiteX25" fmla="*/ 4330 w 10000"/>
                <a:gd name="connsiteY25" fmla="*/ 8361 h 10000"/>
                <a:gd name="connsiteX26" fmla="*/ 4225 w 10000"/>
                <a:gd name="connsiteY26" fmla="*/ 9035 h 10000"/>
                <a:gd name="connsiteX27" fmla="*/ 3711 w 10000"/>
                <a:gd name="connsiteY27" fmla="*/ 8361 h 10000"/>
                <a:gd name="connsiteX28" fmla="*/ 3505 w 10000"/>
                <a:gd name="connsiteY28" fmla="*/ 6863 h 10000"/>
                <a:gd name="connsiteX29" fmla="*/ 3211 w 10000"/>
                <a:gd name="connsiteY29" fmla="*/ 8739 h 10000"/>
                <a:gd name="connsiteX30" fmla="*/ 2990 w 10000"/>
                <a:gd name="connsiteY30" fmla="*/ 6114 h 10000"/>
                <a:gd name="connsiteX31" fmla="*/ 2784 w 10000"/>
                <a:gd name="connsiteY31" fmla="*/ 6863 h 10000"/>
                <a:gd name="connsiteX32" fmla="*/ 2784 w 10000"/>
                <a:gd name="connsiteY32" fmla="*/ 9109 h 10000"/>
                <a:gd name="connsiteX33" fmla="*/ 1959 w 10000"/>
                <a:gd name="connsiteY33" fmla="*/ 9110 h 10000"/>
                <a:gd name="connsiteX34" fmla="*/ 379 w 10000"/>
                <a:gd name="connsiteY34" fmla="*/ 9983 h 10000"/>
                <a:gd name="connsiteX35" fmla="*/ 69 w 10000"/>
                <a:gd name="connsiteY35"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9105 w 10000"/>
                <a:gd name="connsiteY12" fmla="*/ 7801 h 10000"/>
                <a:gd name="connsiteX13" fmla="*/ 8831 w 10000"/>
                <a:gd name="connsiteY13" fmla="*/ 7679 h 10000"/>
                <a:gd name="connsiteX14" fmla="*/ 8144 w 10000"/>
                <a:gd name="connsiteY14" fmla="*/ 6114 h 10000"/>
                <a:gd name="connsiteX15" fmla="*/ 7629 w 10000"/>
                <a:gd name="connsiteY15" fmla="*/ 6863 h 10000"/>
                <a:gd name="connsiteX16" fmla="*/ 7423 w 10000"/>
                <a:gd name="connsiteY16" fmla="*/ 8361 h 10000"/>
                <a:gd name="connsiteX17" fmla="*/ 7217 w 10000"/>
                <a:gd name="connsiteY17" fmla="*/ 7612 h 10000"/>
                <a:gd name="connsiteX18" fmla="*/ 7010 w 10000"/>
                <a:gd name="connsiteY18" fmla="*/ 6863 h 10000"/>
                <a:gd name="connsiteX19" fmla="*/ 6907 w 10000"/>
                <a:gd name="connsiteY19" fmla="*/ 6863 h 10000"/>
                <a:gd name="connsiteX20" fmla="*/ 6701 w 10000"/>
                <a:gd name="connsiteY20" fmla="*/ 6863 h 10000"/>
                <a:gd name="connsiteX21" fmla="*/ 6701 w 10000"/>
                <a:gd name="connsiteY21" fmla="*/ 8361 h 10000"/>
                <a:gd name="connsiteX22" fmla="*/ 6495 w 10000"/>
                <a:gd name="connsiteY22" fmla="*/ 8361 h 10000"/>
                <a:gd name="connsiteX23" fmla="*/ 5258 w 10000"/>
                <a:gd name="connsiteY23" fmla="*/ 7612 h 10000"/>
                <a:gd name="connsiteX24" fmla="*/ 4845 w 10000"/>
                <a:gd name="connsiteY24" fmla="*/ 9109 h 10000"/>
                <a:gd name="connsiteX25" fmla="*/ 4536 w 10000"/>
                <a:gd name="connsiteY25" fmla="*/ 7612 h 10000"/>
                <a:gd name="connsiteX26" fmla="*/ 4330 w 10000"/>
                <a:gd name="connsiteY26" fmla="*/ 8361 h 10000"/>
                <a:gd name="connsiteX27" fmla="*/ 4225 w 10000"/>
                <a:gd name="connsiteY27" fmla="*/ 9035 h 10000"/>
                <a:gd name="connsiteX28" fmla="*/ 3711 w 10000"/>
                <a:gd name="connsiteY28" fmla="*/ 8361 h 10000"/>
                <a:gd name="connsiteX29" fmla="*/ 3505 w 10000"/>
                <a:gd name="connsiteY29" fmla="*/ 6863 h 10000"/>
                <a:gd name="connsiteX30" fmla="*/ 3211 w 10000"/>
                <a:gd name="connsiteY30" fmla="*/ 8739 h 10000"/>
                <a:gd name="connsiteX31" fmla="*/ 2990 w 10000"/>
                <a:gd name="connsiteY31" fmla="*/ 6114 h 10000"/>
                <a:gd name="connsiteX32" fmla="*/ 2784 w 10000"/>
                <a:gd name="connsiteY32" fmla="*/ 6863 h 10000"/>
                <a:gd name="connsiteX33" fmla="*/ 2784 w 10000"/>
                <a:gd name="connsiteY33" fmla="*/ 9109 h 10000"/>
                <a:gd name="connsiteX34" fmla="*/ 1959 w 10000"/>
                <a:gd name="connsiteY34" fmla="*/ 9110 h 10000"/>
                <a:gd name="connsiteX35" fmla="*/ 379 w 10000"/>
                <a:gd name="connsiteY35" fmla="*/ 9983 h 10000"/>
                <a:gd name="connsiteX36" fmla="*/ 69 w 10000"/>
                <a:gd name="connsiteY36"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9072 w 10000"/>
                <a:gd name="connsiteY12" fmla="*/ 9109 h 10000"/>
                <a:gd name="connsiteX13" fmla="*/ 8831 w 10000"/>
                <a:gd name="connsiteY13" fmla="*/ 7679 h 10000"/>
                <a:gd name="connsiteX14" fmla="*/ 8144 w 10000"/>
                <a:gd name="connsiteY14" fmla="*/ 6114 h 10000"/>
                <a:gd name="connsiteX15" fmla="*/ 7629 w 10000"/>
                <a:gd name="connsiteY15" fmla="*/ 6863 h 10000"/>
                <a:gd name="connsiteX16" fmla="*/ 7423 w 10000"/>
                <a:gd name="connsiteY16" fmla="*/ 8361 h 10000"/>
                <a:gd name="connsiteX17" fmla="*/ 7217 w 10000"/>
                <a:gd name="connsiteY17" fmla="*/ 7612 h 10000"/>
                <a:gd name="connsiteX18" fmla="*/ 7010 w 10000"/>
                <a:gd name="connsiteY18" fmla="*/ 6863 h 10000"/>
                <a:gd name="connsiteX19" fmla="*/ 6907 w 10000"/>
                <a:gd name="connsiteY19" fmla="*/ 6863 h 10000"/>
                <a:gd name="connsiteX20" fmla="*/ 6701 w 10000"/>
                <a:gd name="connsiteY20" fmla="*/ 6863 h 10000"/>
                <a:gd name="connsiteX21" fmla="*/ 6701 w 10000"/>
                <a:gd name="connsiteY21" fmla="*/ 8361 h 10000"/>
                <a:gd name="connsiteX22" fmla="*/ 6495 w 10000"/>
                <a:gd name="connsiteY22" fmla="*/ 8361 h 10000"/>
                <a:gd name="connsiteX23" fmla="*/ 5258 w 10000"/>
                <a:gd name="connsiteY23" fmla="*/ 7612 h 10000"/>
                <a:gd name="connsiteX24" fmla="*/ 4845 w 10000"/>
                <a:gd name="connsiteY24" fmla="*/ 9109 h 10000"/>
                <a:gd name="connsiteX25" fmla="*/ 4536 w 10000"/>
                <a:gd name="connsiteY25" fmla="*/ 7612 h 10000"/>
                <a:gd name="connsiteX26" fmla="*/ 4330 w 10000"/>
                <a:gd name="connsiteY26" fmla="*/ 8361 h 10000"/>
                <a:gd name="connsiteX27" fmla="*/ 4225 w 10000"/>
                <a:gd name="connsiteY27" fmla="*/ 9035 h 10000"/>
                <a:gd name="connsiteX28" fmla="*/ 3711 w 10000"/>
                <a:gd name="connsiteY28" fmla="*/ 8361 h 10000"/>
                <a:gd name="connsiteX29" fmla="*/ 3505 w 10000"/>
                <a:gd name="connsiteY29" fmla="*/ 6863 h 10000"/>
                <a:gd name="connsiteX30" fmla="*/ 3211 w 10000"/>
                <a:gd name="connsiteY30" fmla="*/ 8739 h 10000"/>
                <a:gd name="connsiteX31" fmla="*/ 2990 w 10000"/>
                <a:gd name="connsiteY31" fmla="*/ 6114 h 10000"/>
                <a:gd name="connsiteX32" fmla="*/ 2784 w 10000"/>
                <a:gd name="connsiteY32" fmla="*/ 6863 h 10000"/>
                <a:gd name="connsiteX33" fmla="*/ 2784 w 10000"/>
                <a:gd name="connsiteY33" fmla="*/ 9109 h 10000"/>
                <a:gd name="connsiteX34" fmla="*/ 1959 w 10000"/>
                <a:gd name="connsiteY34" fmla="*/ 9110 h 10000"/>
                <a:gd name="connsiteX35" fmla="*/ 379 w 10000"/>
                <a:gd name="connsiteY35" fmla="*/ 9983 h 10000"/>
                <a:gd name="connsiteX36" fmla="*/ 69 w 10000"/>
                <a:gd name="connsiteY36"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9302 w 10000"/>
                <a:gd name="connsiteY12" fmla="*/ 8739 h 10000"/>
                <a:gd name="connsiteX13" fmla="*/ 9072 w 10000"/>
                <a:gd name="connsiteY13" fmla="*/ 9109 h 10000"/>
                <a:gd name="connsiteX14" fmla="*/ 8831 w 10000"/>
                <a:gd name="connsiteY14" fmla="*/ 7679 h 10000"/>
                <a:gd name="connsiteX15" fmla="*/ 8144 w 10000"/>
                <a:gd name="connsiteY15" fmla="*/ 6114 h 10000"/>
                <a:gd name="connsiteX16" fmla="*/ 7629 w 10000"/>
                <a:gd name="connsiteY16" fmla="*/ 6863 h 10000"/>
                <a:gd name="connsiteX17" fmla="*/ 7423 w 10000"/>
                <a:gd name="connsiteY17" fmla="*/ 8361 h 10000"/>
                <a:gd name="connsiteX18" fmla="*/ 7217 w 10000"/>
                <a:gd name="connsiteY18" fmla="*/ 7612 h 10000"/>
                <a:gd name="connsiteX19" fmla="*/ 7010 w 10000"/>
                <a:gd name="connsiteY19" fmla="*/ 6863 h 10000"/>
                <a:gd name="connsiteX20" fmla="*/ 6907 w 10000"/>
                <a:gd name="connsiteY20" fmla="*/ 6863 h 10000"/>
                <a:gd name="connsiteX21" fmla="*/ 6701 w 10000"/>
                <a:gd name="connsiteY21" fmla="*/ 6863 h 10000"/>
                <a:gd name="connsiteX22" fmla="*/ 6701 w 10000"/>
                <a:gd name="connsiteY22" fmla="*/ 8361 h 10000"/>
                <a:gd name="connsiteX23" fmla="*/ 6495 w 10000"/>
                <a:gd name="connsiteY23" fmla="*/ 8361 h 10000"/>
                <a:gd name="connsiteX24" fmla="*/ 5258 w 10000"/>
                <a:gd name="connsiteY24" fmla="*/ 7612 h 10000"/>
                <a:gd name="connsiteX25" fmla="*/ 4845 w 10000"/>
                <a:gd name="connsiteY25" fmla="*/ 9109 h 10000"/>
                <a:gd name="connsiteX26" fmla="*/ 4536 w 10000"/>
                <a:gd name="connsiteY26" fmla="*/ 7612 h 10000"/>
                <a:gd name="connsiteX27" fmla="*/ 4330 w 10000"/>
                <a:gd name="connsiteY27" fmla="*/ 8361 h 10000"/>
                <a:gd name="connsiteX28" fmla="*/ 4225 w 10000"/>
                <a:gd name="connsiteY28" fmla="*/ 9035 h 10000"/>
                <a:gd name="connsiteX29" fmla="*/ 3711 w 10000"/>
                <a:gd name="connsiteY29" fmla="*/ 8361 h 10000"/>
                <a:gd name="connsiteX30" fmla="*/ 3505 w 10000"/>
                <a:gd name="connsiteY30" fmla="*/ 6863 h 10000"/>
                <a:gd name="connsiteX31" fmla="*/ 3211 w 10000"/>
                <a:gd name="connsiteY31" fmla="*/ 8739 h 10000"/>
                <a:gd name="connsiteX32" fmla="*/ 2990 w 10000"/>
                <a:gd name="connsiteY32" fmla="*/ 6114 h 10000"/>
                <a:gd name="connsiteX33" fmla="*/ 2784 w 10000"/>
                <a:gd name="connsiteY33" fmla="*/ 6863 h 10000"/>
                <a:gd name="connsiteX34" fmla="*/ 2784 w 10000"/>
                <a:gd name="connsiteY34" fmla="*/ 9109 h 10000"/>
                <a:gd name="connsiteX35" fmla="*/ 1959 w 10000"/>
                <a:gd name="connsiteY35" fmla="*/ 9110 h 10000"/>
                <a:gd name="connsiteX36" fmla="*/ 379 w 10000"/>
                <a:gd name="connsiteY36" fmla="*/ 9983 h 10000"/>
                <a:gd name="connsiteX37" fmla="*/ 69 w 10000"/>
                <a:gd name="connsiteY37" fmla="*/ 9215 h 10000"/>
                <a:gd name="connsiteX0" fmla="*/ 69 w 10000"/>
                <a:gd name="connsiteY0" fmla="*/ 9215 h 10000"/>
                <a:gd name="connsiteX1" fmla="*/ 790 w 10000"/>
                <a:gd name="connsiteY1" fmla="*/ 7679 h 10000"/>
                <a:gd name="connsiteX2" fmla="*/ 1718 w 10000"/>
                <a:gd name="connsiteY2" fmla="*/ 6144 h 10000"/>
                <a:gd name="connsiteX3" fmla="*/ 2543 w 10000"/>
                <a:gd name="connsiteY3" fmla="*/ 4607 h 10000"/>
                <a:gd name="connsiteX4" fmla="*/ 3265 w 10000"/>
                <a:gd name="connsiteY4" fmla="*/ 3839 h 10000"/>
                <a:gd name="connsiteX5" fmla="*/ 3368 w 10000"/>
                <a:gd name="connsiteY5" fmla="*/ 1536 h 10000"/>
                <a:gd name="connsiteX6" fmla="*/ 4914 w 10000"/>
                <a:gd name="connsiteY6" fmla="*/ 0 h 10000"/>
                <a:gd name="connsiteX7" fmla="*/ 7389 w 10000"/>
                <a:gd name="connsiteY7" fmla="*/ 1536 h 10000"/>
                <a:gd name="connsiteX8" fmla="*/ 8247 w 10000"/>
                <a:gd name="connsiteY8" fmla="*/ 1622 h 10000"/>
                <a:gd name="connsiteX9" fmla="*/ 8763 w 10000"/>
                <a:gd name="connsiteY9" fmla="*/ 3119 h 10000"/>
                <a:gd name="connsiteX10" fmla="*/ 10000 w 10000"/>
                <a:gd name="connsiteY10" fmla="*/ 3869 h 10000"/>
                <a:gd name="connsiteX11" fmla="*/ 9690 w 10000"/>
                <a:gd name="connsiteY11" fmla="*/ 7612 h 10000"/>
                <a:gd name="connsiteX12" fmla="*/ 9278 w 10000"/>
                <a:gd name="connsiteY12" fmla="*/ 7612 h 10000"/>
                <a:gd name="connsiteX13" fmla="*/ 9072 w 10000"/>
                <a:gd name="connsiteY13" fmla="*/ 9109 h 10000"/>
                <a:gd name="connsiteX14" fmla="*/ 8831 w 10000"/>
                <a:gd name="connsiteY14" fmla="*/ 7679 h 10000"/>
                <a:gd name="connsiteX15" fmla="*/ 8144 w 10000"/>
                <a:gd name="connsiteY15" fmla="*/ 6114 h 10000"/>
                <a:gd name="connsiteX16" fmla="*/ 7629 w 10000"/>
                <a:gd name="connsiteY16" fmla="*/ 6863 h 10000"/>
                <a:gd name="connsiteX17" fmla="*/ 7423 w 10000"/>
                <a:gd name="connsiteY17" fmla="*/ 8361 h 10000"/>
                <a:gd name="connsiteX18" fmla="*/ 7217 w 10000"/>
                <a:gd name="connsiteY18" fmla="*/ 7612 h 10000"/>
                <a:gd name="connsiteX19" fmla="*/ 7010 w 10000"/>
                <a:gd name="connsiteY19" fmla="*/ 6863 h 10000"/>
                <a:gd name="connsiteX20" fmla="*/ 6907 w 10000"/>
                <a:gd name="connsiteY20" fmla="*/ 6863 h 10000"/>
                <a:gd name="connsiteX21" fmla="*/ 6701 w 10000"/>
                <a:gd name="connsiteY21" fmla="*/ 6863 h 10000"/>
                <a:gd name="connsiteX22" fmla="*/ 6701 w 10000"/>
                <a:gd name="connsiteY22" fmla="*/ 8361 h 10000"/>
                <a:gd name="connsiteX23" fmla="*/ 6495 w 10000"/>
                <a:gd name="connsiteY23" fmla="*/ 8361 h 10000"/>
                <a:gd name="connsiteX24" fmla="*/ 5258 w 10000"/>
                <a:gd name="connsiteY24" fmla="*/ 7612 h 10000"/>
                <a:gd name="connsiteX25" fmla="*/ 4845 w 10000"/>
                <a:gd name="connsiteY25" fmla="*/ 9109 h 10000"/>
                <a:gd name="connsiteX26" fmla="*/ 4536 w 10000"/>
                <a:gd name="connsiteY26" fmla="*/ 7612 h 10000"/>
                <a:gd name="connsiteX27" fmla="*/ 4330 w 10000"/>
                <a:gd name="connsiteY27" fmla="*/ 8361 h 10000"/>
                <a:gd name="connsiteX28" fmla="*/ 4225 w 10000"/>
                <a:gd name="connsiteY28" fmla="*/ 9035 h 10000"/>
                <a:gd name="connsiteX29" fmla="*/ 3711 w 10000"/>
                <a:gd name="connsiteY29" fmla="*/ 8361 h 10000"/>
                <a:gd name="connsiteX30" fmla="*/ 3505 w 10000"/>
                <a:gd name="connsiteY30" fmla="*/ 6863 h 10000"/>
                <a:gd name="connsiteX31" fmla="*/ 3211 w 10000"/>
                <a:gd name="connsiteY31" fmla="*/ 8739 h 10000"/>
                <a:gd name="connsiteX32" fmla="*/ 2990 w 10000"/>
                <a:gd name="connsiteY32" fmla="*/ 6114 h 10000"/>
                <a:gd name="connsiteX33" fmla="*/ 2784 w 10000"/>
                <a:gd name="connsiteY33" fmla="*/ 6863 h 10000"/>
                <a:gd name="connsiteX34" fmla="*/ 2784 w 10000"/>
                <a:gd name="connsiteY34" fmla="*/ 9109 h 10000"/>
                <a:gd name="connsiteX35" fmla="*/ 1959 w 10000"/>
                <a:gd name="connsiteY35" fmla="*/ 9110 h 10000"/>
                <a:gd name="connsiteX36" fmla="*/ 379 w 10000"/>
                <a:gd name="connsiteY36" fmla="*/ 9983 h 10000"/>
                <a:gd name="connsiteX37" fmla="*/ 69 w 10000"/>
                <a:gd name="connsiteY37" fmla="*/ 921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000" h="10000">
                  <a:moveTo>
                    <a:pt x="69" y="9215"/>
                  </a:moveTo>
                  <a:cubicBezTo>
                    <a:pt x="137" y="8831"/>
                    <a:pt x="516" y="8191"/>
                    <a:pt x="790" y="7679"/>
                  </a:cubicBezTo>
                  <a:cubicBezTo>
                    <a:pt x="1065" y="7167"/>
                    <a:pt x="1426" y="6655"/>
                    <a:pt x="1718" y="6144"/>
                  </a:cubicBezTo>
                  <a:cubicBezTo>
                    <a:pt x="2011" y="5631"/>
                    <a:pt x="2285" y="4992"/>
                    <a:pt x="2543" y="4607"/>
                  </a:cubicBezTo>
                  <a:cubicBezTo>
                    <a:pt x="2801" y="4224"/>
                    <a:pt x="3127" y="4352"/>
                    <a:pt x="3265" y="3839"/>
                  </a:cubicBezTo>
                  <a:cubicBezTo>
                    <a:pt x="3402" y="3328"/>
                    <a:pt x="3093" y="2175"/>
                    <a:pt x="3368" y="1536"/>
                  </a:cubicBezTo>
                  <a:cubicBezTo>
                    <a:pt x="3643" y="895"/>
                    <a:pt x="4244" y="0"/>
                    <a:pt x="4914" y="0"/>
                  </a:cubicBezTo>
                  <a:cubicBezTo>
                    <a:pt x="5584" y="0"/>
                    <a:pt x="6834" y="1265"/>
                    <a:pt x="7389" y="1536"/>
                  </a:cubicBezTo>
                  <a:cubicBezTo>
                    <a:pt x="7944" y="1806"/>
                    <a:pt x="7974" y="1495"/>
                    <a:pt x="8247" y="1622"/>
                  </a:cubicBezTo>
                  <a:cubicBezTo>
                    <a:pt x="8704" y="2874"/>
                    <a:pt x="8459" y="2751"/>
                    <a:pt x="8763" y="3119"/>
                  </a:cubicBezTo>
                  <a:cubicBezTo>
                    <a:pt x="9001" y="2647"/>
                    <a:pt x="9861" y="2973"/>
                    <a:pt x="10000" y="3869"/>
                  </a:cubicBezTo>
                  <a:cubicBezTo>
                    <a:pt x="9647" y="5233"/>
                    <a:pt x="9886" y="6977"/>
                    <a:pt x="9690" y="7612"/>
                  </a:cubicBezTo>
                  <a:cubicBezTo>
                    <a:pt x="9574" y="8424"/>
                    <a:pt x="9381" y="7363"/>
                    <a:pt x="9278" y="7612"/>
                  </a:cubicBezTo>
                  <a:cubicBezTo>
                    <a:pt x="9175" y="7861"/>
                    <a:pt x="9146" y="9098"/>
                    <a:pt x="9072" y="9109"/>
                  </a:cubicBezTo>
                  <a:cubicBezTo>
                    <a:pt x="8998" y="9120"/>
                    <a:pt x="8991" y="7960"/>
                    <a:pt x="8831" y="7679"/>
                  </a:cubicBezTo>
                  <a:cubicBezTo>
                    <a:pt x="8602" y="7157"/>
                    <a:pt x="8251" y="8808"/>
                    <a:pt x="8144" y="6114"/>
                  </a:cubicBezTo>
                  <a:lnTo>
                    <a:pt x="7629" y="6863"/>
                  </a:lnTo>
                  <a:cubicBezTo>
                    <a:pt x="7560" y="7362"/>
                    <a:pt x="7492" y="7862"/>
                    <a:pt x="7423" y="8361"/>
                  </a:cubicBezTo>
                  <a:cubicBezTo>
                    <a:pt x="7154" y="8350"/>
                    <a:pt x="7286" y="7862"/>
                    <a:pt x="7217" y="7612"/>
                  </a:cubicBezTo>
                  <a:cubicBezTo>
                    <a:pt x="7148" y="7362"/>
                    <a:pt x="7073" y="7013"/>
                    <a:pt x="7010" y="6863"/>
                  </a:cubicBezTo>
                  <a:cubicBezTo>
                    <a:pt x="6948" y="6714"/>
                    <a:pt x="6958" y="6863"/>
                    <a:pt x="6907" y="6863"/>
                  </a:cubicBezTo>
                  <a:cubicBezTo>
                    <a:pt x="6856" y="6863"/>
                    <a:pt x="6725" y="6589"/>
                    <a:pt x="6701" y="6863"/>
                  </a:cubicBezTo>
                  <a:cubicBezTo>
                    <a:pt x="6650" y="7113"/>
                    <a:pt x="6735" y="8111"/>
                    <a:pt x="6701" y="8361"/>
                  </a:cubicBezTo>
                  <a:cubicBezTo>
                    <a:pt x="6667" y="8611"/>
                    <a:pt x="6723" y="8475"/>
                    <a:pt x="6495" y="8361"/>
                  </a:cubicBezTo>
                  <a:cubicBezTo>
                    <a:pt x="6248" y="8582"/>
                    <a:pt x="5533" y="7487"/>
                    <a:pt x="5258" y="7612"/>
                  </a:cubicBezTo>
                  <a:cubicBezTo>
                    <a:pt x="4983" y="7737"/>
                    <a:pt x="4965" y="9109"/>
                    <a:pt x="4845" y="9109"/>
                  </a:cubicBezTo>
                  <a:cubicBezTo>
                    <a:pt x="4725" y="9109"/>
                    <a:pt x="4622" y="7737"/>
                    <a:pt x="4536" y="7612"/>
                  </a:cubicBezTo>
                  <a:cubicBezTo>
                    <a:pt x="4450" y="7487"/>
                    <a:pt x="4382" y="8124"/>
                    <a:pt x="4330" y="8361"/>
                  </a:cubicBezTo>
                  <a:cubicBezTo>
                    <a:pt x="4278" y="8598"/>
                    <a:pt x="4328" y="9035"/>
                    <a:pt x="4225" y="9035"/>
                  </a:cubicBezTo>
                  <a:cubicBezTo>
                    <a:pt x="4122" y="9035"/>
                    <a:pt x="3831" y="8723"/>
                    <a:pt x="3711" y="8361"/>
                  </a:cubicBezTo>
                  <a:cubicBezTo>
                    <a:pt x="3591" y="7999"/>
                    <a:pt x="3588" y="6800"/>
                    <a:pt x="3505" y="6863"/>
                  </a:cubicBezTo>
                  <a:cubicBezTo>
                    <a:pt x="3422" y="6926"/>
                    <a:pt x="3297" y="8864"/>
                    <a:pt x="3211" y="8739"/>
                  </a:cubicBezTo>
                  <a:cubicBezTo>
                    <a:pt x="3125" y="8614"/>
                    <a:pt x="3061" y="6426"/>
                    <a:pt x="2990" y="6114"/>
                  </a:cubicBezTo>
                  <a:cubicBezTo>
                    <a:pt x="2919" y="5801"/>
                    <a:pt x="2784" y="7237"/>
                    <a:pt x="2784" y="6863"/>
                  </a:cubicBezTo>
                  <a:lnTo>
                    <a:pt x="2784" y="9109"/>
                  </a:lnTo>
                  <a:cubicBezTo>
                    <a:pt x="2664" y="9274"/>
                    <a:pt x="2360" y="8964"/>
                    <a:pt x="1959" y="9110"/>
                  </a:cubicBezTo>
                  <a:cubicBezTo>
                    <a:pt x="1558" y="9256"/>
                    <a:pt x="694" y="9965"/>
                    <a:pt x="379" y="9983"/>
                  </a:cubicBezTo>
                  <a:cubicBezTo>
                    <a:pt x="64" y="10000"/>
                    <a:pt x="0" y="9599"/>
                    <a:pt x="69" y="9215"/>
                  </a:cubicBezTo>
                  <a:close/>
                </a:path>
              </a:pathLst>
            </a:custGeom>
            <a:noFill/>
            <a:ln w="25400">
              <a:solidFill>
                <a:srgbClr val="FFCC00"/>
              </a:solidFill>
              <a:round/>
              <a:headEnd/>
              <a:tailEnd/>
            </a:ln>
          </p:spPr>
          <p:txBody>
            <a:bodyPr/>
            <a:lstStyle/>
            <a:p>
              <a:endParaRPr lang="en-CA" dirty="0"/>
            </a:p>
          </p:txBody>
        </p:sp>
      </p:grpSp>
      <p:grpSp>
        <p:nvGrpSpPr>
          <p:cNvPr id="37892" name="Group 11"/>
          <p:cNvGrpSpPr>
            <a:grpSpLocks/>
          </p:cNvGrpSpPr>
          <p:nvPr/>
        </p:nvGrpSpPr>
        <p:grpSpPr bwMode="auto">
          <a:xfrm>
            <a:off x="-1422400" y="1368425"/>
            <a:ext cx="12001500" cy="1679575"/>
            <a:chOff x="-896" y="862"/>
            <a:chExt cx="7560" cy="1058"/>
          </a:xfrm>
        </p:grpSpPr>
        <p:pic>
          <p:nvPicPr>
            <p:cNvPr id="37896" name="Picture 4"/>
            <p:cNvPicPr>
              <a:picLocks noChangeAspect="1" noChangeArrowheads="1"/>
            </p:cNvPicPr>
            <p:nvPr/>
          </p:nvPicPr>
          <p:blipFill>
            <a:blip r:embed="rId3" cstate="print"/>
            <a:srcRect l="7246" r="22705"/>
            <a:stretch>
              <a:fillRect/>
            </a:stretch>
          </p:blipFill>
          <p:spPr bwMode="auto">
            <a:xfrm>
              <a:off x="0" y="862"/>
              <a:ext cx="5760" cy="1058"/>
            </a:xfrm>
            <a:prstGeom prst="rect">
              <a:avLst/>
            </a:prstGeom>
            <a:noFill/>
            <a:ln w="9525">
              <a:noFill/>
              <a:miter lim="800000"/>
              <a:headEnd/>
              <a:tailEnd/>
            </a:ln>
          </p:spPr>
        </p:pic>
        <p:sp>
          <p:nvSpPr>
            <p:cNvPr id="37897" name="Freeform 10"/>
            <p:cNvSpPr>
              <a:spLocks/>
            </p:cNvSpPr>
            <p:nvPr/>
          </p:nvSpPr>
          <p:spPr bwMode="auto">
            <a:xfrm>
              <a:off x="-896" y="1000"/>
              <a:ext cx="7560" cy="768"/>
            </a:xfrm>
            <a:custGeom>
              <a:avLst/>
              <a:gdLst>
                <a:gd name="T0" fmla="*/ 896 w 7560"/>
                <a:gd name="T1" fmla="*/ 728 h 768"/>
                <a:gd name="T2" fmla="*/ 1232 w 7560"/>
                <a:gd name="T3" fmla="*/ 440 h 768"/>
                <a:gd name="T4" fmla="*/ 1856 w 7560"/>
                <a:gd name="T5" fmla="*/ 248 h 768"/>
                <a:gd name="T6" fmla="*/ 2000 w 7560"/>
                <a:gd name="T7" fmla="*/ 200 h 768"/>
                <a:gd name="T8" fmla="*/ 2288 w 7560"/>
                <a:gd name="T9" fmla="*/ 200 h 768"/>
                <a:gd name="T10" fmla="*/ 2576 w 7560"/>
                <a:gd name="T11" fmla="*/ 200 h 768"/>
                <a:gd name="T12" fmla="*/ 2864 w 7560"/>
                <a:gd name="T13" fmla="*/ 152 h 768"/>
                <a:gd name="T14" fmla="*/ 3296 w 7560"/>
                <a:gd name="T15" fmla="*/ 104 h 768"/>
                <a:gd name="T16" fmla="*/ 3488 w 7560"/>
                <a:gd name="T17" fmla="*/ 56 h 768"/>
                <a:gd name="T18" fmla="*/ 3680 w 7560"/>
                <a:gd name="T19" fmla="*/ 56 h 768"/>
                <a:gd name="T20" fmla="*/ 3824 w 7560"/>
                <a:gd name="T21" fmla="*/ 8 h 768"/>
                <a:gd name="T22" fmla="*/ 3920 w 7560"/>
                <a:gd name="T23" fmla="*/ 8 h 768"/>
                <a:gd name="T24" fmla="*/ 4064 w 7560"/>
                <a:gd name="T25" fmla="*/ 8 h 768"/>
                <a:gd name="T26" fmla="*/ 4688 w 7560"/>
                <a:gd name="T27" fmla="*/ 56 h 768"/>
                <a:gd name="T28" fmla="*/ 5168 w 7560"/>
                <a:gd name="T29" fmla="*/ 104 h 768"/>
                <a:gd name="T30" fmla="*/ 5456 w 7560"/>
                <a:gd name="T31" fmla="*/ 152 h 768"/>
                <a:gd name="T32" fmla="*/ 5936 w 7560"/>
                <a:gd name="T33" fmla="*/ 248 h 768"/>
                <a:gd name="T34" fmla="*/ 6272 w 7560"/>
                <a:gd name="T35" fmla="*/ 344 h 768"/>
                <a:gd name="T36" fmla="*/ 6608 w 7560"/>
                <a:gd name="T37" fmla="*/ 440 h 768"/>
                <a:gd name="T38" fmla="*/ 6608 w 7560"/>
                <a:gd name="T39" fmla="*/ 680 h 768"/>
                <a:gd name="T40" fmla="*/ 896 w 7560"/>
                <a:gd name="T41" fmla="*/ 728 h 7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560"/>
                <a:gd name="T64" fmla="*/ 0 h 768"/>
                <a:gd name="T65" fmla="*/ 7560 w 7560"/>
                <a:gd name="T66" fmla="*/ 768 h 768"/>
                <a:gd name="connsiteX0" fmla="*/ 1185 w 10000"/>
                <a:gd name="connsiteY0" fmla="*/ 9479 h 10000"/>
                <a:gd name="connsiteX1" fmla="*/ 1630 w 10000"/>
                <a:gd name="connsiteY1" fmla="*/ 5729 h 10000"/>
                <a:gd name="connsiteX2" fmla="*/ 2455 w 10000"/>
                <a:gd name="connsiteY2" fmla="*/ 3229 h 10000"/>
                <a:gd name="connsiteX3" fmla="*/ 2646 w 10000"/>
                <a:gd name="connsiteY3" fmla="*/ 2604 h 10000"/>
                <a:gd name="connsiteX4" fmla="*/ 3026 w 10000"/>
                <a:gd name="connsiteY4" fmla="*/ 2604 h 10000"/>
                <a:gd name="connsiteX5" fmla="*/ 3407 w 10000"/>
                <a:gd name="connsiteY5" fmla="*/ 2604 h 10000"/>
                <a:gd name="connsiteX6" fmla="*/ 3788 w 10000"/>
                <a:gd name="connsiteY6" fmla="*/ 2604 h 10000"/>
                <a:gd name="connsiteX7" fmla="*/ 4360 w 10000"/>
                <a:gd name="connsiteY7" fmla="*/ 1354 h 10000"/>
                <a:gd name="connsiteX8" fmla="*/ 4614 w 10000"/>
                <a:gd name="connsiteY8" fmla="*/ 729 h 10000"/>
                <a:gd name="connsiteX9" fmla="*/ 4868 w 10000"/>
                <a:gd name="connsiteY9" fmla="*/ 729 h 10000"/>
                <a:gd name="connsiteX10" fmla="*/ 5058 w 10000"/>
                <a:gd name="connsiteY10" fmla="*/ 104 h 10000"/>
                <a:gd name="connsiteX11" fmla="*/ 5185 w 10000"/>
                <a:gd name="connsiteY11" fmla="*/ 104 h 10000"/>
                <a:gd name="connsiteX12" fmla="*/ 5376 w 10000"/>
                <a:gd name="connsiteY12" fmla="*/ 104 h 10000"/>
                <a:gd name="connsiteX13" fmla="*/ 6201 w 10000"/>
                <a:gd name="connsiteY13" fmla="*/ 729 h 10000"/>
                <a:gd name="connsiteX14" fmla="*/ 6836 w 10000"/>
                <a:gd name="connsiteY14" fmla="*/ 1354 h 10000"/>
                <a:gd name="connsiteX15" fmla="*/ 7217 w 10000"/>
                <a:gd name="connsiteY15" fmla="*/ 1979 h 10000"/>
                <a:gd name="connsiteX16" fmla="*/ 7852 w 10000"/>
                <a:gd name="connsiteY16" fmla="*/ 3229 h 10000"/>
                <a:gd name="connsiteX17" fmla="*/ 8296 w 10000"/>
                <a:gd name="connsiteY17" fmla="*/ 4479 h 10000"/>
                <a:gd name="connsiteX18" fmla="*/ 8741 w 10000"/>
                <a:gd name="connsiteY18" fmla="*/ 5729 h 10000"/>
                <a:gd name="connsiteX19" fmla="*/ 8741 w 10000"/>
                <a:gd name="connsiteY19" fmla="*/ 8854 h 10000"/>
                <a:gd name="connsiteX20" fmla="*/ 1185 w 10000"/>
                <a:gd name="connsiteY20" fmla="*/ 947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000" h="10000">
                  <a:moveTo>
                    <a:pt x="1185" y="9479"/>
                  </a:moveTo>
                  <a:cubicBezTo>
                    <a:pt x="0" y="8958"/>
                    <a:pt x="1418" y="6771"/>
                    <a:pt x="1630" y="5729"/>
                  </a:cubicBezTo>
                  <a:cubicBezTo>
                    <a:pt x="1841" y="4688"/>
                    <a:pt x="2286" y="3750"/>
                    <a:pt x="2455" y="3229"/>
                  </a:cubicBezTo>
                  <a:cubicBezTo>
                    <a:pt x="2624" y="2708"/>
                    <a:pt x="2550" y="2708"/>
                    <a:pt x="2646" y="2604"/>
                  </a:cubicBezTo>
                  <a:cubicBezTo>
                    <a:pt x="2741" y="2500"/>
                    <a:pt x="2899" y="2604"/>
                    <a:pt x="3026" y="2604"/>
                  </a:cubicBezTo>
                  <a:lnTo>
                    <a:pt x="3407" y="2604"/>
                  </a:lnTo>
                  <a:cubicBezTo>
                    <a:pt x="3534" y="2604"/>
                    <a:pt x="3630" y="2813"/>
                    <a:pt x="3788" y="2604"/>
                  </a:cubicBezTo>
                  <a:cubicBezTo>
                    <a:pt x="3947" y="2396"/>
                    <a:pt x="4222" y="1667"/>
                    <a:pt x="4360" y="1354"/>
                  </a:cubicBezTo>
                  <a:cubicBezTo>
                    <a:pt x="4498" y="1041"/>
                    <a:pt x="4529" y="833"/>
                    <a:pt x="4614" y="729"/>
                  </a:cubicBezTo>
                  <a:cubicBezTo>
                    <a:pt x="4698" y="625"/>
                    <a:pt x="4794" y="833"/>
                    <a:pt x="4868" y="729"/>
                  </a:cubicBezTo>
                  <a:cubicBezTo>
                    <a:pt x="4942" y="625"/>
                    <a:pt x="5005" y="208"/>
                    <a:pt x="5058" y="104"/>
                  </a:cubicBezTo>
                  <a:cubicBezTo>
                    <a:pt x="5111" y="0"/>
                    <a:pt x="5132" y="104"/>
                    <a:pt x="5185" y="104"/>
                  </a:cubicBezTo>
                  <a:cubicBezTo>
                    <a:pt x="5238" y="104"/>
                    <a:pt x="5206" y="0"/>
                    <a:pt x="5376" y="104"/>
                  </a:cubicBezTo>
                  <a:cubicBezTo>
                    <a:pt x="5545" y="208"/>
                    <a:pt x="5958" y="521"/>
                    <a:pt x="6201" y="729"/>
                  </a:cubicBezTo>
                  <a:cubicBezTo>
                    <a:pt x="6444" y="938"/>
                    <a:pt x="6667" y="1146"/>
                    <a:pt x="6836" y="1354"/>
                  </a:cubicBezTo>
                  <a:cubicBezTo>
                    <a:pt x="7005" y="1563"/>
                    <a:pt x="7048" y="1667"/>
                    <a:pt x="7217" y="1979"/>
                  </a:cubicBezTo>
                  <a:cubicBezTo>
                    <a:pt x="7386" y="2292"/>
                    <a:pt x="7672" y="2813"/>
                    <a:pt x="7852" y="3229"/>
                  </a:cubicBezTo>
                  <a:cubicBezTo>
                    <a:pt x="8032" y="3646"/>
                    <a:pt x="8148" y="4063"/>
                    <a:pt x="8296" y="4479"/>
                  </a:cubicBezTo>
                  <a:cubicBezTo>
                    <a:pt x="8444" y="4896"/>
                    <a:pt x="8667" y="5000"/>
                    <a:pt x="8741" y="5729"/>
                  </a:cubicBezTo>
                  <a:cubicBezTo>
                    <a:pt x="8815" y="6458"/>
                    <a:pt x="10000" y="8229"/>
                    <a:pt x="8741" y="8854"/>
                  </a:cubicBezTo>
                  <a:cubicBezTo>
                    <a:pt x="7481" y="9479"/>
                    <a:pt x="2370" y="10000"/>
                    <a:pt x="1185" y="9479"/>
                  </a:cubicBezTo>
                  <a:close/>
                </a:path>
              </a:pathLst>
            </a:custGeom>
            <a:noFill/>
            <a:ln w="25400">
              <a:solidFill>
                <a:srgbClr val="FFCC00"/>
              </a:solidFill>
              <a:round/>
              <a:headEnd/>
              <a:tailEnd/>
            </a:ln>
          </p:spPr>
          <p:txBody>
            <a:bodyPr/>
            <a:lstStyle/>
            <a:p>
              <a:endParaRPr lang="en-CA" dirty="0"/>
            </a:p>
          </p:txBody>
        </p:sp>
      </p:grpSp>
      <p:sp>
        <p:nvSpPr>
          <p:cNvPr id="37893" name="Text Box 13"/>
          <p:cNvSpPr txBox="1">
            <a:spLocks noChangeArrowheads="1"/>
          </p:cNvSpPr>
          <p:nvPr/>
        </p:nvSpPr>
        <p:spPr bwMode="auto">
          <a:xfrm>
            <a:off x="0" y="3124200"/>
            <a:ext cx="9144000" cy="366713"/>
          </a:xfrm>
          <a:prstGeom prst="rect">
            <a:avLst/>
          </a:prstGeom>
          <a:noFill/>
          <a:ln w="9525">
            <a:noFill/>
            <a:miter lim="800000"/>
            <a:headEnd/>
            <a:tailEnd/>
          </a:ln>
        </p:spPr>
        <p:txBody>
          <a:bodyPr>
            <a:spAutoFit/>
          </a:bodyPr>
          <a:lstStyle/>
          <a:p>
            <a:pPr algn="ctr">
              <a:spcBef>
                <a:spcPct val="50000"/>
              </a:spcBef>
            </a:pPr>
            <a:r>
              <a:rPr lang="en-CA" dirty="0">
                <a:latin typeface="Arial" charset="0"/>
              </a:rPr>
              <a:t>Greater than a Kilometre include Shoreline Trees</a:t>
            </a:r>
          </a:p>
        </p:txBody>
      </p:sp>
      <p:sp>
        <p:nvSpPr>
          <p:cNvPr id="37894" name="Text Box 14"/>
          <p:cNvSpPr txBox="1">
            <a:spLocks noChangeArrowheads="1"/>
          </p:cNvSpPr>
          <p:nvPr/>
        </p:nvSpPr>
        <p:spPr bwMode="auto">
          <a:xfrm>
            <a:off x="0" y="6224588"/>
            <a:ext cx="9144000" cy="366712"/>
          </a:xfrm>
          <a:prstGeom prst="rect">
            <a:avLst/>
          </a:prstGeom>
          <a:noFill/>
          <a:ln w="9525">
            <a:noFill/>
            <a:miter lim="800000"/>
            <a:headEnd/>
            <a:tailEnd/>
          </a:ln>
        </p:spPr>
        <p:txBody>
          <a:bodyPr>
            <a:spAutoFit/>
          </a:bodyPr>
          <a:lstStyle/>
          <a:p>
            <a:pPr algn="ctr">
              <a:spcBef>
                <a:spcPct val="50000"/>
              </a:spcBef>
            </a:pPr>
            <a:r>
              <a:rPr lang="en-CA" dirty="0">
                <a:latin typeface="Arial" charset="0"/>
              </a:rPr>
              <a:t>Less than a Kilometre exclude Shoreline Trees</a:t>
            </a:r>
          </a:p>
        </p:txBody>
      </p:sp>
      <p:sp>
        <p:nvSpPr>
          <p:cNvPr id="13"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4A3A26"/>
                </a:solidFill>
                <a:latin typeface="Arial" charset="0"/>
              </a:rPr>
              <a:t>36</a:t>
            </a:r>
            <a:endParaRPr lang="en-GB" sz="1400" dirty="0">
              <a:solidFill>
                <a:srgbClr val="4A3A26"/>
              </a:solidFill>
              <a:latin typeface="Monotype Sorts" pitchFamily="2" charset="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13"/>
          <p:cNvSpPr txBox="1">
            <a:spLocks noChangeArrowheads="1"/>
          </p:cNvSpPr>
          <p:nvPr/>
        </p:nvSpPr>
        <p:spPr bwMode="auto">
          <a:xfrm>
            <a:off x="8610600" y="6400800"/>
            <a:ext cx="533400" cy="527050"/>
          </a:xfrm>
          <a:prstGeom prst="rect">
            <a:avLst/>
          </a:prstGeom>
          <a:noFill/>
          <a:ln w="9525">
            <a:noFill/>
            <a:miter lim="800000"/>
            <a:headEnd/>
            <a:tailEnd/>
          </a:ln>
        </p:spPr>
        <p:txBody>
          <a:bodyPr>
            <a:spAutoFit/>
          </a:bodyPr>
          <a:lstStyle/>
          <a:p>
            <a:pPr>
              <a:spcBef>
                <a:spcPct val="50000"/>
              </a:spcBef>
            </a:pPr>
            <a:r>
              <a:rPr lang="en-GB" sz="2000" dirty="0">
                <a:solidFill>
                  <a:srgbClr val="FFFFFF"/>
                </a:solidFill>
                <a:latin typeface="Arial" charset="0"/>
              </a:rPr>
              <a:t>26</a:t>
            </a:r>
            <a:endParaRPr lang="en-GB" sz="2400" dirty="0">
              <a:solidFill>
                <a:srgbClr val="FFFFFF"/>
              </a:solidFill>
              <a:latin typeface="Monotype Sorts" pitchFamily="2" charset="2"/>
            </a:endParaRPr>
          </a:p>
        </p:txBody>
      </p:sp>
      <p:pic>
        <p:nvPicPr>
          <p:cNvPr id="38915" name="Picture 14" descr="Marvinas1"/>
          <p:cNvPicPr>
            <a:picLocks noChangeAspect="1" noChangeArrowheads="1"/>
          </p:cNvPicPr>
          <p:nvPr/>
        </p:nvPicPr>
        <p:blipFill>
          <a:blip r:embed="rId2" cstate="print"/>
          <a:srcRect/>
          <a:stretch>
            <a:fillRect/>
          </a:stretch>
        </p:blipFill>
        <p:spPr bwMode="auto">
          <a:xfrm>
            <a:off x="0" y="990600"/>
            <a:ext cx="9144000" cy="5943600"/>
          </a:xfrm>
          <a:prstGeom prst="rect">
            <a:avLst/>
          </a:prstGeom>
          <a:noFill/>
          <a:ln w="9525">
            <a:noFill/>
            <a:miter lim="800000"/>
            <a:headEnd/>
            <a:tailEnd/>
          </a:ln>
        </p:spPr>
      </p:pic>
      <p:pic>
        <p:nvPicPr>
          <p:cNvPr id="38916" name="Picture 15" descr="Marvinas1"/>
          <p:cNvPicPr>
            <a:picLocks noChangeAspect="1" noChangeArrowheads="1"/>
          </p:cNvPicPr>
          <p:nvPr/>
        </p:nvPicPr>
        <p:blipFill>
          <a:blip r:embed="rId2" cstate="print"/>
          <a:srcRect b="85898"/>
          <a:stretch>
            <a:fillRect/>
          </a:stretch>
        </p:blipFill>
        <p:spPr bwMode="auto">
          <a:xfrm>
            <a:off x="0" y="0"/>
            <a:ext cx="9144000" cy="990600"/>
          </a:xfrm>
          <a:prstGeom prst="rect">
            <a:avLst/>
          </a:prstGeom>
          <a:noFill/>
          <a:ln w="9525">
            <a:noFill/>
            <a:miter lim="800000"/>
            <a:headEnd/>
            <a:tailEnd/>
          </a:ln>
        </p:spPr>
      </p:pic>
      <p:sp>
        <p:nvSpPr>
          <p:cNvPr id="93200" name="Text Box 16"/>
          <p:cNvSpPr txBox="1">
            <a:spLocks noChangeArrowheads="1"/>
          </p:cNvSpPr>
          <p:nvPr/>
        </p:nvSpPr>
        <p:spPr bwMode="auto">
          <a:xfrm>
            <a:off x="0" y="762000"/>
            <a:ext cx="9144000" cy="579438"/>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rgbClr val="000000"/>
                </a:solidFill>
                <a:effectLst>
                  <a:outerShdw blurRad="38100" dist="38100" dir="2700000" algn="tl">
                    <a:srgbClr val="FFFFFF"/>
                  </a:outerShdw>
                </a:effectLst>
                <a:latin typeface="Times New Roman" pitchFamily="18" charset="0"/>
              </a:rPr>
              <a:t>Exercise #1 Measuring Percent Alteration</a:t>
            </a:r>
          </a:p>
        </p:txBody>
      </p:sp>
      <p:sp>
        <p:nvSpPr>
          <p:cNvPr id="8"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37</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CA" sz="1800" dirty="0" smtClean="0">
                <a:effectLst/>
              </a:rPr>
              <a:t>To speed up percent alteration calculations you can now import your photo into Adobe Acrobat Standard and perform area measurements digitally.</a:t>
            </a:r>
          </a:p>
          <a:p>
            <a:r>
              <a:rPr lang="en-CA" sz="1800" dirty="0" smtClean="0">
                <a:effectLst/>
              </a:rPr>
              <a:t>You will require a full version of Adobe Acrobat X Standard to perform this function (via iStore).</a:t>
            </a:r>
          </a:p>
          <a:p>
            <a:r>
              <a:rPr lang="en-CA" sz="1800" dirty="0" smtClean="0">
                <a:effectLst/>
              </a:rPr>
              <a:t>Once you have Acrobat Standard, you simply digitize the landform and openings and do the percent alteration calculation.</a:t>
            </a:r>
          </a:p>
          <a:p>
            <a:endParaRPr lang="en-CA" sz="1800" dirty="0">
              <a:effectLst/>
            </a:endParaRPr>
          </a:p>
        </p:txBody>
      </p:sp>
      <p:sp>
        <p:nvSpPr>
          <p:cNvPr id="4" name="Rectangle 77"/>
          <p:cNvSpPr>
            <a:spLocks noChangeArrowheads="1"/>
          </p:cNvSpPr>
          <p:nvPr/>
        </p:nvSpPr>
        <p:spPr bwMode="auto">
          <a:xfrm>
            <a:off x="762000" y="228600"/>
            <a:ext cx="7848600" cy="931863"/>
          </a:xfrm>
          <a:prstGeom prst="rect">
            <a:avLst/>
          </a:prstGeom>
          <a:noFill/>
          <a:ln w="9525">
            <a:noFill/>
            <a:miter lim="800000"/>
            <a:headEnd/>
            <a:tailEnd/>
          </a:ln>
          <a:effectLst/>
        </p:spPr>
        <p:txBody>
          <a:bodyPr lIns="81226" tIns="40613" rIns="81226" bIns="40613"/>
          <a:lstStyle/>
          <a:p>
            <a:pPr algn="ctr">
              <a:defRPr/>
            </a:pPr>
            <a:r>
              <a:rPr lang="en-US" sz="3600" b="1" dirty="0" smtClean="0">
                <a:solidFill>
                  <a:srgbClr val="EBC047"/>
                </a:solidFill>
                <a:effectLst>
                  <a:outerShdw blurRad="38100" dist="38100" dir="2700000" algn="tl">
                    <a:srgbClr val="000000"/>
                  </a:outerShdw>
                </a:effectLst>
                <a:latin typeface="Times New Roman" pitchFamily="18" charset="0"/>
              </a:rPr>
              <a:t>Using Adobe Acrobat Standard to Measure Percent Alteration</a:t>
            </a:r>
            <a:endParaRPr lang="en-CA" sz="3600" b="1" dirty="0">
              <a:solidFill>
                <a:srgbClr val="EBC047"/>
              </a:solidFill>
              <a:effectLst>
                <a:outerShdw blurRad="38100" dist="38100" dir="2700000" algn="tl">
                  <a:srgbClr val="000000"/>
                </a:outerShdw>
              </a:effectLst>
              <a:latin typeface="Times New Roman" pitchFamily="18" charset="0"/>
            </a:endParaRPr>
          </a:p>
        </p:txBody>
      </p:sp>
      <p:pic>
        <p:nvPicPr>
          <p:cNvPr id="75778" name="Picture 2"/>
          <p:cNvPicPr>
            <a:picLocks noChangeAspect="1" noChangeArrowheads="1"/>
          </p:cNvPicPr>
          <p:nvPr/>
        </p:nvPicPr>
        <p:blipFill>
          <a:blip r:embed="rId2" cstate="print"/>
          <a:srcRect/>
          <a:stretch>
            <a:fillRect/>
          </a:stretch>
        </p:blipFill>
        <p:spPr bwMode="auto">
          <a:xfrm>
            <a:off x="304800" y="4191000"/>
            <a:ext cx="2798590" cy="2133601"/>
          </a:xfrm>
          <a:prstGeom prst="rect">
            <a:avLst/>
          </a:prstGeom>
          <a:noFill/>
          <a:ln w="9525">
            <a:noFill/>
            <a:miter lim="800000"/>
            <a:headEnd/>
            <a:tailEnd/>
          </a:ln>
          <a:effectLst/>
        </p:spPr>
      </p:pic>
      <p:pic>
        <p:nvPicPr>
          <p:cNvPr id="75779" name="Picture 3"/>
          <p:cNvPicPr>
            <a:picLocks noChangeAspect="1" noChangeArrowheads="1"/>
          </p:cNvPicPr>
          <p:nvPr/>
        </p:nvPicPr>
        <p:blipFill>
          <a:blip r:embed="rId3" cstate="print"/>
          <a:srcRect/>
          <a:stretch>
            <a:fillRect/>
          </a:stretch>
        </p:blipFill>
        <p:spPr bwMode="auto">
          <a:xfrm>
            <a:off x="6112536" y="4191000"/>
            <a:ext cx="2650464" cy="2118300"/>
          </a:xfrm>
          <a:prstGeom prst="rect">
            <a:avLst/>
          </a:prstGeom>
          <a:noFill/>
          <a:ln w="9525">
            <a:noFill/>
            <a:miter lim="800000"/>
            <a:headEnd/>
            <a:tailEnd/>
          </a:ln>
          <a:effectLst/>
        </p:spPr>
      </p:pic>
      <p:pic>
        <p:nvPicPr>
          <p:cNvPr id="75780" name="Picture 4"/>
          <p:cNvPicPr>
            <a:picLocks noChangeAspect="1" noChangeArrowheads="1"/>
          </p:cNvPicPr>
          <p:nvPr/>
        </p:nvPicPr>
        <p:blipFill>
          <a:blip r:embed="rId4" cstate="print"/>
          <a:srcRect/>
          <a:stretch>
            <a:fillRect/>
          </a:stretch>
        </p:blipFill>
        <p:spPr bwMode="auto">
          <a:xfrm>
            <a:off x="3265651" y="4191000"/>
            <a:ext cx="2677949" cy="2133600"/>
          </a:xfrm>
          <a:prstGeom prst="rect">
            <a:avLst/>
          </a:prstGeom>
          <a:noFill/>
          <a:ln w="9525">
            <a:noFill/>
            <a:miter lim="800000"/>
            <a:headEnd/>
            <a:tailEnd/>
          </a:ln>
          <a:effectLst/>
        </p:spPr>
      </p:pic>
      <p:sp>
        <p:nvSpPr>
          <p:cNvPr id="9"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38</a:t>
            </a:r>
            <a:endParaRPr lang="en-GB" sz="1400" dirty="0">
              <a:solidFill>
                <a:srgbClr val="FFFFFF"/>
              </a:solidFill>
              <a:latin typeface="Monotype Sorts" pitchFamily="2" charset="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lstStyle/>
          <a:p>
            <a:endParaRPr lang="en-CA" dirty="0"/>
          </a:p>
        </p:txBody>
      </p:sp>
      <p:pic>
        <p:nvPicPr>
          <p:cNvPr id="7475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5" name="Rectangle 4"/>
          <p:cNvSpPr/>
          <p:nvPr/>
        </p:nvSpPr>
        <p:spPr>
          <a:xfrm>
            <a:off x="2971800" y="2133600"/>
            <a:ext cx="381000" cy="4572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5"/>
          <p:cNvPicPr>
            <a:picLocks noChangeAspect="1" noChangeArrowheads="1"/>
          </p:cNvPicPr>
          <p:nvPr/>
        </p:nvPicPr>
        <p:blipFill>
          <a:blip r:embed="rId2" cstate="print"/>
          <a:srcRect/>
          <a:stretch>
            <a:fillRect/>
          </a:stretch>
        </p:blipFill>
        <p:spPr bwMode="auto">
          <a:xfrm>
            <a:off x="0" y="0"/>
            <a:ext cx="9144000" cy="6934200"/>
          </a:xfrm>
          <a:prstGeom prst="rect">
            <a:avLst/>
          </a:prstGeom>
          <a:noFill/>
          <a:ln w="9525">
            <a:noFill/>
            <a:miter lim="800000"/>
            <a:headEnd/>
            <a:tailEnd/>
          </a:ln>
        </p:spPr>
      </p:pic>
      <p:sp>
        <p:nvSpPr>
          <p:cNvPr id="145415" name="Rectangle 7"/>
          <p:cNvSpPr>
            <a:spLocks noGrp="1" noChangeArrowheads="1"/>
          </p:cNvSpPr>
          <p:nvPr>
            <p:ph type="title"/>
          </p:nvPr>
        </p:nvSpPr>
        <p:spPr>
          <a:xfrm>
            <a:off x="-1295400" y="-228600"/>
            <a:ext cx="8229600" cy="1139825"/>
          </a:xfrm>
        </p:spPr>
        <p:txBody>
          <a:bodyPr/>
          <a:lstStyle/>
          <a:p>
            <a:pPr eaLnBrk="1" hangingPunct="1">
              <a:defRPr/>
            </a:pPr>
            <a:r>
              <a:rPr lang="en-CA" sz="3600" b="1" dirty="0" smtClean="0">
                <a:solidFill>
                  <a:schemeClr val="hlink"/>
                </a:solidFill>
                <a:latin typeface="Times New Roman" pitchFamily="18" charset="0"/>
              </a:rPr>
              <a:t>More on % Alteration</a:t>
            </a:r>
            <a:r>
              <a:rPr lang="en-CA" sz="3600" dirty="0" smtClean="0">
                <a:solidFill>
                  <a:schemeClr val="hlink"/>
                </a:solidFill>
                <a:latin typeface="Times New Roman" pitchFamily="18" charset="0"/>
              </a:rPr>
              <a:t> </a:t>
            </a:r>
          </a:p>
        </p:txBody>
      </p:sp>
      <p:sp>
        <p:nvSpPr>
          <p:cNvPr id="39940" name="Rectangle 8"/>
          <p:cNvSpPr>
            <a:spLocks noChangeArrowheads="1"/>
          </p:cNvSpPr>
          <p:nvPr/>
        </p:nvSpPr>
        <p:spPr bwMode="auto">
          <a:xfrm>
            <a:off x="0" y="6175375"/>
            <a:ext cx="9144000" cy="835025"/>
          </a:xfrm>
          <a:prstGeom prst="rect">
            <a:avLst/>
          </a:prstGeom>
          <a:noFill/>
          <a:ln w="9525">
            <a:noFill/>
            <a:miter lim="800000"/>
            <a:headEnd/>
            <a:tailEnd/>
          </a:ln>
        </p:spPr>
        <p:txBody>
          <a:bodyPr anchor="ctr" anchorCtr="1"/>
          <a:lstStyle/>
          <a:p>
            <a:r>
              <a:rPr lang="en-CA" sz="2000" b="1" dirty="0">
                <a:solidFill>
                  <a:srgbClr val="FFFFFF"/>
                </a:solidFill>
                <a:latin typeface="Arial" charset="0"/>
              </a:rPr>
              <a:t>What VQO has been achieved if you use the Ocular Assessment?</a:t>
            </a:r>
            <a:endParaRPr lang="en-CA" sz="2000" dirty="0">
              <a:solidFill>
                <a:srgbClr val="FFFFFF"/>
              </a:solidFill>
              <a:latin typeface="Arial" charset="0"/>
            </a:endParaRPr>
          </a:p>
        </p:txBody>
      </p:sp>
      <p:sp>
        <p:nvSpPr>
          <p:cNvPr id="39941" name="Rectangle 9"/>
          <p:cNvSpPr>
            <a:spLocks noChangeArrowheads="1"/>
          </p:cNvSpPr>
          <p:nvPr/>
        </p:nvSpPr>
        <p:spPr bwMode="auto">
          <a:xfrm>
            <a:off x="-214313" y="384175"/>
            <a:ext cx="5943601" cy="835025"/>
          </a:xfrm>
          <a:prstGeom prst="rect">
            <a:avLst/>
          </a:prstGeom>
          <a:noFill/>
          <a:ln w="9525">
            <a:noFill/>
            <a:miter lim="800000"/>
            <a:headEnd/>
            <a:tailEnd/>
          </a:ln>
        </p:spPr>
        <p:txBody>
          <a:bodyPr anchor="ctr" anchorCtr="1"/>
          <a:lstStyle/>
          <a:p>
            <a:r>
              <a:rPr lang="en-CA" sz="1600" b="1" dirty="0">
                <a:solidFill>
                  <a:srgbClr val="FFFFFF"/>
                </a:solidFill>
                <a:latin typeface="Arial" charset="0"/>
              </a:rPr>
              <a:t>It is important for % alteration to accurately </a:t>
            </a:r>
            <a:br>
              <a:rPr lang="en-CA" sz="1600" b="1" dirty="0">
                <a:solidFill>
                  <a:srgbClr val="FFFFFF"/>
                </a:solidFill>
                <a:latin typeface="Arial" charset="0"/>
              </a:rPr>
            </a:br>
            <a:r>
              <a:rPr lang="en-CA" sz="1600" b="1" dirty="0">
                <a:solidFill>
                  <a:srgbClr val="FFFFFF"/>
                </a:solidFill>
                <a:latin typeface="Arial" charset="0"/>
              </a:rPr>
              <a:t>predict the visual result.</a:t>
            </a:r>
            <a:endParaRPr lang="en-CA" sz="1600" dirty="0">
              <a:solidFill>
                <a:srgbClr val="FFFFFF"/>
              </a:solidFill>
              <a:latin typeface="Arial" charset="0"/>
            </a:endParaRPr>
          </a:p>
        </p:txBody>
      </p:sp>
      <p:sp>
        <p:nvSpPr>
          <p:cNvPr id="81" name="Text Box 2"/>
          <p:cNvSpPr txBox="1">
            <a:spLocks noChangeArrowheads="1"/>
          </p:cNvSpPr>
          <p:nvPr/>
        </p:nvSpPr>
        <p:spPr bwMode="auto">
          <a:xfrm>
            <a:off x="8763000" y="63246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40</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2" name="Group 9"/>
          <p:cNvGrpSpPr>
            <a:grpSpLocks/>
          </p:cNvGrpSpPr>
          <p:nvPr/>
        </p:nvGrpSpPr>
        <p:grpSpPr bwMode="auto">
          <a:xfrm>
            <a:off x="914400" y="381000"/>
            <a:ext cx="7377113" cy="4572000"/>
            <a:chOff x="0" y="672"/>
            <a:chExt cx="3504" cy="2628"/>
          </a:xfrm>
        </p:grpSpPr>
        <p:pic>
          <p:nvPicPr>
            <p:cNvPr id="41038" name="Picture 4"/>
            <p:cNvPicPr>
              <a:picLocks noChangeAspect="1" noChangeArrowheads="1"/>
            </p:cNvPicPr>
            <p:nvPr/>
          </p:nvPicPr>
          <p:blipFill>
            <a:blip r:embed="rId2" cstate="print"/>
            <a:srcRect/>
            <a:stretch>
              <a:fillRect/>
            </a:stretch>
          </p:blipFill>
          <p:spPr bwMode="auto">
            <a:xfrm>
              <a:off x="0" y="672"/>
              <a:ext cx="3504" cy="2628"/>
            </a:xfrm>
            <a:prstGeom prst="rect">
              <a:avLst/>
            </a:prstGeom>
            <a:noFill/>
            <a:ln w="9525">
              <a:solidFill>
                <a:srgbClr val="FFCC00"/>
              </a:solidFill>
              <a:miter lim="800000"/>
              <a:headEnd/>
              <a:tailEnd/>
            </a:ln>
          </p:spPr>
        </p:pic>
        <p:grpSp>
          <p:nvGrpSpPr>
            <p:cNvPr id="41039" name="Group 8"/>
            <p:cNvGrpSpPr>
              <a:grpSpLocks/>
            </p:cNvGrpSpPr>
            <p:nvPr/>
          </p:nvGrpSpPr>
          <p:grpSpPr bwMode="auto">
            <a:xfrm>
              <a:off x="1216" y="1680"/>
              <a:ext cx="864" cy="1080"/>
              <a:chOff x="1216" y="1680"/>
              <a:chExt cx="864" cy="1080"/>
            </a:xfrm>
          </p:grpSpPr>
          <p:sp>
            <p:nvSpPr>
              <p:cNvPr id="41040" name="Freeform 5"/>
              <p:cNvSpPr>
                <a:spLocks/>
              </p:cNvSpPr>
              <p:nvPr/>
            </p:nvSpPr>
            <p:spPr bwMode="auto">
              <a:xfrm>
                <a:off x="1216" y="2248"/>
                <a:ext cx="864" cy="512"/>
              </a:xfrm>
              <a:custGeom>
                <a:avLst/>
                <a:gdLst>
                  <a:gd name="T0" fmla="*/ 32 w 864"/>
                  <a:gd name="T1" fmla="*/ 440 h 512"/>
                  <a:gd name="T2" fmla="*/ 32 w 864"/>
                  <a:gd name="T3" fmla="*/ 392 h 512"/>
                  <a:gd name="T4" fmla="*/ 128 w 864"/>
                  <a:gd name="T5" fmla="*/ 392 h 512"/>
                  <a:gd name="T6" fmla="*/ 128 w 864"/>
                  <a:gd name="T7" fmla="*/ 296 h 512"/>
                  <a:gd name="T8" fmla="*/ 224 w 864"/>
                  <a:gd name="T9" fmla="*/ 200 h 512"/>
                  <a:gd name="T10" fmla="*/ 320 w 864"/>
                  <a:gd name="T11" fmla="*/ 152 h 512"/>
                  <a:gd name="T12" fmla="*/ 464 w 864"/>
                  <a:gd name="T13" fmla="*/ 104 h 512"/>
                  <a:gd name="T14" fmla="*/ 512 w 864"/>
                  <a:gd name="T15" fmla="*/ 56 h 512"/>
                  <a:gd name="T16" fmla="*/ 752 w 864"/>
                  <a:gd name="T17" fmla="*/ 8 h 512"/>
                  <a:gd name="T18" fmla="*/ 848 w 864"/>
                  <a:gd name="T19" fmla="*/ 8 h 512"/>
                  <a:gd name="T20" fmla="*/ 848 w 864"/>
                  <a:gd name="T21" fmla="*/ 56 h 512"/>
                  <a:gd name="T22" fmla="*/ 800 w 864"/>
                  <a:gd name="T23" fmla="*/ 104 h 512"/>
                  <a:gd name="T24" fmla="*/ 752 w 864"/>
                  <a:gd name="T25" fmla="*/ 152 h 512"/>
                  <a:gd name="T26" fmla="*/ 704 w 864"/>
                  <a:gd name="T27" fmla="*/ 200 h 512"/>
                  <a:gd name="T28" fmla="*/ 704 w 864"/>
                  <a:gd name="T29" fmla="*/ 296 h 512"/>
                  <a:gd name="T30" fmla="*/ 464 w 864"/>
                  <a:gd name="T31" fmla="*/ 440 h 512"/>
                  <a:gd name="T32" fmla="*/ 416 w 864"/>
                  <a:gd name="T33" fmla="*/ 440 h 512"/>
                  <a:gd name="T34" fmla="*/ 368 w 864"/>
                  <a:gd name="T35" fmla="*/ 344 h 512"/>
                  <a:gd name="T36" fmla="*/ 320 w 864"/>
                  <a:gd name="T37" fmla="*/ 296 h 512"/>
                  <a:gd name="T38" fmla="*/ 224 w 864"/>
                  <a:gd name="T39" fmla="*/ 488 h 512"/>
                  <a:gd name="T40" fmla="*/ 32 w 864"/>
                  <a:gd name="T41" fmla="*/ 440 h 5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64"/>
                  <a:gd name="T64" fmla="*/ 0 h 512"/>
                  <a:gd name="T65" fmla="*/ 864 w 864"/>
                  <a:gd name="T66" fmla="*/ 512 h 5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64" h="512">
                    <a:moveTo>
                      <a:pt x="32" y="440"/>
                    </a:moveTo>
                    <a:cubicBezTo>
                      <a:pt x="0" y="424"/>
                      <a:pt x="16" y="400"/>
                      <a:pt x="32" y="392"/>
                    </a:cubicBezTo>
                    <a:cubicBezTo>
                      <a:pt x="48" y="384"/>
                      <a:pt x="112" y="408"/>
                      <a:pt x="128" y="392"/>
                    </a:cubicBezTo>
                    <a:cubicBezTo>
                      <a:pt x="144" y="376"/>
                      <a:pt x="112" y="328"/>
                      <a:pt x="128" y="296"/>
                    </a:cubicBezTo>
                    <a:cubicBezTo>
                      <a:pt x="144" y="264"/>
                      <a:pt x="192" y="224"/>
                      <a:pt x="224" y="200"/>
                    </a:cubicBezTo>
                    <a:cubicBezTo>
                      <a:pt x="256" y="176"/>
                      <a:pt x="280" y="168"/>
                      <a:pt x="320" y="152"/>
                    </a:cubicBezTo>
                    <a:cubicBezTo>
                      <a:pt x="360" y="136"/>
                      <a:pt x="432" y="120"/>
                      <a:pt x="464" y="104"/>
                    </a:cubicBezTo>
                    <a:cubicBezTo>
                      <a:pt x="496" y="88"/>
                      <a:pt x="464" y="72"/>
                      <a:pt x="512" y="56"/>
                    </a:cubicBezTo>
                    <a:cubicBezTo>
                      <a:pt x="560" y="40"/>
                      <a:pt x="696" y="16"/>
                      <a:pt x="752" y="8"/>
                    </a:cubicBezTo>
                    <a:cubicBezTo>
                      <a:pt x="808" y="0"/>
                      <a:pt x="832" y="0"/>
                      <a:pt x="848" y="8"/>
                    </a:cubicBezTo>
                    <a:cubicBezTo>
                      <a:pt x="864" y="16"/>
                      <a:pt x="856" y="40"/>
                      <a:pt x="848" y="56"/>
                    </a:cubicBezTo>
                    <a:cubicBezTo>
                      <a:pt x="840" y="72"/>
                      <a:pt x="816" y="88"/>
                      <a:pt x="800" y="104"/>
                    </a:cubicBezTo>
                    <a:cubicBezTo>
                      <a:pt x="784" y="120"/>
                      <a:pt x="768" y="136"/>
                      <a:pt x="752" y="152"/>
                    </a:cubicBezTo>
                    <a:cubicBezTo>
                      <a:pt x="736" y="168"/>
                      <a:pt x="712" y="176"/>
                      <a:pt x="704" y="200"/>
                    </a:cubicBezTo>
                    <a:cubicBezTo>
                      <a:pt x="696" y="224"/>
                      <a:pt x="744" y="256"/>
                      <a:pt x="704" y="296"/>
                    </a:cubicBezTo>
                    <a:cubicBezTo>
                      <a:pt x="664" y="336"/>
                      <a:pt x="512" y="416"/>
                      <a:pt x="464" y="440"/>
                    </a:cubicBezTo>
                    <a:cubicBezTo>
                      <a:pt x="416" y="464"/>
                      <a:pt x="432" y="456"/>
                      <a:pt x="416" y="440"/>
                    </a:cubicBezTo>
                    <a:cubicBezTo>
                      <a:pt x="400" y="424"/>
                      <a:pt x="384" y="368"/>
                      <a:pt x="368" y="344"/>
                    </a:cubicBezTo>
                    <a:cubicBezTo>
                      <a:pt x="352" y="320"/>
                      <a:pt x="344" y="272"/>
                      <a:pt x="320" y="296"/>
                    </a:cubicBezTo>
                    <a:cubicBezTo>
                      <a:pt x="296" y="320"/>
                      <a:pt x="272" y="464"/>
                      <a:pt x="224" y="488"/>
                    </a:cubicBezTo>
                    <a:cubicBezTo>
                      <a:pt x="176" y="512"/>
                      <a:pt x="64" y="456"/>
                      <a:pt x="32" y="440"/>
                    </a:cubicBezTo>
                    <a:close/>
                  </a:path>
                </a:pathLst>
              </a:custGeom>
              <a:noFill/>
              <a:ln w="19050">
                <a:solidFill>
                  <a:srgbClr val="FFCC00"/>
                </a:solidFill>
                <a:round/>
                <a:headEnd/>
                <a:tailEnd/>
              </a:ln>
            </p:spPr>
            <p:txBody>
              <a:bodyPr/>
              <a:lstStyle/>
              <a:p>
                <a:endParaRPr lang="en-CA" dirty="0"/>
              </a:p>
            </p:txBody>
          </p:sp>
          <p:sp>
            <p:nvSpPr>
              <p:cNvPr id="41041" name="Freeform 7"/>
              <p:cNvSpPr>
                <a:spLocks/>
              </p:cNvSpPr>
              <p:nvPr/>
            </p:nvSpPr>
            <p:spPr bwMode="auto">
              <a:xfrm>
                <a:off x="1472" y="1680"/>
                <a:ext cx="336" cy="216"/>
              </a:xfrm>
              <a:custGeom>
                <a:avLst/>
                <a:gdLst>
                  <a:gd name="T0" fmla="*/ 16 w 336"/>
                  <a:gd name="T1" fmla="*/ 192 h 216"/>
                  <a:gd name="T2" fmla="*/ 160 w 336"/>
                  <a:gd name="T3" fmla="*/ 48 h 216"/>
                  <a:gd name="T4" fmla="*/ 256 w 336"/>
                  <a:gd name="T5" fmla="*/ 0 h 216"/>
                  <a:gd name="T6" fmla="*/ 304 w 336"/>
                  <a:gd name="T7" fmla="*/ 48 h 216"/>
                  <a:gd name="T8" fmla="*/ 64 w 336"/>
                  <a:gd name="T9" fmla="*/ 192 h 216"/>
                  <a:gd name="T10" fmla="*/ 16 w 336"/>
                  <a:gd name="T11" fmla="*/ 192 h 216"/>
                  <a:gd name="T12" fmla="*/ 0 60000 65536"/>
                  <a:gd name="T13" fmla="*/ 0 60000 65536"/>
                  <a:gd name="T14" fmla="*/ 0 60000 65536"/>
                  <a:gd name="T15" fmla="*/ 0 60000 65536"/>
                  <a:gd name="T16" fmla="*/ 0 60000 65536"/>
                  <a:gd name="T17" fmla="*/ 0 60000 65536"/>
                  <a:gd name="T18" fmla="*/ 0 w 336"/>
                  <a:gd name="T19" fmla="*/ 0 h 216"/>
                  <a:gd name="T20" fmla="*/ 336 w 336"/>
                  <a:gd name="T21" fmla="*/ 216 h 216"/>
                </a:gdLst>
                <a:ahLst/>
                <a:cxnLst>
                  <a:cxn ang="T12">
                    <a:pos x="T0" y="T1"/>
                  </a:cxn>
                  <a:cxn ang="T13">
                    <a:pos x="T2" y="T3"/>
                  </a:cxn>
                  <a:cxn ang="T14">
                    <a:pos x="T4" y="T5"/>
                  </a:cxn>
                  <a:cxn ang="T15">
                    <a:pos x="T6" y="T7"/>
                  </a:cxn>
                  <a:cxn ang="T16">
                    <a:pos x="T8" y="T9"/>
                  </a:cxn>
                  <a:cxn ang="T17">
                    <a:pos x="T10" y="T11"/>
                  </a:cxn>
                </a:cxnLst>
                <a:rect l="T18" t="T19" r="T20" b="T21"/>
                <a:pathLst>
                  <a:path w="336" h="216">
                    <a:moveTo>
                      <a:pt x="16" y="192"/>
                    </a:moveTo>
                    <a:cubicBezTo>
                      <a:pt x="32" y="168"/>
                      <a:pt x="120" y="80"/>
                      <a:pt x="160" y="48"/>
                    </a:cubicBezTo>
                    <a:cubicBezTo>
                      <a:pt x="200" y="16"/>
                      <a:pt x="232" y="0"/>
                      <a:pt x="256" y="0"/>
                    </a:cubicBezTo>
                    <a:cubicBezTo>
                      <a:pt x="280" y="0"/>
                      <a:pt x="336" y="16"/>
                      <a:pt x="304" y="48"/>
                    </a:cubicBezTo>
                    <a:cubicBezTo>
                      <a:pt x="272" y="80"/>
                      <a:pt x="112" y="168"/>
                      <a:pt x="64" y="192"/>
                    </a:cubicBezTo>
                    <a:cubicBezTo>
                      <a:pt x="16" y="216"/>
                      <a:pt x="0" y="216"/>
                      <a:pt x="16" y="192"/>
                    </a:cubicBezTo>
                    <a:close/>
                  </a:path>
                </a:pathLst>
              </a:custGeom>
              <a:noFill/>
              <a:ln w="19050">
                <a:solidFill>
                  <a:srgbClr val="FFCC00"/>
                </a:solidFill>
                <a:round/>
                <a:headEnd/>
                <a:tailEnd/>
              </a:ln>
            </p:spPr>
            <p:txBody>
              <a:bodyPr/>
              <a:lstStyle/>
              <a:p>
                <a:endParaRPr lang="en-CA" dirty="0"/>
              </a:p>
            </p:txBody>
          </p:sp>
        </p:grpSp>
      </p:grpSp>
      <p:sp>
        <p:nvSpPr>
          <p:cNvPr id="40963" name="Text Box 14"/>
          <p:cNvSpPr txBox="1">
            <a:spLocks noChangeArrowheads="1"/>
          </p:cNvSpPr>
          <p:nvPr/>
        </p:nvSpPr>
        <p:spPr bwMode="auto">
          <a:xfrm>
            <a:off x="914400" y="5105400"/>
            <a:ext cx="7391400" cy="1158875"/>
          </a:xfrm>
          <a:prstGeom prst="rect">
            <a:avLst/>
          </a:prstGeom>
          <a:noFill/>
          <a:ln w="9525">
            <a:noFill/>
            <a:miter lim="800000"/>
            <a:headEnd/>
            <a:tailEnd/>
          </a:ln>
        </p:spPr>
        <p:txBody>
          <a:bodyPr>
            <a:spAutoFit/>
          </a:bodyPr>
          <a:lstStyle/>
          <a:p>
            <a:pPr>
              <a:spcBef>
                <a:spcPct val="50000"/>
              </a:spcBef>
            </a:pPr>
            <a:r>
              <a:rPr lang="en-CA" sz="2000" dirty="0">
                <a:solidFill>
                  <a:srgbClr val="FFFFFF"/>
                </a:solidFill>
                <a:latin typeface="Arial" charset="0"/>
              </a:rPr>
              <a:t>If we only consider the new blocks in this landscape, the measured 4.2 % alteration would predict Partial Retention.</a:t>
            </a:r>
          </a:p>
          <a:p>
            <a:pPr>
              <a:spcBef>
                <a:spcPct val="50000"/>
              </a:spcBef>
            </a:pPr>
            <a:r>
              <a:rPr lang="en-CA" sz="2000" dirty="0">
                <a:solidFill>
                  <a:srgbClr val="FFFFFF"/>
                </a:solidFill>
                <a:latin typeface="Arial" charset="0"/>
              </a:rPr>
              <a:t>Why is this not in sync with the Ocular Assessment?</a:t>
            </a:r>
          </a:p>
        </p:txBody>
      </p:sp>
      <p:pic>
        <p:nvPicPr>
          <p:cNvPr id="82"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4"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41</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Group 10"/>
          <p:cNvGrpSpPr>
            <a:grpSpLocks/>
          </p:cNvGrpSpPr>
          <p:nvPr/>
        </p:nvGrpSpPr>
        <p:grpSpPr bwMode="auto">
          <a:xfrm>
            <a:off x="838200" y="228600"/>
            <a:ext cx="7543800" cy="4572000"/>
            <a:chOff x="0" y="0"/>
            <a:chExt cx="5760" cy="4320"/>
          </a:xfrm>
        </p:grpSpPr>
        <p:pic>
          <p:nvPicPr>
            <p:cNvPr id="42062" name="Picture 3"/>
            <p:cNvPicPr>
              <a:picLocks noChangeAspect="1" noChangeArrowheads="1"/>
            </p:cNvPicPr>
            <p:nvPr/>
          </p:nvPicPr>
          <p:blipFill>
            <a:blip r:embed="rId2" cstate="print"/>
            <a:srcRect/>
            <a:stretch>
              <a:fillRect/>
            </a:stretch>
          </p:blipFill>
          <p:spPr bwMode="auto">
            <a:xfrm>
              <a:off x="0" y="0"/>
              <a:ext cx="5760" cy="4320"/>
            </a:xfrm>
            <a:prstGeom prst="rect">
              <a:avLst/>
            </a:prstGeom>
            <a:noFill/>
            <a:ln w="9525">
              <a:noFill/>
              <a:miter lim="800000"/>
              <a:headEnd/>
              <a:tailEnd/>
            </a:ln>
          </p:spPr>
        </p:pic>
        <p:grpSp>
          <p:nvGrpSpPr>
            <p:cNvPr id="42063" name="Group 4"/>
            <p:cNvGrpSpPr>
              <a:grpSpLocks/>
            </p:cNvGrpSpPr>
            <p:nvPr/>
          </p:nvGrpSpPr>
          <p:grpSpPr bwMode="auto">
            <a:xfrm>
              <a:off x="1999" y="1657"/>
              <a:ext cx="1420" cy="1775"/>
              <a:chOff x="1216" y="1680"/>
              <a:chExt cx="864" cy="1080"/>
            </a:xfrm>
          </p:grpSpPr>
          <p:sp>
            <p:nvSpPr>
              <p:cNvPr id="42065" name="Freeform 5"/>
              <p:cNvSpPr>
                <a:spLocks/>
              </p:cNvSpPr>
              <p:nvPr/>
            </p:nvSpPr>
            <p:spPr bwMode="auto">
              <a:xfrm>
                <a:off x="1216" y="2248"/>
                <a:ext cx="864" cy="512"/>
              </a:xfrm>
              <a:custGeom>
                <a:avLst/>
                <a:gdLst>
                  <a:gd name="T0" fmla="*/ 32 w 864"/>
                  <a:gd name="T1" fmla="*/ 440 h 512"/>
                  <a:gd name="T2" fmla="*/ 32 w 864"/>
                  <a:gd name="T3" fmla="*/ 392 h 512"/>
                  <a:gd name="T4" fmla="*/ 128 w 864"/>
                  <a:gd name="T5" fmla="*/ 392 h 512"/>
                  <a:gd name="T6" fmla="*/ 128 w 864"/>
                  <a:gd name="T7" fmla="*/ 296 h 512"/>
                  <a:gd name="T8" fmla="*/ 224 w 864"/>
                  <a:gd name="T9" fmla="*/ 200 h 512"/>
                  <a:gd name="T10" fmla="*/ 320 w 864"/>
                  <a:gd name="T11" fmla="*/ 152 h 512"/>
                  <a:gd name="T12" fmla="*/ 464 w 864"/>
                  <a:gd name="T13" fmla="*/ 104 h 512"/>
                  <a:gd name="T14" fmla="*/ 512 w 864"/>
                  <a:gd name="T15" fmla="*/ 56 h 512"/>
                  <a:gd name="T16" fmla="*/ 752 w 864"/>
                  <a:gd name="T17" fmla="*/ 8 h 512"/>
                  <a:gd name="T18" fmla="*/ 848 w 864"/>
                  <a:gd name="T19" fmla="*/ 8 h 512"/>
                  <a:gd name="T20" fmla="*/ 848 w 864"/>
                  <a:gd name="T21" fmla="*/ 56 h 512"/>
                  <a:gd name="T22" fmla="*/ 800 w 864"/>
                  <a:gd name="T23" fmla="*/ 104 h 512"/>
                  <a:gd name="T24" fmla="*/ 752 w 864"/>
                  <a:gd name="T25" fmla="*/ 152 h 512"/>
                  <a:gd name="T26" fmla="*/ 704 w 864"/>
                  <a:gd name="T27" fmla="*/ 200 h 512"/>
                  <a:gd name="T28" fmla="*/ 704 w 864"/>
                  <a:gd name="T29" fmla="*/ 296 h 512"/>
                  <a:gd name="T30" fmla="*/ 464 w 864"/>
                  <a:gd name="T31" fmla="*/ 440 h 512"/>
                  <a:gd name="T32" fmla="*/ 416 w 864"/>
                  <a:gd name="T33" fmla="*/ 440 h 512"/>
                  <a:gd name="T34" fmla="*/ 368 w 864"/>
                  <a:gd name="T35" fmla="*/ 344 h 512"/>
                  <a:gd name="T36" fmla="*/ 320 w 864"/>
                  <a:gd name="T37" fmla="*/ 296 h 512"/>
                  <a:gd name="T38" fmla="*/ 224 w 864"/>
                  <a:gd name="T39" fmla="*/ 488 h 512"/>
                  <a:gd name="T40" fmla="*/ 32 w 864"/>
                  <a:gd name="T41" fmla="*/ 440 h 5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64"/>
                  <a:gd name="T64" fmla="*/ 0 h 512"/>
                  <a:gd name="T65" fmla="*/ 864 w 864"/>
                  <a:gd name="T66" fmla="*/ 512 h 5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64" h="512">
                    <a:moveTo>
                      <a:pt x="32" y="440"/>
                    </a:moveTo>
                    <a:cubicBezTo>
                      <a:pt x="0" y="424"/>
                      <a:pt x="16" y="400"/>
                      <a:pt x="32" y="392"/>
                    </a:cubicBezTo>
                    <a:cubicBezTo>
                      <a:pt x="48" y="384"/>
                      <a:pt x="112" y="408"/>
                      <a:pt x="128" y="392"/>
                    </a:cubicBezTo>
                    <a:cubicBezTo>
                      <a:pt x="144" y="376"/>
                      <a:pt x="112" y="328"/>
                      <a:pt x="128" y="296"/>
                    </a:cubicBezTo>
                    <a:cubicBezTo>
                      <a:pt x="144" y="264"/>
                      <a:pt x="192" y="224"/>
                      <a:pt x="224" y="200"/>
                    </a:cubicBezTo>
                    <a:cubicBezTo>
                      <a:pt x="256" y="176"/>
                      <a:pt x="280" y="168"/>
                      <a:pt x="320" y="152"/>
                    </a:cubicBezTo>
                    <a:cubicBezTo>
                      <a:pt x="360" y="136"/>
                      <a:pt x="432" y="120"/>
                      <a:pt x="464" y="104"/>
                    </a:cubicBezTo>
                    <a:cubicBezTo>
                      <a:pt x="496" y="88"/>
                      <a:pt x="464" y="72"/>
                      <a:pt x="512" y="56"/>
                    </a:cubicBezTo>
                    <a:cubicBezTo>
                      <a:pt x="560" y="40"/>
                      <a:pt x="696" y="16"/>
                      <a:pt x="752" y="8"/>
                    </a:cubicBezTo>
                    <a:cubicBezTo>
                      <a:pt x="808" y="0"/>
                      <a:pt x="832" y="0"/>
                      <a:pt x="848" y="8"/>
                    </a:cubicBezTo>
                    <a:cubicBezTo>
                      <a:pt x="864" y="16"/>
                      <a:pt x="856" y="40"/>
                      <a:pt x="848" y="56"/>
                    </a:cubicBezTo>
                    <a:cubicBezTo>
                      <a:pt x="840" y="72"/>
                      <a:pt x="816" y="88"/>
                      <a:pt x="800" y="104"/>
                    </a:cubicBezTo>
                    <a:cubicBezTo>
                      <a:pt x="784" y="120"/>
                      <a:pt x="768" y="136"/>
                      <a:pt x="752" y="152"/>
                    </a:cubicBezTo>
                    <a:cubicBezTo>
                      <a:pt x="736" y="168"/>
                      <a:pt x="712" y="176"/>
                      <a:pt x="704" y="200"/>
                    </a:cubicBezTo>
                    <a:cubicBezTo>
                      <a:pt x="696" y="224"/>
                      <a:pt x="744" y="256"/>
                      <a:pt x="704" y="296"/>
                    </a:cubicBezTo>
                    <a:cubicBezTo>
                      <a:pt x="664" y="336"/>
                      <a:pt x="512" y="416"/>
                      <a:pt x="464" y="440"/>
                    </a:cubicBezTo>
                    <a:cubicBezTo>
                      <a:pt x="416" y="464"/>
                      <a:pt x="432" y="456"/>
                      <a:pt x="416" y="440"/>
                    </a:cubicBezTo>
                    <a:cubicBezTo>
                      <a:pt x="400" y="424"/>
                      <a:pt x="384" y="368"/>
                      <a:pt x="368" y="344"/>
                    </a:cubicBezTo>
                    <a:cubicBezTo>
                      <a:pt x="352" y="320"/>
                      <a:pt x="344" y="272"/>
                      <a:pt x="320" y="296"/>
                    </a:cubicBezTo>
                    <a:cubicBezTo>
                      <a:pt x="296" y="320"/>
                      <a:pt x="272" y="464"/>
                      <a:pt x="224" y="488"/>
                    </a:cubicBezTo>
                    <a:cubicBezTo>
                      <a:pt x="176" y="512"/>
                      <a:pt x="64" y="456"/>
                      <a:pt x="32" y="440"/>
                    </a:cubicBezTo>
                    <a:close/>
                  </a:path>
                </a:pathLst>
              </a:custGeom>
              <a:noFill/>
              <a:ln w="19050">
                <a:solidFill>
                  <a:srgbClr val="FFCC00"/>
                </a:solidFill>
                <a:round/>
                <a:headEnd/>
                <a:tailEnd/>
              </a:ln>
            </p:spPr>
            <p:txBody>
              <a:bodyPr/>
              <a:lstStyle/>
              <a:p>
                <a:endParaRPr lang="en-CA" dirty="0"/>
              </a:p>
            </p:txBody>
          </p:sp>
          <p:sp>
            <p:nvSpPr>
              <p:cNvPr id="42066" name="Freeform 6"/>
              <p:cNvSpPr>
                <a:spLocks/>
              </p:cNvSpPr>
              <p:nvPr/>
            </p:nvSpPr>
            <p:spPr bwMode="auto">
              <a:xfrm>
                <a:off x="1472" y="1680"/>
                <a:ext cx="336" cy="216"/>
              </a:xfrm>
              <a:custGeom>
                <a:avLst/>
                <a:gdLst>
                  <a:gd name="T0" fmla="*/ 16 w 336"/>
                  <a:gd name="T1" fmla="*/ 192 h 216"/>
                  <a:gd name="T2" fmla="*/ 160 w 336"/>
                  <a:gd name="T3" fmla="*/ 48 h 216"/>
                  <a:gd name="T4" fmla="*/ 256 w 336"/>
                  <a:gd name="T5" fmla="*/ 0 h 216"/>
                  <a:gd name="T6" fmla="*/ 304 w 336"/>
                  <a:gd name="T7" fmla="*/ 48 h 216"/>
                  <a:gd name="T8" fmla="*/ 64 w 336"/>
                  <a:gd name="T9" fmla="*/ 192 h 216"/>
                  <a:gd name="T10" fmla="*/ 16 w 336"/>
                  <a:gd name="T11" fmla="*/ 192 h 216"/>
                  <a:gd name="T12" fmla="*/ 0 60000 65536"/>
                  <a:gd name="T13" fmla="*/ 0 60000 65536"/>
                  <a:gd name="T14" fmla="*/ 0 60000 65536"/>
                  <a:gd name="T15" fmla="*/ 0 60000 65536"/>
                  <a:gd name="T16" fmla="*/ 0 60000 65536"/>
                  <a:gd name="T17" fmla="*/ 0 60000 65536"/>
                  <a:gd name="T18" fmla="*/ 0 w 336"/>
                  <a:gd name="T19" fmla="*/ 0 h 216"/>
                  <a:gd name="T20" fmla="*/ 336 w 336"/>
                  <a:gd name="T21" fmla="*/ 216 h 216"/>
                </a:gdLst>
                <a:ahLst/>
                <a:cxnLst>
                  <a:cxn ang="T12">
                    <a:pos x="T0" y="T1"/>
                  </a:cxn>
                  <a:cxn ang="T13">
                    <a:pos x="T2" y="T3"/>
                  </a:cxn>
                  <a:cxn ang="T14">
                    <a:pos x="T4" y="T5"/>
                  </a:cxn>
                  <a:cxn ang="T15">
                    <a:pos x="T6" y="T7"/>
                  </a:cxn>
                  <a:cxn ang="T16">
                    <a:pos x="T8" y="T9"/>
                  </a:cxn>
                  <a:cxn ang="T17">
                    <a:pos x="T10" y="T11"/>
                  </a:cxn>
                </a:cxnLst>
                <a:rect l="T18" t="T19" r="T20" b="T21"/>
                <a:pathLst>
                  <a:path w="336" h="216">
                    <a:moveTo>
                      <a:pt x="16" y="192"/>
                    </a:moveTo>
                    <a:cubicBezTo>
                      <a:pt x="32" y="168"/>
                      <a:pt x="120" y="80"/>
                      <a:pt x="160" y="48"/>
                    </a:cubicBezTo>
                    <a:cubicBezTo>
                      <a:pt x="200" y="16"/>
                      <a:pt x="232" y="0"/>
                      <a:pt x="256" y="0"/>
                    </a:cubicBezTo>
                    <a:cubicBezTo>
                      <a:pt x="280" y="0"/>
                      <a:pt x="336" y="16"/>
                      <a:pt x="304" y="48"/>
                    </a:cubicBezTo>
                    <a:cubicBezTo>
                      <a:pt x="272" y="80"/>
                      <a:pt x="112" y="168"/>
                      <a:pt x="64" y="192"/>
                    </a:cubicBezTo>
                    <a:cubicBezTo>
                      <a:pt x="16" y="216"/>
                      <a:pt x="0" y="216"/>
                      <a:pt x="16" y="192"/>
                    </a:cubicBezTo>
                    <a:close/>
                  </a:path>
                </a:pathLst>
              </a:custGeom>
              <a:noFill/>
              <a:ln w="19050">
                <a:solidFill>
                  <a:srgbClr val="FFCC00"/>
                </a:solidFill>
                <a:round/>
                <a:headEnd/>
                <a:tailEnd/>
              </a:ln>
            </p:spPr>
            <p:txBody>
              <a:bodyPr/>
              <a:lstStyle/>
              <a:p>
                <a:endParaRPr lang="en-CA" dirty="0"/>
              </a:p>
            </p:txBody>
          </p:sp>
        </p:grpSp>
        <p:sp>
          <p:nvSpPr>
            <p:cNvPr id="42064" name="Freeform 9"/>
            <p:cNvSpPr>
              <a:spLocks/>
            </p:cNvSpPr>
            <p:nvPr/>
          </p:nvSpPr>
          <p:spPr bwMode="auto">
            <a:xfrm>
              <a:off x="1408" y="1296"/>
              <a:ext cx="3776" cy="2192"/>
            </a:xfrm>
            <a:custGeom>
              <a:avLst/>
              <a:gdLst>
                <a:gd name="T0" fmla="*/ 32 w 3776"/>
                <a:gd name="T1" fmla="*/ 1680 h 2192"/>
                <a:gd name="T2" fmla="*/ 224 w 3776"/>
                <a:gd name="T3" fmla="*/ 1584 h 2192"/>
                <a:gd name="T4" fmla="*/ 272 w 3776"/>
                <a:gd name="T5" fmla="*/ 1440 h 2192"/>
                <a:gd name="T6" fmla="*/ 416 w 3776"/>
                <a:gd name="T7" fmla="*/ 1296 h 2192"/>
                <a:gd name="T8" fmla="*/ 560 w 3776"/>
                <a:gd name="T9" fmla="*/ 1152 h 2192"/>
                <a:gd name="T10" fmla="*/ 704 w 3776"/>
                <a:gd name="T11" fmla="*/ 960 h 2192"/>
                <a:gd name="T12" fmla="*/ 896 w 3776"/>
                <a:gd name="T13" fmla="*/ 816 h 2192"/>
                <a:gd name="T14" fmla="*/ 992 w 3776"/>
                <a:gd name="T15" fmla="*/ 768 h 2192"/>
                <a:gd name="T16" fmla="*/ 1520 w 3776"/>
                <a:gd name="T17" fmla="*/ 480 h 2192"/>
                <a:gd name="T18" fmla="*/ 1664 w 3776"/>
                <a:gd name="T19" fmla="*/ 384 h 2192"/>
                <a:gd name="T20" fmla="*/ 1856 w 3776"/>
                <a:gd name="T21" fmla="*/ 336 h 2192"/>
                <a:gd name="T22" fmla="*/ 2096 w 3776"/>
                <a:gd name="T23" fmla="*/ 288 h 2192"/>
                <a:gd name="T24" fmla="*/ 2240 w 3776"/>
                <a:gd name="T25" fmla="*/ 240 h 2192"/>
                <a:gd name="T26" fmla="*/ 2288 w 3776"/>
                <a:gd name="T27" fmla="*/ 288 h 2192"/>
                <a:gd name="T28" fmla="*/ 2480 w 3776"/>
                <a:gd name="T29" fmla="*/ 192 h 2192"/>
                <a:gd name="T30" fmla="*/ 2480 w 3776"/>
                <a:gd name="T31" fmla="*/ 288 h 2192"/>
                <a:gd name="T32" fmla="*/ 2528 w 3776"/>
                <a:gd name="T33" fmla="*/ 336 h 2192"/>
                <a:gd name="T34" fmla="*/ 2624 w 3776"/>
                <a:gd name="T35" fmla="*/ 336 h 2192"/>
                <a:gd name="T36" fmla="*/ 2672 w 3776"/>
                <a:gd name="T37" fmla="*/ 432 h 2192"/>
                <a:gd name="T38" fmla="*/ 2912 w 3776"/>
                <a:gd name="T39" fmla="*/ 336 h 2192"/>
                <a:gd name="T40" fmla="*/ 3008 w 3776"/>
                <a:gd name="T41" fmla="*/ 240 h 2192"/>
                <a:gd name="T42" fmla="*/ 3104 w 3776"/>
                <a:gd name="T43" fmla="*/ 192 h 2192"/>
                <a:gd name="T44" fmla="*/ 3248 w 3776"/>
                <a:gd name="T45" fmla="*/ 192 h 2192"/>
                <a:gd name="T46" fmla="*/ 3392 w 3776"/>
                <a:gd name="T47" fmla="*/ 144 h 2192"/>
                <a:gd name="T48" fmla="*/ 3488 w 3776"/>
                <a:gd name="T49" fmla="*/ 96 h 2192"/>
                <a:gd name="T50" fmla="*/ 3680 w 3776"/>
                <a:gd name="T51" fmla="*/ 48 h 2192"/>
                <a:gd name="T52" fmla="*/ 3776 w 3776"/>
                <a:gd name="T53" fmla="*/ 48 h 2192"/>
                <a:gd name="T54" fmla="*/ 3680 w 3776"/>
                <a:gd name="T55" fmla="*/ 336 h 2192"/>
                <a:gd name="T56" fmla="*/ 3344 w 3776"/>
                <a:gd name="T57" fmla="*/ 672 h 2192"/>
                <a:gd name="T58" fmla="*/ 3200 w 3776"/>
                <a:gd name="T59" fmla="*/ 768 h 2192"/>
                <a:gd name="T60" fmla="*/ 3008 w 3776"/>
                <a:gd name="T61" fmla="*/ 816 h 2192"/>
                <a:gd name="T62" fmla="*/ 2720 w 3776"/>
                <a:gd name="T63" fmla="*/ 912 h 2192"/>
                <a:gd name="T64" fmla="*/ 2576 w 3776"/>
                <a:gd name="T65" fmla="*/ 864 h 2192"/>
                <a:gd name="T66" fmla="*/ 2384 w 3776"/>
                <a:gd name="T67" fmla="*/ 864 h 2192"/>
                <a:gd name="T68" fmla="*/ 2528 w 3776"/>
                <a:gd name="T69" fmla="*/ 672 h 2192"/>
                <a:gd name="T70" fmla="*/ 2624 w 3776"/>
                <a:gd name="T71" fmla="*/ 528 h 2192"/>
                <a:gd name="T72" fmla="*/ 2624 w 3776"/>
                <a:gd name="T73" fmla="*/ 480 h 2192"/>
                <a:gd name="T74" fmla="*/ 2480 w 3776"/>
                <a:gd name="T75" fmla="*/ 480 h 2192"/>
                <a:gd name="T76" fmla="*/ 2240 w 3776"/>
                <a:gd name="T77" fmla="*/ 624 h 2192"/>
                <a:gd name="T78" fmla="*/ 2048 w 3776"/>
                <a:gd name="T79" fmla="*/ 720 h 2192"/>
                <a:gd name="T80" fmla="*/ 1856 w 3776"/>
                <a:gd name="T81" fmla="*/ 864 h 2192"/>
                <a:gd name="T82" fmla="*/ 1808 w 3776"/>
                <a:gd name="T83" fmla="*/ 1056 h 2192"/>
                <a:gd name="T84" fmla="*/ 1808 w 3776"/>
                <a:gd name="T85" fmla="*/ 1200 h 2192"/>
                <a:gd name="T86" fmla="*/ 1808 w 3776"/>
                <a:gd name="T87" fmla="*/ 1248 h 2192"/>
                <a:gd name="T88" fmla="*/ 1568 w 3776"/>
                <a:gd name="T89" fmla="*/ 1296 h 2192"/>
                <a:gd name="T90" fmla="*/ 1376 w 3776"/>
                <a:gd name="T91" fmla="*/ 1344 h 2192"/>
                <a:gd name="T92" fmla="*/ 1328 w 3776"/>
                <a:gd name="T93" fmla="*/ 1440 h 2192"/>
                <a:gd name="T94" fmla="*/ 1184 w 3776"/>
                <a:gd name="T95" fmla="*/ 1488 h 2192"/>
                <a:gd name="T96" fmla="*/ 1040 w 3776"/>
                <a:gd name="T97" fmla="*/ 1488 h 2192"/>
                <a:gd name="T98" fmla="*/ 992 w 3776"/>
                <a:gd name="T99" fmla="*/ 1488 h 2192"/>
                <a:gd name="T100" fmla="*/ 848 w 3776"/>
                <a:gd name="T101" fmla="*/ 1536 h 2192"/>
                <a:gd name="T102" fmla="*/ 608 w 3776"/>
                <a:gd name="T103" fmla="*/ 1584 h 2192"/>
                <a:gd name="T104" fmla="*/ 416 w 3776"/>
                <a:gd name="T105" fmla="*/ 1728 h 2192"/>
                <a:gd name="T106" fmla="*/ 512 w 3776"/>
                <a:gd name="T107" fmla="*/ 1776 h 2192"/>
                <a:gd name="T108" fmla="*/ 560 w 3776"/>
                <a:gd name="T109" fmla="*/ 1824 h 2192"/>
                <a:gd name="T110" fmla="*/ 464 w 3776"/>
                <a:gd name="T111" fmla="*/ 1968 h 2192"/>
                <a:gd name="T112" fmla="*/ 464 w 3776"/>
                <a:gd name="T113" fmla="*/ 2112 h 2192"/>
                <a:gd name="T114" fmla="*/ 224 w 3776"/>
                <a:gd name="T115" fmla="*/ 2160 h 2192"/>
                <a:gd name="T116" fmla="*/ 176 w 3776"/>
                <a:gd name="T117" fmla="*/ 1920 h 2192"/>
                <a:gd name="T118" fmla="*/ 32 w 3776"/>
                <a:gd name="T119" fmla="*/ 1824 h 2192"/>
                <a:gd name="T120" fmla="*/ 32 w 3776"/>
                <a:gd name="T121" fmla="*/ 1680 h 21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776"/>
                <a:gd name="T184" fmla="*/ 0 h 2192"/>
                <a:gd name="T185" fmla="*/ 3776 w 3776"/>
                <a:gd name="T186" fmla="*/ 2192 h 219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776" h="2192">
                  <a:moveTo>
                    <a:pt x="32" y="1680"/>
                  </a:moveTo>
                  <a:cubicBezTo>
                    <a:pt x="64" y="1640"/>
                    <a:pt x="184" y="1624"/>
                    <a:pt x="224" y="1584"/>
                  </a:cubicBezTo>
                  <a:cubicBezTo>
                    <a:pt x="264" y="1544"/>
                    <a:pt x="240" y="1488"/>
                    <a:pt x="272" y="1440"/>
                  </a:cubicBezTo>
                  <a:cubicBezTo>
                    <a:pt x="304" y="1392"/>
                    <a:pt x="368" y="1344"/>
                    <a:pt x="416" y="1296"/>
                  </a:cubicBezTo>
                  <a:cubicBezTo>
                    <a:pt x="464" y="1248"/>
                    <a:pt x="512" y="1208"/>
                    <a:pt x="560" y="1152"/>
                  </a:cubicBezTo>
                  <a:cubicBezTo>
                    <a:pt x="608" y="1096"/>
                    <a:pt x="648" y="1016"/>
                    <a:pt x="704" y="960"/>
                  </a:cubicBezTo>
                  <a:cubicBezTo>
                    <a:pt x="760" y="904"/>
                    <a:pt x="848" y="848"/>
                    <a:pt x="896" y="816"/>
                  </a:cubicBezTo>
                  <a:cubicBezTo>
                    <a:pt x="944" y="784"/>
                    <a:pt x="888" y="824"/>
                    <a:pt x="992" y="768"/>
                  </a:cubicBezTo>
                  <a:cubicBezTo>
                    <a:pt x="1096" y="712"/>
                    <a:pt x="1408" y="544"/>
                    <a:pt x="1520" y="480"/>
                  </a:cubicBezTo>
                  <a:cubicBezTo>
                    <a:pt x="1632" y="416"/>
                    <a:pt x="1608" y="408"/>
                    <a:pt x="1664" y="384"/>
                  </a:cubicBezTo>
                  <a:cubicBezTo>
                    <a:pt x="1720" y="360"/>
                    <a:pt x="1784" y="352"/>
                    <a:pt x="1856" y="336"/>
                  </a:cubicBezTo>
                  <a:cubicBezTo>
                    <a:pt x="1928" y="320"/>
                    <a:pt x="2032" y="304"/>
                    <a:pt x="2096" y="288"/>
                  </a:cubicBezTo>
                  <a:cubicBezTo>
                    <a:pt x="2160" y="272"/>
                    <a:pt x="2208" y="240"/>
                    <a:pt x="2240" y="240"/>
                  </a:cubicBezTo>
                  <a:cubicBezTo>
                    <a:pt x="2272" y="240"/>
                    <a:pt x="2248" y="296"/>
                    <a:pt x="2288" y="288"/>
                  </a:cubicBezTo>
                  <a:cubicBezTo>
                    <a:pt x="2328" y="280"/>
                    <a:pt x="2448" y="192"/>
                    <a:pt x="2480" y="192"/>
                  </a:cubicBezTo>
                  <a:cubicBezTo>
                    <a:pt x="2512" y="192"/>
                    <a:pt x="2472" y="264"/>
                    <a:pt x="2480" y="288"/>
                  </a:cubicBezTo>
                  <a:cubicBezTo>
                    <a:pt x="2488" y="312"/>
                    <a:pt x="2504" y="328"/>
                    <a:pt x="2528" y="336"/>
                  </a:cubicBezTo>
                  <a:cubicBezTo>
                    <a:pt x="2552" y="344"/>
                    <a:pt x="2600" y="320"/>
                    <a:pt x="2624" y="336"/>
                  </a:cubicBezTo>
                  <a:cubicBezTo>
                    <a:pt x="2648" y="352"/>
                    <a:pt x="2624" y="432"/>
                    <a:pt x="2672" y="432"/>
                  </a:cubicBezTo>
                  <a:cubicBezTo>
                    <a:pt x="2720" y="432"/>
                    <a:pt x="2856" y="368"/>
                    <a:pt x="2912" y="336"/>
                  </a:cubicBezTo>
                  <a:cubicBezTo>
                    <a:pt x="2968" y="304"/>
                    <a:pt x="2976" y="264"/>
                    <a:pt x="3008" y="240"/>
                  </a:cubicBezTo>
                  <a:cubicBezTo>
                    <a:pt x="3040" y="216"/>
                    <a:pt x="3064" y="200"/>
                    <a:pt x="3104" y="192"/>
                  </a:cubicBezTo>
                  <a:cubicBezTo>
                    <a:pt x="3144" y="184"/>
                    <a:pt x="3200" y="200"/>
                    <a:pt x="3248" y="192"/>
                  </a:cubicBezTo>
                  <a:cubicBezTo>
                    <a:pt x="3296" y="184"/>
                    <a:pt x="3352" y="160"/>
                    <a:pt x="3392" y="144"/>
                  </a:cubicBezTo>
                  <a:cubicBezTo>
                    <a:pt x="3432" y="128"/>
                    <a:pt x="3440" y="112"/>
                    <a:pt x="3488" y="96"/>
                  </a:cubicBezTo>
                  <a:cubicBezTo>
                    <a:pt x="3536" y="80"/>
                    <a:pt x="3632" y="56"/>
                    <a:pt x="3680" y="48"/>
                  </a:cubicBezTo>
                  <a:cubicBezTo>
                    <a:pt x="3728" y="40"/>
                    <a:pt x="3776" y="0"/>
                    <a:pt x="3776" y="48"/>
                  </a:cubicBezTo>
                  <a:cubicBezTo>
                    <a:pt x="3776" y="96"/>
                    <a:pt x="3752" y="232"/>
                    <a:pt x="3680" y="336"/>
                  </a:cubicBezTo>
                  <a:cubicBezTo>
                    <a:pt x="3608" y="440"/>
                    <a:pt x="3424" y="600"/>
                    <a:pt x="3344" y="672"/>
                  </a:cubicBezTo>
                  <a:cubicBezTo>
                    <a:pt x="3264" y="744"/>
                    <a:pt x="3256" y="744"/>
                    <a:pt x="3200" y="768"/>
                  </a:cubicBezTo>
                  <a:cubicBezTo>
                    <a:pt x="3144" y="792"/>
                    <a:pt x="3088" y="792"/>
                    <a:pt x="3008" y="816"/>
                  </a:cubicBezTo>
                  <a:cubicBezTo>
                    <a:pt x="2928" y="840"/>
                    <a:pt x="2792" y="904"/>
                    <a:pt x="2720" y="912"/>
                  </a:cubicBezTo>
                  <a:cubicBezTo>
                    <a:pt x="2648" y="920"/>
                    <a:pt x="2632" y="872"/>
                    <a:pt x="2576" y="864"/>
                  </a:cubicBezTo>
                  <a:cubicBezTo>
                    <a:pt x="2520" y="856"/>
                    <a:pt x="2392" y="896"/>
                    <a:pt x="2384" y="864"/>
                  </a:cubicBezTo>
                  <a:cubicBezTo>
                    <a:pt x="2376" y="832"/>
                    <a:pt x="2488" y="728"/>
                    <a:pt x="2528" y="672"/>
                  </a:cubicBezTo>
                  <a:cubicBezTo>
                    <a:pt x="2568" y="616"/>
                    <a:pt x="2608" y="560"/>
                    <a:pt x="2624" y="528"/>
                  </a:cubicBezTo>
                  <a:cubicBezTo>
                    <a:pt x="2640" y="496"/>
                    <a:pt x="2648" y="488"/>
                    <a:pt x="2624" y="480"/>
                  </a:cubicBezTo>
                  <a:cubicBezTo>
                    <a:pt x="2600" y="472"/>
                    <a:pt x="2544" y="456"/>
                    <a:pt x="2480" y="480"/>
                  </a:cubicBezTo>
                  <a:cubicBezTo>
                    <a:pt x="2416" y="504"/>
                    <a:pt x="2312" y="584"/>
                    <a:pt x="2240" y="624"/>
                  </a:cubicBezTo>
                  <a:cubicBezTo>
                    <a:pt x="2168" y="664"/>
                    <a:pt x="2112" y="680"/>
                    <a:pt x="2048" y="720"/>
                  </a:cubicBezTo>
                  <a:cubicBezTo>
                    <a:pt x="1984" y="760"/>
                    <a:pt x="1896" y="808"/>
                    <a:pt x="1856" y="864"/>
                  </a:cubicBezTo>
                  <a:cubicBezTo>
                    <a:pt x="1816" y="920"/>
                    <a:pt x="1816" y="1000"/>
                    <a:pt x="1808" y="1056"/>
                  </a:cubicBezTo>
                  <a:cubicBezTo>
                    <a:pt x="1800" y="1112"/>
                    <a:pt x="1808" y="1168"/>
                    <a:pt x="1808" y="1200"/>
                  </a:cubicBezTo>
                  <a:cubicBezTo>
                    <a:pt x="1808" y="1232"/>
                    <a:pt x="1848" y="1232"/>
                    <a:pt x="1808" y="1248"/>
                  </a:cubicBezTo>
                  <a:cubicBezTo>
                    <a:pt x="1768" y="1264"/>
                    <a:pt x="1640" y="1280"/>
                    <a:pt x="1568" y="1296"/>
                  </a:cubicBezTo>
                  <a:cubicBezTo>
                    <a:pt x="1496" y="1312"/>
                    <a:pt x="1416" y="1320"/>
                    <a:pt x="1376" y="1344"/>
                  </a:cubicBezTo>
                  <a:cubicBezTo>
                    <a:pt x="1336" y="1368"/>
                    <a:pt x="1360" y="1416"/>
                    <a:pt x="1328" y="1440"/>
                  </a:cubicBezTo>
                  <a:cubicBezTo>
                    <a:pt x="1296" y="1464"/>
                    <a:pt x="1232" y="1480"/>
                    <a:pt x="1184" y="1488"/>
                  </a:cubicBezTo>
                  <a:cubicBezTo>
                    <a:pt x="1136" y="1496"/>
                    <a:pt x="1072" y="1488"/>
                    <a:pt x="1040" y="1488"/>
                  </a:cubicBezTo>
                  <a:cubicBezTo>
                    <a:pt x="1008" y="1488"/>
                    <a:pt x="1024" y="1480"/>
                    <a:pt x="992" y="1488"/>
                  </a:cubicBezTo>
                  <a:cubicBezTo>
                    <a:pt x="960" y="1496"/>
                    <a:pt x="912" y="1520"/>
                    <a:pt x="848" y="1536"/>
                  </a:cubicBezTo>
                  <a:cubicBezTo>
                    <a:pt x="784" y="1552"/>
                    <a:pt x="680" y="1552"/>
                    <a:pt x="608" y="1584"/>
                  </a:cubicBezTo>
                  <a:cubicBezTo>
                    <a:pt x="536" y="1616"/>
                    <a:pt x="432" y="1696"/>
                    <a:pt x="416" y="1728"/>
                  </a:cubicBezTo>
                  <a:cubicBezTo>
                    <a:pt x="400" y="1760"/>
                    <a:pt x="488" y="1760"/>
                    <a:pt x="512" y="1776"/>
                  </a:cubicBezTo>
                  <a:cubicBezTo>
                    <a:pt x="536" y="1792"/>
                    <a:pt x="568" y="1792"/>
                    <a:pt x="560" y="1824"/>
                  </a:cubicBezTo>
                  <a:cubicBezTo>
                    <a:pt x="552" y="1856"/>
                    <a:pt x="480" y="1920"/>
                    <a:pt x="464" y="1968"/>
                  </a:cubicBezTo>
                  <a:cubicBezTo>
                    <a:pt x="448" y="2016"/>
                    <a:pt x="504" y="2080"/>
                    <a:pt x="464" y="2112"/>
                  </a:cubicBezTo>
                  <a:cubicBezTo>
                    <a:pt x="424" y="2144"/>
                    <a:pt x="272" y="2192"/>
                    <a:pt x="224" y="2160"/>
                  </a:cubicBezTo>
                  <a:cubicBezTo>
                    <a:pt x="176" y="2128"/>
                    <a:pt x="208" y="1976"/>
                    <a:pt x="176" y="1920"/>
                  </a:cubicBezTo>
                  <a:cubicBezTo>
                    <a:pt x="144" y="1864"/>
                    <a:pt x="56" y="1864"/>
                    <a:pt x="32" y="1824"/>
                  </a:cubicBezTo>
                  <a:cubicBezTo>
                    <a:pt x="8" y="1784"/>
                    <a:pt x="0" y="1720"/>
                    <a:pt x="32" y="1680"/>
                  </a:cubicBezTo>
                  <a:close/>
                </a:path>
              </a:pathLst>
            </a:custGeom>
            <a:noFill/>
            <a:ln w="19050">
              <a:solidFill>
                <a:srgbClr val="D53419"/>
              </a:solidFill>
              <a:round/>
              <a:headEnd/>
              <a:tailEnd/>
            </a:ln>
          </p:spPr>
          <p:txBody>
            <a:bodyPr/>
            <a:lstStyle/>
            <a:p>
              <a:endParaRPr lang="en-CA" dirty="0"/>
            </a:p>
          </p:txBody>
        </p:sp>
      </p:grpSp>
      <p:sp>
        <p:nvSpPr>
          <p:cNvPr id="41987" name="Text Box 12"/>
          <p:cNvSpPr txBox="1">
            <a:spLocks noChangeArrowheads="1"/>
          </p:cNvSpPr>
          <p:nvPr/>
        </p:nvSpPr>
        <p:spPr bwMode="auto">
          <a:xfrm>
            <a:off x="776288" y="4876800"/>
            <a:ext cx="8077200" cy="1741488"/>
          </a:xfrm>
          <a:prstGeom prst="rect">
            <a:avLst/>
          </a:prstGeom>
          <a:noFill/>
          <a:ln w="9525">
            <a:noFill/>
            <a:miter lim="800000"/>
            <a:headEnd/>
            <a:tailEnd/>
          </a:ln>
        </p:spPr>
        <p:txBody>
          <a:bodyPr>
            <a:spAutoFit/>
          </a:bodyPr>
          <a:lstStyle/>
          <a:p>
            <a:pPr>
              <a:spcBef>
                <a:spcPct val="50000"/>
              </a:spcBef>
            </a:pPr>
            <a:r>
              <a:rPr lang="en-CA" b="1" dirty="0">
                <a:solidFill>
                  <a:srgbClr val="FFFFFF"/>
                </a:solidFill>
                <a:latin typeface="Arial" charset="0"/>
              </a:rPr>
              <a:t>Reason: there is a residual impact from the old harvesting which hasn’t been accounted for.</a:t>
            </a:r>
          </a:p>
          <a:p>
            <a:pPr>
              <a:spcBef>
                <a:spcPct val="50000"/>
              </a:spcBef>
            </a:pPr>
            <a:r>
              <a:rPr lang="en-CA" b="1" dirty="0">
                <a:solidFill>
                  <a:srgbClr val="FFFFFF"/>
                </a:solidFill>
                <a:latin typeface="Arial" charset="0"/>
              </a:rPr>
              <a:t>VEG is achieved when forest cover generally blocks views of tree stumps, logging debris, and bare ground.</a:t>
            </a:r>
          </a:p>
          <a:p>
            <a:pPr>
              <a:spcBef>
                <a:spcPct val="50000"/>
              </a:spcBef>
            </a:pPr>
            <a:r>
              <a:rPr lang="en-CA" b="1" dirty="0">
                <a:solidFill>
                  <a:srgbClr val="FFFFFF"/>
                </a:solidFill>
                <a:latin typeface="Arial" charset="0"/>
              </a:rPr>
              <a:t>What degree of visual recovery has been achieved?   50, 60, 70%</a:t>
            </a:r>
          </a:p>
        </p:txBody>
      </p:sp>
      <p:pic>
        <p:nvPicPr>
          <p:cNvPr id="83"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5"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42</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0" name="Group 2"/>
          <p:cNvGrpSpPr>
            <a:grpSpLocks/>
          </p:cNvGrpSpPr>
          <p:nvPr/>
        </p:nvGrpSpPr>
        <p:grpSpPr bwMode="auto">
          <a:xfrm>
            <a:off x="838200" y="381000"/>
            <a:ext cx="7543800" cy="4572000"/>
            <a:chOff x="0" y="0"/>
            <a:chExt cx="5760" cy="4320"/>
          </a:xfrm>
        </p:grpSpPr>
        <p:pic>
          <p:nvPicPr>
            <p:cNvPr id="43087" name="Picture 3"/>
            <p:cNvPicPr>
              <a:picLocks noChangeAspect="1" noChangeArrowheads="1"/>
            </p:cNvPicPr>
            <p:nvPr/>
          </p:nvPicPr>
          <p:blipFill>
            <a:blip r:embed="rId2" cstate="print"/>
            <a:srcRect/>
            <a:stretch>
              <a:fillRect/>
            </a:stretch>
          </p:blipFill>
          <p:spPr bwMode="auto">
            <a:xfrm>
              <a:off x="0" y="0"/>
              <a:ext cx="5760" cy="4320"/>
            </a:xfrm>
            <a:prstGeom prst="rect">
              <a:avLst/>
            </a:prstGeom>
            <a:noFill/>
            <a:ln w="9525">
              <a:noFill/>
              <a:miter lim="800000"/>
              <a:headEnd/>
              <a:tailEnd/>
            </a:ln>
          </p:spPr>
        </p:pic>
        <p:grpSp>
          <p:nvGrpSpPr>
            <p:cNvPr id="43088" name="Group 4"/>
            <p:cNvGrpSpPr>
              <a:grpSpLocks/>
            </p:cNvGrpSpPr>
            <p:nvPr/>
          </p:nvGrpSpPr>
          <p:grpSpPr bwMode="auto">
            <a:xfrm>
              <a:off x="1999" y="1657"/>
              <a:ext cx="1420" cy="1775"/>
              <a:chOff x="1216" y="1680"/>
              <a:chExt cx="864" cy="1080"/>
            </a:xfrm>
          </p:grpSpPr>
          <p:sp>
            <p:nvSpPr>
              <p:cNvPr id="43090" name="Freeform 5"/>
              <p:cNvSpPr>
                <a:spLocks/>
              </p:cNvSpPr>
              <p:nvPr/>
            </p:nvSpPr>
            <p:spPr bwMode="auto">
              <a:xfrm>
                <a:off x="1216" y="2248"/>
                <a:ext cx="864" cy="512"/>
              </a:xfrm>
              <a:custGeom>
                <a:avLst/>
                <a:gdLst>
                  <a:gd name="T0" fmla="*/ 32 w 864"/>
                  <a:gd name="T1" fmla="*/ 440 h 512"/>
                  <a:gd name="T2" fmla="*/ 32 w 864"/>
                  <a:gd name="T3" fmla="*/ 392 h 512"/>
                  <a:gd name="T4" fmla="*/ 128 w 864"/>
                  <a:gd name="T5" fmla="*/ 392 h 512"/>
                  <a:gd name="T6" fmla="*/ 128 w 864"/>
                  <a:gd name="T7" fmla="*/ 296 h 512"/>
                  <a:gd name="T8" fmla="*/ 224 w 864"/>
                  <a:gd name="T9" fmla="*/ 200 h 512"/>
                  <a:gd name="T10" fmla="*/ 320 w 864"/>
                  <a:gd name="T11" fmla="*/ 152 h 512"/>
                  <a:gd name="T12" fmla="*/ 464 w 864"/>
                  <a:gd name="T13" fmla="*/ 104 h 512"/>
                  <a:gd name="T14" fmla="*/ 512 w 864"/>
                  <a:gd name="T15" fmla="*/ 56 h 512"/>
                  <a:gd name="T16" fmla="*/ 752 w 864"/>
                  <a:gd name="T17" fmla="*/ 8 h 512"/>
                  <a:gd name="T18" fmla="*/ 848 w 864"/>
                  <a:gd name="T19" fmla="*/ 8 h 512"/>
                  <a:gd name="T20" fmla="*/ 848 w 864"/>
                  <a:gd name="T21" fmla="*/ 56 h 512"/>
                  <a:gd name="T22" fmla="*/ 800 w 864"/>
                  <a:gd name="T23" fmla="*/ 104 h 512"/>
                  <a:gd name="T24" fmla="*/ 752 w 864"/>
                  <a:gd name="T25" fmla="*/ 152 h 512"/>
                  <a:gd name="T26" fmla="*/ 704 w 864"/>
                  <a:gd name="T27" fmla="*/ 200 h 512"/>
                  <a:gd name="T28" fmla="*/ 704 w 864"/>
                  <a:gd name="T29" fmla="*/ 296 h 512"/>
                  <a:gd name="T30" fmla="*/ 464 w 864"/>
                  <a:gd name="T31" fmla="*/ 440 h 512"/>
                  <a:gd name="T32" fmla="*/ 416 w 864"/>
                  <a:gd name="T33" fmla="*/ 440 h 512"/>
                  <a:gd name="T34" fmla="*/ 368 w 864"/>
                  <a:gd name="T35" fmla="*/ 344 h 512"/>
                  <a:gd name="T36" fmla="*/ 320 w 864"/>
                  <a:gd name="T37" fmla="*/ 296 h 512"/>
                  <a:gd name="T38" fmla="*/ 224 w 864"/>
                  <a:gd name="T39" fmla="*/ 488 h 512"/>
                  <a:gd name="T40" fmla="*/ 32 w 864"/>
                  <a:gd name="T41" fmla="*/ 440 h 5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64"/>
                  <a:gd name="T64" fmla="*/ 0 h 512"/>
                  <a:gd name="T65" fmla="*/ 864 w 864"/>
                  <a:gd name="T66" fmla="*/ 512 h 5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64" h="512">
                    <a:moveTo>
                      <a:pt x="32" y="440"/>
                    </a:moveTo>
                    <a:cubicBezTo>
                      <a:pt x="0" y="424"/>
                      <a:pt x="16" y="400"/>
                      <a:pt x="32" y="392"/>
                    </a:cubicBezTo>
                    <a:cubicBezTo>
                      <a:pt x="48" y="384"/>
                      <a:pt x="112" y="408"/>
                      <a:pt x="128" y="392"/>
                    </a:cubicBezTo>
                    <a:cubicBezTo>
                      <a:pt x="144" y="376"/>
                      <a:pt x="112" y="328"/>
                      <a:pt x="128" y="296"/>
                    </a:cubicBezTo>
                    <a:cubicBezTo>
                      <a:pt x="144" y="264"/>
                      <a:pt x="192" y="224"/>
                      <a:pt x="224" y="200"/>
                    </a:cubicBezTo>
                    <a:cubicBezTo>
                      <a:pt x="256" y="176"/>
                      <a:pt x="280" y="168"/>
                      <a:pt x="320" y="152"/>
                    </a:cubicBezTo>
                    <a:cubicBezTo>
                      <a:pt x="360" y="136"/>
                      <a:pt x="432" y="120"/>
                      <a:pt x="464" y="104"/>
                    </a:cubicBezTo>
                    <a:cubicBezTo>
                      <a:pt x="496" y="88"/>
                      <a:pt x="464" y="72"/>
                      <a:pt x="512" y="56"/>
                    </a:cubicBezTo>
                    <a:cubicBezTo>
                      <a:pt x="560" y="40"/>
                      <a:pt x="696" y="16"/>
                      <a:pt x="752" y="8"/>
                    </a:cubicBezTo>
                    <a:cubicBezTo>
                      <a:pt x="808" y="0"/>
                      <a:pt x="832" y="0"/>
                      <a:pt x="848" y="8"/>
                    </a:cubicBezTo>
                    <a:cubicBezTo>
                      <a:pt x="864" y="16"/>
                      <a:pt x="856" y="40"/>
                      <a:pt x="848" y="56"/>
                    </a:cubicBezTo>
                    <a:cubicBezTo>
                      <a:pt x="840" y="72"/>
                      <a:pt x="816" y="88"/>
                      <a:pt x="800" y="104"/>
                    </a:cubicBezTo>
                    <a:cubicBezTo>
                      <a:pt x="784" y="120"/>
                      <a:pt x="768" y="136"/>
                      <a:pt x="752" y="152"/>
                    </a:cubicBezTo>
                    <a:cubicBezTo>
                      <a:pt x="736" y="168"/>
                      <a:pt x="712" y="176"/>
                      <a:pt x="704" y="200"/>
                    </a:cubicBezTo>
                    <a:cubicBezTo>
                      <a:pt x="696" y="224"/>
                      <a:pt x="744" y="256"/>
                      <a:pt x="704" y="296"/>
                    </a:cubicBezTo>
                    <a:cubicBezTo>
                      <a:pt x="664" y="336"/>
                      <a:pt x="512" y="416"/>
                      <a:pt x="464" y="440"/>
                    </a:cubicBezTo>
                    <a:cubicBezTo>
                      <a:pt x="416" y="464"/>
                      <a:pt x="432" y="456"/>
                      <a:pt x="416" y="440"/>
                    </a:cubicBezTo>
                    <a:cubicBezTo>
                      <a:pt x="400" y="424"/>
                      <a:pt x="384" y="368"/>
                      <a:pt x="368" y="344"/>
                    </a:cubicBezTo>
                    <a:cubicBezTo>
                      <a:pt x="352" y="320"/>
                      <a:pt x="344" y="272"/>
                      <a:pt x="320" y="296"/>
                    </a:cubicBezTo>
                    <a:cubicBezTo>
                      <a:pt x="296" y="320"/>
                      <a:pt x="272" y="464"/>
                      <a:pt x="224" y="488"/>
                    </a:cubicBezTo>
                    <a:cubicBezTo>
                      <a:pt x="176" y="512"/>
                      <a:pt x="64" y="456"/>
                      <a:pt x="32" y="440"/>
                    </a:cubicBezTo>
                    <a:close/>
                  </a:path>
                </a:pathLst>
              </a:custGeom>
              <a:noFill/>
              <a:ln w="19050">
                <a:solidFill>
                  <a:srgbClr val="FFCC00"/>
                </a:solidFill>
                <a:round/>
                <a:headEnd/>
                <a:tailEnd/>
              </a:ln>
            </p:spPr>
            <p:txBody>
              <a:bodyPr/>
              <a:lstStyle/>
              <a:p>
                <a:endParaRPr lang="en-CA" dirty="0"/>
              </a:p>
            </p:txBody>
          </p:sp>
          <p:sp>
            <p:nvSpPr>
              <p:cNvPr id="43091" name="Freeform 6"/>
              <p:cNvSpPr>
                <a:spLocks/>
              </p:cNvSpPr>
              <p:nvPr/>
            </p:nvSpPr>
            <p:spPr bwMode="auto">
              <a:xfrm>
                <a:off x="1472" y="1680"/>
                <a:ext cx="336" cy="216"/>
              </a:xfrm>
              <a:custGeom>
                <a:avLst/>
                <a:gdLst>
                  <a:gd name="T0" fmla="*/ 16 w 336"/>
                  <a:gd name="T1" fmla="*/ 192 h 216"/>
                  <a:gd name="T2" fmla="*/ 160 w 336"/>
                  <a:gd name="T3" fmla="*/ 48 h 216"/>
                  <a:gd name="T4" fmla="*/ 256 w 336"/>
                  <a:gd name="T5" fmla="*/ 0 h 216"/>
                  <a:gd name="T6" fmla="*/ 304 w 336"/>
                  <a:gd name="T7" fmla="*/ 48 h 216"/>
                  <a:gd name="T8" fmla="*/ 64 w 336"/>
                  <a:gd name="T9" fmla="*/ 192 h 216"/>
                  <a:gd name="T10" fmla="*/ 16 w 336"/>
                  <a:gd name="T11" fmla="*/ 192 h 216"/>
                  <a:gd name="T12" fmla="*/ 0 60000 65536"/>
                  <a:gd name="T13" fmla="*/ 0 60000 65536"/>
                  <a:gd name="T14" fmla="*/ 0 60000 65536"/>
                  <a:gd name="T15" fmla="*/ 0 60000 65536"/>
                  <a:gd name="T16" fmla="*/ 0 60000 65536"/>
                  <a:gd name="T17" fmla="*/ 0 60000 65536"/>
                  <a:gd name="T18" fmla="*/ 0 w 336"/>
                  <a:gd name="T19" fmla="*/ 0 h 216"/>
                  <a:gd name="T20" fmla="*/ 336 w 336"/>
                  <a:gd name="T21" fmla="*/ 216 h 216"/>
                </a:gdLst>
                <a:ahLst/>
                <a:cxnLst>
                  <a:cxn ang="T12">
                    <a:pos x="T0" y="T1"/>
                  </a:cxn>
                  <a:cxn ang="T13">
                    <a:pos x="T2" y="T3"/>
                  </a:cxn>
                  <a:cxn ang="T14">
                    <a:pos x="T4" y="T5"/>
                  </a:cxn>
                  <a:cxn ang="T15">
                    <a:pos x="T6" y="T7"/>
                  </a:cxn>
                  <a:cxn ang="T16">
                    <a:pos x="T8" y="T9"/>
                  </a:cxn>
                  <a:cxn ang="T17">
                    <a:pos x="T10" y="T11"/>
                  </a:cxn>
                </a:cxnLst>
                <a:rect l="T18" t="T19" r="T20" b="T21"/>
                <a:pathLst>
                  <a:path w="336" h="216">
                    <a:moveTo>
                      <a:pt x="16" y="192"/>
                    </a:moveTo>
                    <a:cubicBezTo>
                      <a:pt x="32" y="168"/>
                      <a:pt x="120" y="80"/>
                      <a:pt x="160" y="48"/>
                    </a:cubicBezTo>
                    <a:cubicBezTo>
                      <a:pt x="200" y="16"/>
                      <a:pt x="232" y="0"/>
                      <a:pt x="256" y="0"/>
                    </a:cubicBezTo>
                    <a:cubicBezTo>
                      <a:pt x="280" y="0"/>
                      <a:pt x="336" y="16"/>
                      <a:pt x="304" y="48"/>
                    </a:cubicBezTo>
                    <a:cubicBezTo>
                      <a:pt x="272" y="80"/>
                      <a:pt x="112" y="168"/>
                      <a:pt x="64" y="192"/>
                    </a:cubicBezTo>
                    <a:cubicBezTo>
                      <a:pt x="16" y="216"/>
                      <a:pt x="0" y="216"/>
                      <a:pt x="16" y="192"/>
                    </a:cubicBezTo>
                    <a:close/>
                  </a:path>
                </a:pathLst>
              </a:custGeom>
              <a:noFill/>
              <a:ln w="19050">
                <a:solidFill>
                  <a:srgbClr val="FFCC00"/>
                </a:solidFill>
                <a:round/>
                <a:headEnd/>
                <a:tailEnd/>
              </a:ln>
            </p:spPr>
            <p:txBody>
              <a:bodyPr/>
              <a:lstStyle/>
              <a:p>
                <a:endParaRPr lang="en-CA" dirty="0"/>
              </a:p>
            </p:txBody>
          </p:sp>
        </p:grpSp>
        <p:sp>
          <p:nvSpPr>
            <p:cNvPr id="43089" name="Freeform 7"/>
            <p:cNvSpPr>
              <a:spLocks/>
            </p:cNvSpPr>
            <p:nvPr/>
          </p:nvSpPr>
          <p:spPr bwMode="auto">
            <a:xfrm>
              <a:off x="1408" y="1296"/>
              <a:ext cx="3776" cy="2192"/>
            </a:xfrm>
            <a:custGeom>
              <a:avLst/>
              <a:gdLst>
                <a:gd name="T0" fmla="*/ 32 w 3776"/>
                <a:gd name="T1" fmla="*/ 1680 h 2192"/>
                <a:gd name="T2" fmla="*/ 224 w 3776"/>
                <a:gd name="T3" fmla="*/ 1584 h 2192"/>
                <a:gd name="T4" fmla="*/ 272 w 3776"/>
                <a:gd name="T5" fmla="*/ 1440 h 2192"/>
                <a:gd name="T6" fmla="*/ 416 w 3776"/>
                <a:gd name="T7" fmla="*/ 1296 h 2192"/>
                <a:gd name="T8" fmla="*/ 560 w 3776"/>
                <a:gd name="T9" fmla="*/ 1152 h 2192"/>
                <a:gd name="T10" fmla="*/ 704 w 3776"/>
                <a:gd name="T11" fmla="*/ 960 h 2192"/>
                <a:gd name="T12" fmla="*/ 896 w 3776"/>
                <a:gd name="T13" fmla="*/ 816 h 2192"/>
                <a:gd name="T14" fmla="*/ 992 w 3776"/>
                <a:gd name="T15" fmla="*/ 768 h 2192"/>
                <a:gd name="T16" fmla="*/ 1520 w 3776"/>
                <a:gd name="T17" fmla="*/ 480 h 2192"/>
                <a:gd name="T18" fmla="*/ 1664 w 3776"/>
                <a:gd name="T19" fmla="*/ 384 h 2192"/>
                <a:gd name="T20" fmla="*/ 1856 w 3776"/>
                <a:gd name="T21" fmla="*/ 336 h 2192"/>
                <a:gd name="T22" fmla="*/ 2096 w 3776"/>
                <a:gd name="T23" fmla="*/ 288 h 2192"/>
                <a:gd name="T24" fmla="*/ 2240 w 3776"/>
                <a:gd name="T25" fmla="*/ 240 h 2192"/>
                <a:gd name="T26" fmla="*/ 2288 w 3776"/>
                <a:gd name="T27" fmla="*/ 288 h 2192"/>
                <a:gd name="T28" fmla="*/ 2480 w 3776"/>
                <a:gd name="T29" fmla="*/ 192 h 2192"/>
                <a:gd name="T30" fmla="*/ 2480 w 3776"/>
                <a:gd name="T31" fmla="*/ 288 h 2192"/>
                <a:gd name="T32" fmla="*/ 2528 w 3776"/>
                <a:gd name="T33" fmla="*/ 336 h 2192"/>
                <a:gd name="T34" fmla="*/ 2624 w 3776"/>
                <a:gd name="T35" fmla="*/ 336 h 2192"/>
                <a:gd name="T36" fmla="*/ 2672 w 3776"/>
                <a:gd name="T37" fmla="*/ 432 h 2192"/>
                <a:gd name="T38" fmla="*/ 2912 w 3776"/>
                <a:gd name="T39" fmla="*/ 336 h 2192"/>
                <a:gd name="T40" fmla="*/ 3008 w 3776"/>
                <a:gd name="T41" fmla="*/ 240 h 2192"/>
                <a:gd name="T42" fmla="*/ 3104 w 3776"/>
                <a:gd name="T43" fmla="*/ 192 h 2192"/>
                <a:gd name="T44" fmla="*/ 3248 w 3776"/>
                <a:gd name="T45" fmla="*/ 192 h 2192"/>
                <a:gd name="T46" fmla="*/ 3392 w 3776"/>
                <a:gd name="T47" fmla="*/ 144 h 2192"/>
                <a:gd name="T48" fmla="*/ 3488 w 3776"/>
                <a:gd name="T49" fmla="*/ 96 h 2192"/>
                <a:gd name="T50" fmla="*/ 3680 w 3776"/>
                <a:gd name="T51" fmla="*/ 48 h 2192"/>
                <a:gd name="T52" fmla="*/ 3776 w 3776"/>
                <a:gd name="T53" fmla="*/ 48 h 2192"/>
                <a:gd name="T54" fmla="*/ 3680 w 3776"/>
                <a:gd name="T55" fmla="*/ 336 h 2192"/>
                <a:gd name="T56" fmla="*/ 3344 w 3776"/>
                <a:gd name="T57" fmla="*/ 672 h 2192"/>
                <a:gd name="T58" fmla="*/ 3200 w 3776"/>
                <a:gd name="T59" fmla="*/ 768 h 2192"/>
                <a:gd name="T60" fmla="*/ 3008 w 3776"/>
                <a:gd name="T61" fmla="*/ 816 h 2192"/>
                <a:gd name="T62" fmla="*/ 2720 w 3776"/>
                <a:gd name="T63" fmla="*/ 912 h 2192"/>
                <a:gd name="T64" fmla="*/ 2576 w 3776"/>
                <a:gd name="T65" fmla="*/ 864 h 2192"/>
                <a:gd name="T66" fmla="*/ 2384 w 3776"/>
                <a:gd name="T67" fmla="*/ 864 h 2192"/>
                <a:gd name="T68" fmla="*/ 2528 w 3776"/>
                <a:gd name="T69" fmla="*/ 672 h 2192"/>
                <a:gd name="T70" fmla="*/ 2624 w 3776"/>
                <a:gd name="T71" fmla="*/ 528 h 2192"/>
                <a:gd name="T72" fmla="*/ 2624 w 3776"/>
                <a:gd name="T73" fmla="*/ 480 h 2192"/>
                <a:gd name="T74" fmla="*/ 2480 w 3776"/>
                <a:gd name="T75" fmla="*/ 480 h 2192"/>
                <a:gd name="T76" fmla="*/ 2240 w 3776"/>
                <a:gd name="T77" fmla="*/ 624 h 2192"/>
                <a:gd name="T78" fmla="*/ 2048 w 3776"/>
                <a:gd name="T79" fmla="*/ 720 h 2192"/>
                <a:gd name="T80" fmla="*/ 1856 w 3776"/>
                <a:gd name="T81" fmla="*/ 864 h 2192"/>
                <a:gd name="T82" fmla="*/ 1808 w 3776"/>
                <a:gd name="T83" fmla="*/ 1056 h 2192"/>
                <a:gd name="T84" fmla="*/ 1808 w 3776"/>
                <a:gd name="T85" fmla="*/ 1200 h 2192"/>
                <a:gd name="T86" fmla="*/ 1808 w 3776"/>
                <a:gd name="T87" fmla="*/ 1248 h 2192"/>
                <a:gd name="T88" fmla="*/ 1568 w 3776"/>
                <a:gd name="T89" fmla="*/ 1296 h 2192"/>
                <a:gd name="T90" fmla="*/ 1376 w 3776"/>
                <a:gd name="T91" fmla="*/ 1344 h 2192"/>
                <a:gd name="T92" fmla="*/ 1328 w 3776"/>
                <a:gd name="T93" fmla="*/ 1440 h 2192"/>
                <a:gd name="T94" fmla="*/ 1184 w 3776"/>
                <a:gd name="T95" fmla="*/ 1488 h 2192"/>
                <a:gd name="T96" fmla="*/ 1040 w 3776"/>
                <a:gd name="T97" fmla="*/ 1488 h 2192"/>
                <a:gd name="T98" fmla="*/ 992 w 3776"/>
                <a:gd name="T99" fmla="*/ 1488 h 2192"/>
                <a:gd name="T100" fmla="*/ 848 w 3776"/>
                <a:gd name="T101" fmla="*/ 1536 h 2192"/>
                <a:gd name="T102" fmla="*/ 608 w 3776"/>
                <a:gd name="T103" fmla="*/ 1584 h 2192"/>
                <a:gd name="T104" fmla="*/ 416 w 3776"/>
                <a:gd name="T105" fmla="*/ 1728 h 2192"/>
                <a:gd name="T106" fmla="*/ 512 w 3776"/>
                <a:gd name="T107" fmla="*/ 1776 h 2192"/>
                <a:gd name="T108" fmla="*/ 560 w 3776"/>
                <a:gd name="T109" fmla="*/ 1824 h 2192"/>
                <a:gd name="T110" fmla="*/ 464 w 3776"/>
                <a:gd name="T111" fmla="*/ 1968 h 2192"/>
                <a:gd name="T112" fmla="*/ 464 w 3776"/>
                <a:gd name="T113" fmla="*/ 2112 h 2192"/>
                <a:gd name="T114" fmla="*/ 224 w 3776"/>
                <a:gd name="T115" fmla="*/ 2160 h 2192"/>
                <a:gd name="T116" fmla="*/ 176 w 3776"/>
                <a:gd name="T117" fmla="*/ 1920 h 2192"/>
                <a:gd name="T118" fmla="*/ 32 w 3776"/>
                <a:gd name="T119" fmla="*/ 1824 h 2192"/>
                <a:gd name="T120" fmla="*/ 32 w 3776"/>
                <a:gd name="T121" fmla="*/ 1680 h 21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776"/>
                <a:gd name="T184" fmla="*/ 0 h 2192"/>
                <a:gd name="T185" fmla="*/ 3776 w 3776"/>
                <a:gd name="T186" fmla="*/ 2192 h 219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776" h="2192">
                  <a:moveTo>
                    <a:pt x="32" y="1680"/>
                  </a:moveTo>
                  <a:cubicBezTo>
                    <a:pt x="64" y="1640"/>
                    <a:pt x="184" y="1624"/>
                    <a:pt x="224" y="1584"/>
                  </a:cubicBezTo>
                  <a:cubicBezTo>
                    <a:pt x="264" y="1544"/>
                    <a:pt x="240" y="1488"/>
                    <a:pt x="272" y="1440"/>
                  </a:cubicBezTo>
                  <a:cubicBezTo>
                    <a:pt x="304" y="1392"/>
                    <a:pt x="368" y="1344"/>
                    <a:pt x="416" y="1296"/>
                  </a:cubicBezTo>
                  <a:cubicBezTo>
                    <a:pt x="464" y="1248"/>
                    <a:pt x="512" y="1208"/>
                    <a:pt x="560" y="1152"/>
                  </a:cubicBezTo>
                  <a:cubicBezTo>
                    <a:pt x="608" y="1096"/>
                    <a:pt x="648" y="1016"/>
                    <a:pt x="704" y="960"/>
                  </a:cubicBezTo>
                  <a:cubicBezTo>
                    <a:pt x="760" y="904"/>
                    <a:pt x="848" y="848"/>
                    <a:pt x="896" y="816"/>
                  </a:cubicBezTo>
                  <a:cubicBezTo>
                    <a:pt x="944" y="784"/>
                    <a:pt x="888" y="824"/>
                    <a:pt x="992" y="768"/>
                  </a:cubicBezTo>
                  <a:cubicBezTo>
                    <a:pt x="1096" y="712"/>
                    <a:pt x="1408" y="544"/>
                    <a:pt x="1520" y="480"/>
                  </a:cubicBezTo>
                  <a:cubicBezTo>
                    <a:pt x="1632" y="416"/>
                    <a:pt x="1608" y="408"/>
                    <a:pt x="1664" y="384"/>
                  </a:cubicBezTo>
                  <a:cubicBezTo>
                    <a:pt x="1720" y="360"/>
                    <a:pt x="1784" y="352"/>
                    <a:pt x="1856" y="336"/>
                  </a:cubicBezTo>
                  <a:cubicBezTo>
                    <a:pt x="1928" y="320"/>
                    <a:pt x="2032" y="304"/>
                    <a:pt x="2096" y="288"/>
                  </a:cubicBezTo>
                  <a:cubicBezTo>
                    <a:pt x="2160" y="272"/>
                    <a:pt x="2208" y="240"/>
                    <a:pt x="2240" y="240"/>
                  </a:cubicBezTo>
                  <a:cubicBezTo>
                    <a:pt x="2272" y="240"/>
                    <a:pt x="2248" y="296"/>
                    <a:pt x="2288" y="288"/>
                  </a:cubicBezTo>
                  <a:cubicBezTo>
                    <a:pt x="2328" y="280"/>
                    <a:pt x="2448" y="192"/>
                    <a:pt x="2480" y="192"/>
                  </a:cubicBezTo>
                  <a:cubicBezTo>
                    <a:pt x="2512" y="192"/>
                    <a:pt x="2472" y="264"/>
                    <a:pt x="2480" y="288"/>
                  </a:cubicBezTo>
                  <a:cubicBezTo>
                    <a:pt x="2488" y="312"/>
                    <a:pt x="2504" y="328"/>
                    <a:pt x="2528" y="336"/>
                  </a:cubicBezTo>
                  <a:cubicBezTo>
                    <a:pt x="2552" y="344"/>
                    <a:pt x="2600" y="320"/>
                    <a:pt x="2624" y="336"/>
                  </a:cubicBezTo>
                  <a:cubicBezTo>
                    <a:pt x="2648" y="352"/>
                    <a:pt x="2624" y="432"/>
                    <a:pt x="2672" y="432"/>
                  </a:cubicBezTo>
                  <a:cubicBezTo>
                    <a:pt x="2720" y="432"/>
                    <a:pt x="2856" y="368"/>
                    <a:pt x="2912" y="336"/>
                  </a:cubicBezTo>
                  <a:cubicBezTo>
                    <a:pt x="2968" y="304"/>
                    <a:pt x="2976" y="264"/>
                    <a:pt x="3008" y="240"/>
                  </a:cubicBezTo>
                  <a:cubicBezTo>
                    <a:pt x="3040" y="216"/>
                    <a:pt x="3064" y="200"/>
                    <a:pt x="3104" y="192"/>
                  </a:cubicBezTo>
                  <a:cubicBezTo>
                    <a:pt x="3144" y="184"/>
                    <a:pt x="3200" y="200"/>
                    <a:pt x="3248" y="192"/>
                  </a:cubicBezTo>
                  <a:cubicBezTo>
                    <a:pt x="3296" y="184"/>
                    <a:pt x="3352" y="160"/>
                    <a:pt x="3392" y="144"/>
                  </a:cubicBezTo>
                  <a:cubicBezTo>
                    <a:pt x="3432" y="128"/>
                    <a:pt x="3440" y="112"/>
                    <a:pt x="3488" y="96"/>
                  </a:cubicBezTo>
                  <a:cubicBezTo>
                    <a:pt x="3536" y="80"/>
                    <a:pt x="3632" y="56"/>
                    <a:pt x="3680" y="48"/>
                  </a:cubicBezTo>
                  <a:cubicBezTo>
                    <a:pt x="3728" y="40"/>
                    <a:pt x="3776" y="0"/>
                    <a:pt x="3776" y="48"/>
                  </a:cubicBezTo>
                  <a:cubicBezTo>
                    <a:pt x="3776" y="96"/>
                    <a:pt x="3752" y="232"/>
                    <a:pt x="3680" y="336"/>
                  </a:cubicBezTo>
                  <a:cubicBezTo>
                    <a:pt x="3608" y="440"/>
                    <a:pt x="3424" y="600"/>
                    <a:pt x="3344" y="672"/>
                  </a:cubicBezTo>
                  <a:cubicBezTo>
                    <a:pt x="3264" y="744"/>
                    <a:pt x="3256" y="744"/>
                    <a:pt x="3200" y="768"/>
                  </a:cubicBezTo>
                  <a:cubicBezTo>
                    <a:pt x="3144" y="792"/>
                    <a:pt x="3088" y="792"/>
                    <a:pt x="3008" y="816"/>
                  </a:cubicBezTo>
                  <a:cubicBezTo>
                    <a:pt x="2928" y="840"/>
                    <a:pt x="2792" y="904"/>
                    <a:pt x="2720" y="912"/>
                  </a:cubicBezTo>
                  <a:cubicBezTo>
                    <a:pt x="2648" y="920"/>
                    <a:pt x="2632" y="872"/>
                    <a:pt x="2576" y="864"/>
                  </a:cubicBezTo>
                  <a:cubicBezTo>
                    <a:pt x="2520" y="856"/>
                    <a:pt x="2392" y="896"/>
                    <a:pt x="2384" y="864"/>
                  </a:cubicBezTo>
                  <a:cubicBezTo>
                    <a:pt x="2376" y="832"/>
                    <a:pt x="2488" y="728"/>
                    <a:pt x="2528" y="672"/>
                  </a:cubicBezTo>
                  <a:cubicBezTo>
                    <a:pt x="2568" y="616"/>
                    <a:pt x="2608" y="560"/>
                    <a:pt x="2624" y="528"/>
                  </a:cubicBezTo>
                  <a:cubicBezTo>
                    <a:pt x="2640" y="496"/>
                    <a:pt x="2648" y="488"/>
                    <a:pt x="2624" y="480"/>
                  </a:cubicBezTo>
                  <a:cubicBezTo>
                    <a:pt x="2600" y="472"/>
                    <a:pt x="2544" y="456"/>
                    <a:pt x="2480" y="480"/>
                  </a:cubicBezTo>
                  <a:cubicBezTo>
                    <a:pt x="2416" y="504"/>
                    <a:pt x="2312" y="584"/>
                    <a:pt x="2240" y="624"/>
                  </a:cubicBezTo>
                  <a:cubicBezTo>
                    <a:pt x="2168" y="664"/>
                    <a:pt x="2112" y="680"/>
                    <a:pt x="2048" y="720"/>
                  </a:cubicBezTo>
                  <a:cubicBezTo>
                    <a:pt x="1984" y="760"/>
                    <a:pt x="1896" y="808"/>
                    <a:pt x="1856" y="864"/>
                  </a:cubicBezTo>
                  <a:cubicBezTo>
                    <a:pt x="1816" y="920"/>
                    <a:pt x="1816" y="1000"/>
                    <a:pt x="1808" y="1056"/>
                  </a:cubicBezTo>
                  <a:cubicBezTo>
                    <a:pt x="1800" y="1112"/>
                    <a:pt x="1808" y="1168"/>
                    <a:pt x="1808" y="1200"/>
                  </a:cubicBezTo>
                  <a:cubicBezTo>
                    <a:pt x="1808" y="1232"/>
                    <a:pt x="1848" y="1232"/>
                    <a:pt x="1808" y="1248"/>
                  </a:cubicBezTo>
                  <a:cubicBezTo>
                    <a:pt x="1768" y="1264"/>
                    <a:pt x="1640" y="1280"/>
                    <a:pt x="1568" y="1296"/>
                  </a:cubicBezTo>
                  <a:cubicBezTo>
                    <a:pt x="1496" y="1312"/>
                    <a:pt x="1416" y="1320"/>
                    <a:pt x="1376" y="1344"/>
                  </a:cubicBezTo>
                  <a:cubicBezTo>
                    <a:pt x="1336" y="1368"/>
                    <a:pt x="1360" y="1416"/>
                    <a:pt x="1328" y="1440"/>
                  </a:cubicBezTo>
                  <a:cubicBezTo>
                    <a:pt x="1296" y="1464"/>
                    <a:pt x="1232" y="1480"/>
                    <a:pt x="1184" y="1488"/>
                  </a:cubicBezTo>
                  <a:cubicBezTo>
                    <a:pt x="1136" y="1496"/>
                    <a:pt x="1072" y="1488"/>
                    <a:pt x="1040" y="1488"/>
                  </a:cubicBezTo>
                  <a:cubicBezTo>
                    <a:pt x="1008" y="1488"/>
                    <a:pt x="1024" y="1480"/>
                    <a:pt x="992" y="1488"/>
                  </a:cubicBezTo>
                  <a:cubicBezTo>
                    <a:pt x="960" y="1496"/>
                    <a:pt x="912" y="1520"/>
                    <a:pt x="848" y="1536"/>
                  </a:cubicBezTo>
                  <a:cubicBezTo>
                    <a:pt x="784" y="1552"/>
                    <a:pt x="680" y="1552"/>
                    <a:pt x="608" y="1584"/>
                  </a:cubicBezTo>
                  <a:cubicBezTo>
                    <a:pt x="536" y="1616"/>
                    <a:pt x="432" y="1696"/>
                    <a:pt x="416" y="1728"/>
                  </a:cubicBezTo>
                  <a:cubicBezTo>
                    <a:pt x="400" y="1760"/>
                    <a:pt x="488" y="1760"/>
                    <a:pt x="512" y="1776"/>
                  </a:cubicBezTo>
                  <a:cubicBezTo>
                    <a:pt x="536" y="1792"/>
                    <a:pt x="568" y="1792"/>
                    <a:pt x="560" y="1824"/>
                  </a:cubicBezTo>
                  <a:cubicBezTo>
                    <a:pt x="552" y="1856"/>
                    <a:pt x="480" y="1920"/>
                    <a:pt x="464" y="1968"/>
                  </a:cubicBezTo>
                  <a:cubicBezTo>
                    <a:pt x="448" y="2016"/>
                    <a:pt x="504" y="2080"/>
                    <a:pt x="464" y="2112"/>
                  </a:cubicBezTo>
                  <a:cubicBezTo>
                    <a:pt x="424" y="2144"/>
                    <a:pt x="272" y="2192"/>
                    <a:pt x="224" y="2160"/>
                  </a:cubicBezTo>
                  <a:cubicBezTo>
                    <a:pt x="176" y="2128"/>
                    <a:pt x="208" y="1976"/>
                    <a:pt x="176" y="1920"/>
                  </a:cubicBezTo>
                  <a:cubicBezTo>
                    <a:pt x="144" y="1864"/>
                    <a:pt x="56" y="1864"/>
                    <a:pt x="32" y="1824"/>
                  </a:cubicBezTo>
                  <a:cubicBezTo>
                    <a:pt x="8" y="1784"/>
                    <a:pt x="0" y="1720"/>
                    <a:pt x="32" y="1680"/>
                  </a:cubicBezTo>
                  <a:close/>
                </a:path>
              </a:pathLst>
            </a:custGeom>
            <a:noFill/>
            <a:ln w="19050">
              <a:solidFill>
                <a:srgbClr val="D53419"/>
              </a:solidFill>
              <a:round/>
              <a:headEnd/>
              <a:tailEnd/>
            </a:ln>
          </p:spPr>
          <p:txBody>
            <a:bodyPr/>
            <a:lstStyle/>
            <a:p>
              <a:endParaRPr lang="en-CA" dirty="0"/>
            </a:p>
          </p:txBody>
        </p:sp>
      </p:grpSp>
      <p:sp>
        <p:nvSpPr>
          <p:cNvPr id="43011" name="Text Box 8"/>
          <p:cNvSpPr txBox="1">
            <a:spLocks noChangeArrowheads="1"/>
          </p:cNvSpPr>
          <p:nvPr/>
        </p:nvSpPr>
        <p:spPr bwMode="auto">
          <a:xfrm>
            <a:off x="776288" y="5038725"/>
            <a:ext cx="8077200" cy="1328738"/>
          </a:xfrm>
          <a:prstGeom prst="rect">
            <a:avLst/>
          </a:prstGeom>
          <a:noFill/>
          <a:ln w="9525">
            <a:noFill/>
            <a:miter lim="800000"/>
            <a:headEnd/>
            <a:tailEnd/>
          </a:ln>
        </p:spPr>
        <p:txBody>
          <a:bodyPr>
            <a:spAutoFit/>
          </a:bodyPr>
          <a:lstStyle/>
          <a:p>
            <a:pPr>
              <a:spcBef>
                <a:spcPct val="50000"/>
              </a:spcBef>
            </a:pPr>
            <a:r>
              <a:rPr lang="en-CA" b="1" dirty="0">
                <a:solidFill>
                  <a:srgbClr val="FFFFFF"/>
                </a:solidFill>
                <a:latin typeface="Arial" charset="0"/>
              </a:rPr>
              <a:t>If we assume the old block  has recovered by 70% this means it still contributes 30</a:t>
            </a:r>
            <a:r>
              <a:rPr lang="en-CA" b="1" dirty="0" smtClean="0">
                <a:solidFill>
                  <a:srgbClr val="FFFFFF"/>
                </a:solidFill>
                <a:latin typeface="Arial" charset="0"/>
              </a:rPr>
              <a:t>%: .30 </a:t>
            </a:r>
            <a:r>
              <a:rPr lang="en-CA" b="1" dirty="0">
                <a:solidFill>
                  <a:srgbClr val="FFFFFF"/>
                </a:solidFill>
                <a:latin typeface="Arial" charset="0"/>
              </a:rPr>
              <a:t>x 15% = 4.5% residual impact.</a:t>
            </a:r>
          </a:p>
          <a:p>
            <a:pPr>
              <a:spcBef>
                <a:spcPct val="50000"/>
              </a:spcBef>
            </a:pPr>
            <a:r>
              <a:rPr lang="en-CA" b="1" dirty="0">
                <a:solidFill>
                  <a:srgbClr val="FFFFFF"/>
                </a:solidFill>
                <a:latin typeface="Arial" charset="0"/>
              </a:rPr>
              <a:t>4.5% Residual plus </a:t>
            </a:r>
            <a:r>
              <a:rPr lang="en-CA" b="1" dirty="0" smtClean="0">
                <a:solidFill>
                  <a:srgbClr val="FFFFFF"/>
                </a:solidFill>
                <a:latin typeface="Arial" charset="0"/>
              </a:rPr>
              <a:t>4.2% </a:t>
            </a:r>
            <a:r>
              <a:rPr lang="en-CA" b="1" dirty="0">
                <a:solidFill>
                  <a:srgbClr val="FFFFFF"/>
                </a:solidFill>
                <a:latin typeface="Arial" charset="0"/>
              </a:rPr>
              <a:t>new = 8.7</a:t>
            </a:r>
            <a:r>
              <a:rPr lang="en-CA" b="1" dirty="0" smtClean="0">
                <a:solidFill>
                  <a:srgbClr val="FFFFFF"/>
                </a:solidFill>
                <a:latin typeface="Arial" charset="0"/>
              </a:rPr>
              <a:t>%.  </a:t>
            </a:r>
            <a:r>
              <a:rPr lang="en-CA" b="1" dirty="0">
                <a:solidFill>
                  <a:srgbClr val="FFFFFF"/>
                </a:solidFill>
                <a:latin typeface="Arial" charset="0"/>
              </a:rPr>
              <a:t>This predicts Modification which is more in line with the ocular assessment.</a:t>
            </a:r>
          </a:p>
        </p:txBody>
      </p:sp>
      <p:sp>
        <p:nvSpPr>
          <p:cNvPr id="43012" name="Text Box 9"/>
          <p:cNvSpPr txBox="1">
            <a:spLocks noChangeArrowheads="1"/>
          </p:cNvSpPr>
          <p:nvPr/>
        </p:nvSpPr>
        <p:spPr bwMode="auto">
          <a:xfrm>
            <a:off x="3886200" y="2743200"/>
            <a:ext cx="838200" cy="366713"/>
          </a:xfrm>
          <a:prstGeom prst="rect">
            <a:avLst/>
          </a:prstGeom>
          <a:noFill/>
          <a:ln w="9525">
            <a:noFill/>
            <a:miter lim="800000"/>
            <a:headEnd/>
            <a:tailEnd/>
          </a:ln>
        </p:spPr>
        <p:txBody>
          <a:bodyPr>
            <a:spAutoFit/>
          </a:bodyPr>
          <a:lstStyle/>
          <a:p>
            <a:pPr>
              <a:spcBef>
                <a:spcPct val="50000"/>
              </a:spcBef>
            </a:pPr>
            <a:r>
              <a:rPr lang="en-CA" dirty="0">
                <a:solidFill>
                  <a:srgbClr val="D53419"/>
                </a:solidFill>
              </a:rPr>
              <a:t>15%</a:t>
            </a:r>
          </a:p>
        </p:txBody>
      </p:sp>
      <p:pic>
        <p:nvPicPr>
          <p:cNvPr id="84"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6"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43</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scan"/>
          <p:cNvPicPr>
            <a:picLocks noChangeAspect="1" noChangeArrowheads="1"/>
          </p:cNvPicPr>
          <p:nvPr/>
        </p:nvPicPr>
        <p:blipFill>
          <a:blip r:embed="rId2" cstate="print">
            <a:lum bright="-6000" contrast="6000"/>
          </a:blip>
          <a:srcRect/>
          <a:stretch>
            <a:fillRect/>
          </a:stretch>
        </p:blipFill>
        <p:spPr bwMode="auto">
          <a:xfrm>
            <a:off x="3421063" y="2352675"/>
            <a:ext cx="4967287" cy="2905125"/>
          </a:xfrm>
          <a:prstGeom prst="rect">
            <a:avLst/>
          </a:prstGeom>
          <a:noFill/>
          <a:ln w="9525">
            <a:solidFill>
              <a:schemeClr val="folHlink"/>
            </a:solidFill>
            <a:miter lim="800000"/>
            <a:headEnd/>
            <a:tailEnd/>
          </a:ln>
        </p:spPr>
      </p:pic>
      <p:sp>
        <p:nvSpPr>
          <p:cNvPr id="44035" name="Text Box 77"/>
          <p:cNvSpPr txBox="1">
            <a:spLocks noChangeArrowheads="1"/>
          </p:cNvSpPr>
          <p:nvPr/>
        </p:nvSpPr>
        <p:spPr bwMode="auto">
          <a:xfrm>
            <a:off x="3392488" y="5364163"/>
            <a:ext cx="3700462" cy="342900"/>
          </a:xfrm>
          <a:prstGeom prst="rect">
            <a:avLst/>
          </a:prstGeom>
          <a:noFill/>
          <a:ln w="9525">
            <a:noFill/>
            <a:miter lim="800000"/>
            <a:headEnd/>
            <a:tailEnd/>
          </a:ln>
        </p:spPr>
        <p:txBody>
          <a:bodyPr>
            <a:spAutoFit/>
          </a:bodyPr>
          <a:lstStyle/>
          <a:p>
            <a:pPr>
              <a:spcBef>
                <a:spcPct val="50000"/>
              </a:spcBef>
            </a:pPr>
            <a:r>
              <a:rPr lang="en-CA" sz="1200" b="1" i="1" dirty="0">
                <a:solidFill>
                  <a:schemeClr val="tx2"/>
                </a:solidFill>
                <a:latin typeface="Arial" charset="0"/>
              </a:rPr>
              <a:t>Clear Cutting to meet Visual Quality 1996</a:t>
            </a:r>
          </a:p>
        </p:txBody>
      </p:sp>
      <p:sp>
        <p:nvSpPr>
          <p:cNvPr id="44036" name="Text Box 78"/>
          <p:cNvSpPr txBox="1">
            <a:spLocks noChangeArrowheads="1"/>
          </p:cNvSpPr>
          <p:nvPr/>
        </p:nvSpPr>
        <p:spPr bwMode="auto">
          <a:xfrm>
            <a:off x="827088" y="2062163"/>
            <a:ext cx="2447925" cy="4103687"/>
          </a:xfrm>
          <a:prstGeom prst="rect">
            <a:avLst/>
          </a:prstGeom>
          <a:noFill/>
          <a:ln w="9525">
            <a:noFill/>
            <a:miter lim="800000"/>
            <a:headEnd/>
            <a:tailEnd/>
          </a:ln>
        </p:spPr>
        <p:txBody>
          <a:bodyPr>
            <a:spAutoFit/>
          </a:bodyPr>
          <a:lstStyle/>
          <a:p>
            <a:pPr>
              <a:spcBef>
                <a:spcPct val="50000"/>
              </a:spcBef>
            </a:pPr>
            <a:r>
              <a:rPr lang="en-CA" sz="1600" b="1" dirty="0">
                <a:solidFill>
                  <a:srgbClr val="FFFFFF"/>
                </a:solidFill>
                <a:latin typeface="Arial" charset="0"/>
              </a:rPr>
              <a:t>The study found that % landform harvested was the best single predictor.</a:t>
            </a:r>
          </a:p>
          <a:p>
            <a:pPr>
              <a:spcBef>
                <a:spcPct val="50000"/>
              </a:spcBef>
            </a:pPr>
            <a:r>
              <a:rPr lang="en-CA" sz="1600" b="1" dirty="0">
                <a:solidFill>
                  <a:srgbClr val="FFFFFF"/>
                </a:solidFill>
                <a:latin typeface="Arial" charset="0"/>
              </a:rPr>
              <a:t>Retention and Partial Retention classes could be predicted at  a probability of 77.8%  and 85% respectively.</a:t>
            </a:r>
          </a:p>
          <a:p>
            <a:pPr>
              <a:spcBef>
                <a:spcPct val="50000"/>
              </a:spcBef>
            </a:pPr>
            <a:r>
              <a:rPr lang="en-CA" sz="1600" b="1" dirty="0">
                <a:solidFill>
                  <a:srgbClr val="FFFFFF"/>
                </a:solidFill>
                <a:latin typeface="Arial" charset="0"/>
              </a:rPr>
              <a:t>This graph shows the probability (50%+1) that a clear cut would be classified into a particular VQO based on % alt alone.</a:t>
            </a:r>
          </a:p>
        </p:txBody>
      </p:sp>
      <p:sp>
        <p:nvSpPr>
          <p:cNvPr id="44037" name="Text Box 79"/>
          <p:cNvSpPr txBox="1">
            <a:spLocks noChangeArrowheads="1"/>
          </p:cNvSpPr>
          <p:nvPr/>
        </p:nvSpPr>
        <p:spPr bwMode="auto">
          <a:xfrm>
            <a:off x="827088" y="1066800"/>
            <a:ext cx="7921625" cy="923925"/>
          </a:xfrm>
          <a:prstGeom prst="rect">
            <a:avLst/>
          </a:prstGeom>
          <a:noFill/>
          <a:ln w="9525">
            <a:noFill/>
            <a:miter lim="800000"/>
            <a:headEnd/>
            <a:tailEnd/>
          </a:ln>
        </p:spPr>
        <p:txBody>
          <a:bodyPr>
            <a:spAutoFit/>
          </a:bodyPr>
          <a:lstStyle/>
          <a:p>
            <a:pPr>
              <a:spcBef>
                <a:spcPct val="50000"/>
              </a:spcBef>
            </a:pPr>
            <a:r>
              <a:rPr lang="en-CA" b="1" dirty="0">
                <a:solidFill>
                  <a:srgbClr val="FFFFFF"/>
                </a:solidFill>
                <a:latin typeface="Arial" charset="0"/>
              </a:rPr>
              <a:t>One goal of the Clear Cutting to Meet Visual Quality study was to determine what parameter in the landscape could be used to predict the Visual Quality of Clear Cuts</a:t>
            </a:r>
            <a:r>
              <a:rPr lang="en-CA" b="1" dirty="0">
                <a:solidFill>
                  <a:schemeClr val="tx2"/>
                </a:solidFill>
                <a:latin typeface="Arial" charset="0"/>
              </a:rPr>
              <a:t>.</a:t>
            </a:r>
          </a:p>
        </p:txBody>
      </p:sp>
      <p:sp>
        <p:nvSpPr>
          <p:cNvPr id="44038" name="AutoShape 80"/>
          <p:cNvSpPr>
            <a:spLocks noChangeArrowheads="1"/>
          </p:cNvSpPr>
          <p:nvPr/>
        </p:nvSpPr>
        <p:spPr bwMode="auto">
          <a:xfrm flipV="1">
            <a:off x="4787900" y="4579938"/>
            <a:ext cx="1079500" cy="144462"/>
          </a:xfrm>
          <a:prstGeom prst="leftRightArrow">
            <a:avLst>
              <a:gd name="adj1" fmla="val 50000"/>
              <a:gd name="adj2" fmla="val 149451"/>
            </a:avLst>
          </a:prstGeom>
          <a:solidFill>
            <a:srgbClr val="3366FF"/>
          </a:solidFill>
          <a:ln w="9525">
            <a:solidFill>
              <a:schemeClr val="tx1"/>
            </a:solidFill>
            <a:miter lim="800000"/>
            <a:headEnd/>
            <a:tailEnd/>
          </a:ln>
        </p:spPr>
        <p:txBody>
          <a:bodyPr wrap="none" anchor="ctr"/>
          <a:lstStyle/>
          <a:p>
            <a:endParaRPr lang="en-US" dirty="0"/>
          </a:p>
        </p:txBody>
      </p:sp>
      <p:sp>
        <p:nvSpPr>
          <p:cNvPr id="44039" name="AutoShape 81"/>
          <p:cNvSpPr>
            <a:spLocks noChangeArrowheads="1"/>
          </p:cNvSpPr>
          <p:nvPr/>
        </p:nvSpPr>
        <p:spPr bwMode="auto">
          <a:xfrm flipV="1">
            <a:off x="4140200" y="4581525"/>
            <a:ext cx="576263" cy="142875"/>
          </a:xfrm>
          <a:prstGeom prst="leftRightArrow">
            <a:avLst>
              <a:gd name="adj1" fmla="val 50000"/>
              <a:gd name="adj2" fmla="val 80667"/>
            </a:avLst>
          </a:prstGeom>
          <a:solidFill>
            <a:srgbClr val="800080"/>
          </a:solidFill>
          <a:ln w="9525">
            <a:noFill/>
            <a:miter lim="800000"/>
            <a:headEnd/>
            <a:tailEnd/>
          </a:ln>
        </p:spPr>
        <p:txBody>
          <a:bodyPr wrap="none" anchor="ctr"/>
          <a:lstStyle/>
          <a:p>
            <a:endParaRPr lang="en-US" dirty="0"/>
          </a:p>
        </p:txBody>
      </p:sp>
      <p:pic>
        <p:nvPicPr>
          <p:cNvPr id="44040" name="Picture 83"/>
          <p:cNvPicPr>
            <a:picLocks noChangeAspect="1" noChangeArrowheads="1"/>
          </p:cNvPicPr>
          <p:nvPr/>
        </p:nvPicPr>
        <p:blipFill>
          <a:blip r:embed="rId3" cstate="print"/>
          <a:srcRect/>
          <a:stretch>
            <a:fillRect/>
          </a:stretch>
        </p:blipFill>
        <p:spPr bwMode="auto">
          <a:xfrm>
            <a:off x="6927850" y="2057400"/>
            <a:ext cx="1624013" cy="2133600"/>
          </a:xfrm>
          <a:prstGeom prst="rect">
            <a:avLst/>
          </a:prstGeom>
          <a:noFill/>
          <a:ln w="9525">
            <a:solidFill>
              <a:schemeClr val="tx2"/>
            </a:solidFill>
            <a:miter lim="800000"/>
            <a:headEnd/>
            <a:tailEnd/>
          </a:ln>
        </p:spPr>
      </p:pic>
      <p:sp>
        <p:nvSpPr>
          <p:cNvPr id="75860" name="Text Box 84"/>
          <p:cNvSpPr txBox="1">
            <a:spLocks noChangeArrowheads="1"/>
          </p:cNvSpPr>
          <p:nvPr/>
        </p:nvSpPr>
        <p:spPr bwMode="auto">
          <a:xfrm>
            <a:off x="76200" y="228600"/>
            <a:ext cx="9067800" cy="434975"/>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6. Research Results</a:t>
            </a:r>
          </a:p>
        </p:txBody>
      </p:sp>
      <p:sp>
        <p:nvSpPr>
          <p:cNvPr id="44044" name="Line 154"/>
          <p:cNvSpPr>
            <a:spLocks noChangeShapeType="1"/>
          </p:cNvSpPr>
          <p:nvPr/>
        </p:nvSpPr>
        <p:spPr bwMode="auto">
          <a:xfrm>
            <a:off x="228600" y="990600"/>
            <a:ext cx="8686800" cy="0"/>
          </a:xfrm>
          <a:prstGeom prst="line">
            <a:avLst/>
          </a:prstGeom>
          <a:noFill/>
          <a:ln w="25400">
            <a:solidFill>
              <a:srgbClr val="EBC047"/>
            </a:solidFill>
            <a:round/>
            <a:headEnd/>
            <a:tailEnd/>
          </a:ln>
        </p:spPr>
        <p:txBody>
          <a:bodyPr/>
          <a:lstStyle/>
          <a:p>
            <a:endParaRPr lang="en-CA" dirty="0"/>
          </a:p>
        </p:txBody>
      </p:sp>
      <p:pic>
        <p:nvPicPr>
          <p:cNvPr id="85" name="Picture 5" descr="BCID_BPOE_V_RGB_rev"/>
          <p:cNvPicPr>
            <a:picLocks noChangeAspect="1" noChangeArrowheads="1"/>
          </p:cNvPicPr>
          <p:nvPr/>
        </p:nvPicPr>
        <p:blipFill>
          <a:blip r:embed="rId4"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7"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44</a:t>
            </a:r>
            <a:endParaRPr lang="en-GB" sz="1400" dirty="0">
              <a:solidFill>
                <a:srgbClr val="FFFFFF"/>
              </a:solidFill>
              <a:latin typeface="Monotype Sorts" pitchFamily="2" charset="2"/>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76"/>
          <p:cNvSpPr txBox="1">
            <a:spLocks noChangeArrowheads="1"/>
          </p:cNvSpPr>
          <p:nvPr/>
        </p:nvSpPr>
        <p:spPr bwMode="auto">
          <a:xfrm>
            <a:off x="827088" y="1066800"/>
            <a:ext cx="7921625" cy="1328738"/>
          </a:xfrm>
          <a:prstGeom prst="rect">
            <a:avLst/>
          </a:prstGeom>
          <a:noFill/>
          <a:ln w="9525">
            <a:noFill/>
            <a:miter lim="800000"/>
            <a:headEnd/>
            <a:tailEnd/>
          </a:ln>
        </p:spPr>
        <p:txBody>
          <a:bodyPr>
            <a:spAutoFit/>
          </a:bodyPr>
          <a:lstStyle/>
          <a:p>
            <a:pPr>
              <a:spcBef>
                <a:spcPct val="50000"/>
              </a:spcBef>
            </a:pPr>
            <a:r>
              <a:rPr lang="en-CA" b="1" dirty="0">
                <a:solidFill>
                  <a:srgbClr val="FFFFFF"/>
                </a:solidFill>
                <a:latin typeface="Arial" charset="0"/>
              </a:rPr>
              <a:t>The goal of the Partial Cutting Study was to determine which site and stand variables would best predict Visual Quality.</a:t>
            </a:r>
          </a:p>
          <a:p>
            <a:pPr>
              <a:spcBef>
                <a:spcPct val="50000"/>
              </a:spcBef>
            </a:pPr>
            <a:r>
              <a:rPr lang="en-CA" b="1" dirty="0">
                <a:solidFill>
                  <a:srgbClr val="FFFFFF"/>
                </a:solidFill>
                <a:latin typeface="Arial" charset="0"/>
              </a:rPr>
              <a:t>The combination of variables; % volume removed, % stems removed and average tree height were found to be the best predictors of EVC.  </a:t>
            </a:r>
          </a:p>
        </p:txBody>
      </p:sp>
      <p:sp>
        <p:nvSpPr>
          <p:cNvPr id="45059" name="Text Box 77"/>
          <p:cNvSpPr txBox="1">
            <a:spLocks noChangeArrowheads="1"/>
          </p:cNvSpPr>
          <p:nvPr/>
        </p:nvSpPr>
        <p:spPr bwMode="auto">
          <a:xfrm>
            <a:off x="838200" y="2438400"/>
            <a:ext cx="2728913" cy="2062163"/>
          </a:xfrm>
          <a:prstGeom prst="rect">
            <a:avLst/>
          </a:prstGeom>
          <a:noFill/>
          <a:ln w="9525">
            <a:noFill/>
            <a:miter lim="800000"/>
            <a:headEnd/>
            <a:tailEnd/>
          </a:ln>
        </p:spPr>
        <p:txBody>
          <a:bodyPr>
            <a:spAutoFit/>
          </a:bodyPr>
          <a:lstStyle/>
          <a:p>
            <a:pPr>
              <a:spcBef>
                <a:spcPct val="50000"/>
              </a:spcBef>
            </a:pPr>
            <a:r>
              <a:rPr lang="en-CA" sz="1600" b="1" dirty="0">
                <a:solidFill>
                  <a:srgbClr val="FFFFFF"/>
                </a:solidFill>
                <a:latin typeface="Arial" charset="0"/>
              </a:rPr>
              <a:t>This table was developed to provide the field practitioner with the ability to predict the out come of a selection cut based on a specific level of volume/stems  removed.</a:t>
            </a:r>
          </a:p>
        </p:txBody>
      </p:sp>
      <p:sp>
        <p:nvSpPr>
          <p:cNvPr id="45060" name="Text Box 78"/>
          <p:cNvSpPr txBox="1">
            <a:spLocks noChangeArrowheads="1"/>
          </p:cNvSpPr>
          <p:nvPr/>
        </p:nvSpPr>
        <p:spPr bwMode="auto">
          <a:xfrm>
            <a:off x="3636963" y="5410200"/>
            <a:ext cx="4248150" cy="206375"/>
          </a:xfrm>
          <a:prstGeom prst="rect">
            <a:avLst/>
          </a:prstGeom>
          <a:noFill/>
          <a:ln w="9525">
            <a:noFill/>
            <a:miter lim="800000"/>
            <a:headEnd/>
            <a:tailEnd/>
          </a:ln>
        </p:spPr>
        <p:txBody>
          <a:bodyPr>
            <a:spAutoFit/>
          </a:bodyPr>
          <a:lstStyle/>
          <a:p>
            <a:pPr algn="ctr">
              <a:spcBef>
                <a:spcPct val="50000"/>
              </a:spcBef>
            </a:pPr>
            <a:r>
              <a:rPr lang="en-CA" sz="1200" b="1" i="1" dirty="0">
                <a:solidFill>
                  <a:schemeClr val="tx2"/>
                </a:solidFill>
                <a:latin typeface="Arial" charset="0"/>
              </a:rPr>
              <a:t>Visual Impacts of Partial Cutting 1997</a:t>
            </a:r>
          </a:p>
        </p:txBody>
      </p:sp>
      <p:pic>
        <p:nvPicPr>
          <p:cNvPr id="45061" name="Picture 79" descr="Part Cut Table 3"/>
          <p:cNvPicPr>
            <a:picLocks noChangeAspect="1" noChangeArrowheads="1"/>
          </p:cNvPicPr>
          <p:nvPr/>
        </p:nvPicPr>
        <p:blipFill>
          <a:blip r:embed="rId2" cstate="print"/>
          <a:srcRect t="2242" r="1495" b="1346"/>
          <a:stretch>
            <a:fillRect/>
          </a:stretch>
        </p:blipFill>
        <p:spPr bwMode="auto">
          <a:xfrm>
            <a:off x="3600450" y="2590800"/>
            <a:ext cx="4248150" cy="2768600"/>
          </a:xfrm>
          <a:prstGeom prst="rect">
            <a:avLst/>
          </a:prstGeom>
          <a:noFill/>
          <a:ln w="9525">
            <a:solidFill>
              <a:schemeClr val="tx2"/>
            </a:solidFill>
            <a:miter lim="800000"/>
            <a:headEnd/>
            <a:tailEnd/>
          </a:ln>
        </p:spPr>
      </p:pic>
      <p:pic>
        <p:nvPicPr>
          <p:cNvPr id="45062" name="Picture 81" descr="Visual Impacts of Partial Cutting"/>
          <p:cNvPicPr>
            <a:picLocks noChangeAspect="1" noChangeArrowheads="1"/>
          </p:cNvPicPr>
          <p:nvPr/>
        </p:nvPicPr>
        <p:blipFill>
          <a:blip r:embed="rId3" cstate="print"/>
          <a:srcRect/>
          <a:stretch>
            <a:fillRect/>
          </a:stretch>
        </p:blipFill>
        <p:spPr bwMode="auto">
          <a:xfrm>
            <a:off x="2209800" y="4419600"/>
            <a:ext cx="1560513" cy="1905000"/>
          </a:xfrm>
          <a:prstGeom prst="rect">
            <a:avLst/>
          </a:prstGeom>
          <a:noFill/>
          <a:ln w="9525">
            <a:solidFill>
              <a:schemeClr val="tx2"/>
            </a:solidFill>
            <a:miter lim="800000"/>
            <a:headEnd/>
            <a:tailEnd/>
          </a:ln>
        </p:spPr>
      </p:pic>
      <p:sp>
        <p:nvSpPr>
          <p:cNvPr id="76883" name="Text Box 83"/>
          <p:cNvSpPr txBox="1">
            <a:spLocks noChangeArrowheads="1"/>
          </p:cNvSpPr>
          <p:nvPr/>
        </p:nvSpPr>
        <p:spPr bwMode="auto">
          <a:xfrm>
            <a:off x="76200" y="228600"/>
            <a:ext cx="9067800" cy="434975"/>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6. Research Results</a:t>
            </a:r>
          </a:p>
        </p:txBody>
      </p:sp>
      <p:sp>
        <p:nvSpPr>
          <p:cNvPr id="45066" name="Line 154"/>
          <p:cNvSpPr>
            <a:spLocks noChangeShapeType="1"/>
          </p:cNvSpPr>
          <p:nvPr/>
        </p:nvSpPr>
        <p:spPr bwMode="auto">
          <a:xfrm>
            <a:off x="228600" y="990600"/>
            <a:ext cx="8686800" cy="0"/>
          </a:xfrm>
          <a:prstGeom prst="line">
            <a:avLst/>
          </a:prstGeom>
          <a:noFill/>
          <a:ln w="25400">
            <a:solidFill>
              <a:srgbClr val="EBC047"/>
            </a:solidFill>
            <a:round/>
            <a:headEnd/>
            <a:tailEnd/>
          </a:ln>
        </p:spPr>
        <p:txBody>
          <a:bodyPr/>
          <a:lstStyle/>
          <a:p>
            <a:endParaRPr lang="en-CA" dirty="0"/>
          </a:p>
        </p:txBody>
      </p:sp>
      <p:pic>
        <p:nvPicPr>
          <p:cNvPr id="83" name="Picture 5" descr="BCID_BPOE_V_RGB_rev"/>
          <p:cNvPicPr>
            <a:picLocks noChangeAspect="1" noChangeArrowheads="1"/>
          </p:cNvPicPr>
          <p:nvPr/>
        </p:nvPicPr>
        <p:blipFill>
          <a:blip r:embed="rId4"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5"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45</a:t>
            </a:r>
            <a:endParaRPr lang="en-GB" sz="1400" dirty="0">
              <a:solidFill>
                <a:srgbClr val="FFFFFF"/>
              </a:solidFill>
              <a:latin typeface="Monotype Sorts" pitchFamily="2" charset="2"/>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76"/>
          <p:cNvSpPr>
            <a:spLocks noGrp="1" noChangeArrowheads="1"/>
          </p:cNvSpPr>
          <p:nvPr>
            <p:ph type="body" idx="1"/>
          </p:nvPr>
        </p:nvSpPr>
        <p:spPr>
          <a:xfrm>
            <a:off x="590550" y="1066800"/>
            <a:ext cx="8229600" cy="4525963"/>
          </a:xfrm>
          <a:noFill/>
        </p:spPr>
        <p:txBody>
          <a:bodyPr/>
          <a:lstStyle/>
          <a:p>
            <a:pPr eaLnBrk="1" hangingPunct="1">
              <a:buClr>
                <a:schemeClr val="tx2"/>
              </a:buClr>
              <a:buSzPct val="120000"/>
              <a:buFontTx/>
              <a:buChar char="•"/>
            </a:pPr>
            <a:r>
              <a:rPr lang="en-GB" sz="1800" b="1" dirty="0" smtClean="0">
                <a:solidFill>
                  <a:srgbClr val="FFFFFF"/>
                </a:solidFill>
                <a:effectLst/>
                <a:latin typeface="Arial" charset="0"/>
              </a:rPr>
              <a:t>Assessing the visual design of a cut block is an important aspect of the evaluation process. The full range of concepts and principles to be evaluated are set out in the VLD Training Manual. Two day design workshops are generally offered annually.</a:t>
            </a:r>
          </a:p>
          <a:p>
            <a:pPr eaLnBrk="1" hangingPunct="1"/>
            <a:endParaRPr lang="en-GB" sz="1800" b="1" dirty="0" smtClean="0">
              <a:solidFill>
                <a:srgbClr val="FFFFFF"/>
              </a:solidFill>
              <a:effectLst/>
              <a:latin typeface="Arial" charset="0"/>
            </a:endParaRPr>
          </a:p>
          <a:p>
            <a:pPr eaLnBrk="1" hangingPunct="1">
              <a:buClr>
                <a:schemeClr val="tx2"/>
              </a:buClr>
              <a:buSzPct val="120000"/>
              <a:buFontTx/>
              <a:buChar char="•"/>
            </a:pPr>
            <a:r>
              <a:rPr lang="en-GB" sz="1800" b="1" dirty="0" smtClean="0">
                <a:solidFill>
                  <a:srgbClr val="FFFFFF"/>
                </a:solidFill>
                <a:effectLst/>
                <a:latin typeface="Arial" charset="0"/>
              </a:rPr>
              <a:t>One of the key questions that must be answered is whether or not the major visual lines of force were identified and used to develop the block shape.</a:t>
            </a:r>
          </a:p>
          <a:p>
            <a:pPr eaLnBrk="1" hangingPunct="1"/>
            <a:endParaRPr lang="en-GB" sz="1800" b="1" dirty="0" smtClean="0">
              <a:solidFill>
                <a:srgbClr val="FFFFFF"/>
              </a:solidFill>
              <a:effectLst/>
              <a:latin typeface="Arial" charset="0"/>
            </a:endParaRPr>
          </a:p>
          <a:p>
            <a:pPr eaLnBrk="1" hangingPunct="1">
              <a:buClr>
                <a:schemeClr val="tx2"/>
              </a:buClr>
              <a:buSzPct val="120000"/>
              <a:buFontTx/>
              <a:buChar char="•"/>
            </a:pPr>
            <a:r>
              <a:rPr lang="en-GB" sz="1800" b="1" dirty="0" smtClean="0">
                <a:solidFill>
                  <a:srgbClr val="FFFFFF"/>
                </a:solidFill>
                <a:effectLst/>
                <a:latin typeface="Arial" charset="0"/>
              </a:rPr>
              <a:t>The </a:t>
            </a:r>
            <a:r>
              <a:rPr lang="en-GB" sz="1800" b="1" dirty="0" smtClean="0">
                <a:solidFill>
                  <a:srgbClr val="FFCC66"/>
                </a:solidFill>
                <a:effectLst/>
                <a:latin typeface="Arial" charset="0"/>
              </a:rPr>
              <a:t>lines of force </a:t>
            </a:r>
            <a:r>
              <a:rPr lang="en-GB" sz="1800" b="1" dirty="0" smtClean="0">
                <a:solidFill>
                  <a:srgbClr val="FFFFFF"/>
                </a:solidFill>
                <a:effectLst/>
                <a:latin typeface="Arial" charset="0"/>
              </a:rPr>
              <a:t>concept is based on the premise that as we observe the landscape, our eyes are drawn up hollows and down ridges.</a:t>
            </a:r>
            <a:br>
              <a:rPr lang="en-GB" sz="1800" b="1" dirty="0" smtClean="0">
                <a:solidFill>
                  <a:srgbClr val="FFFFFF"/>
                </a:solidFill>
                <a:effectLst/>
                <a:latin typeface="Arial" charset="0"/>
              </a:rPr>
            </a:br>
            <a:endParaRPr lang="en-GB" sz="1800" b="1" dirty="0" smtClean="0">
              <a:solidFill>
                <a:srgbClr val="FFFFFF"/>
              </a:solidFill>
              <a:effectLst/>
              <a:latin typeface="Arial" charset="0"/>
            </a:endParaRPr>
          </a:p>
          <a:p>
            <a:pPr eaLnBrk="1" hangingPunct="1">
              <a:buClr>
                <a:schemeClr val="tx2"/>
              </a:buClr>
              <a:buSzPct val="120000"/>
              <a:buFontTx/>
              <a:buChar char="•"/>
            </a:pPr>
            <a:r>
              <a:rPr lang="en-GB" sz="1800" b="1" dirty="0" smtClean="0">
                <a:solidFill>
                  <a:srgbClr val="FFFFFF"/>
                </a:solidFill>
                <a:effectLst/>
                <a:latin typeface="Arial" charset="0"/>
              </a:rPr>
              <a:t>Learning how to map and use visual force analyses is an important design concept for students to learn and understand as it is used as the basis for assessing the presence or absence of design of proposed cut blocks</a:t>
            </a:r>
            <a:r>
              <a:rPr lang="en-GB" sz="1800" b="1" dirty="0" smtClean="0">
                <a:solidFill>
                  <a:schemeClr val="tx2"/>
                </a:solidFill>
                <a:effectLst/>
                <a:latin typeface="Arial" charset="0"/>
              </a:rPr>
              <a:t>.</a:t>
            </a:r>
          </a:p>
        </p:txBody>
      </p:sp>
      <p:sp>
        <p:nvSpPr>
          <p:cNvPr id="88143" name="Text Box 79"/>
          <p:cNvSpPr txBox="1">
            <a:spLocks noChangeArrowheads="1"/>
          </p:cNvSpPr>
          <p:nvPr/>
        </p:nvSpPr>
        <p:spPr bwMode="auto">
          <a:xfrm>
            <a:off x="0" y="228600"/>
            <a:ext cx="9144000" cy="434975"/>
          </a:xfrm>
          <a:prstGeom prst="rect">
            <a:avLst/>
          </a:prstGeom>
          <a:noFill/>
          <a:ln w="9525">
            <a:noFill/>
            <a:miter lim="800000"/>
            <a:headEnd/>
            <a:tailEnd/>
          </a:ln>
          <a:effectLst/>
        </p:spPr>
        <p:txBody>
          <a:bodyPr>
            <a:spAutoFit/>
          </a:bodyPr>
          <a:lstStyle/>
          <a:p>
            <a:pPr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7. Assessing Visual Design</a:t>
            </a:r>
          </a:p>
        </p:txBody>
      </p:sp>
      <p:sp>
        <p:nvSpPr>
          <p:cNvPr id="46086" name="Line 154"/>
          <p:cNvSpPr>
            <a:spLocks noChangeShapeType="1"/>
          </p:cNvSpPr>
          <p:nvPr/>
        </p:nvSpPr>
        <p:spPr bwMode="auto">
          <a:xfrm>
            <a:off x="228600" y="990600"/>
            <a:ext cx="8686800" cy="0"/>
          </a:xfrm>
          <a:prstGeom prst="line">
            <a:avLst/>
          </a:prstGeom>
          <a:noFill/>
          <a:ln w="25400">
            <a:solidFill>
              <a:srgbClr val="EBC047"/>
            </a:solidFill>
            <a:round/>
            <a:headEnd/>
            <a:tailEnd/>
          </a:ln>
        </p:spPr>
        <p:txBody>
          <a:bodyPr/>
          <a:lstStyle/>
          <a:p>
            <a:endParaRPr lang="en-CA" dirty="0"/>
          </a:p>
        </p:txBody>
      </p:sp>
      <p:pic>
        <p:nvPicPr>
          <p:cNvPr id="79"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1"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46</a:t>
            </a:r>
            <a:endParaRPr lang="en-GB" sz="1400" dirty="0">
              <a:solidFill>
                <a:srgbClr val="FFFFFF"/>
              </a:solidFill>
              <a:latin typeface="Monotype Sorts" pitchFamily="2" charset="2"/>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lstStyle/>
          <a:p>
            <a:endParaRPr lang="en-CA" dirty="0"/>
          </a:p>
        </p:txBody>
      </p:sp>
      <p:sp>
        <p:nvSpPr>
          <p:cNvPr id="4" name="Rectangle 3"/>
          <p:cNvSpPr/>
          <p:nvPr/>
        </p:nvSpPr>
        <p:spPr>
          <a:xfrm>
            <a:off x="0" y="0"/>
            <a:ext cx="9144000" cy="68580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5" name="Picture 2" descr="H:\My Scans\LoF0002.jpg"/>
          <p:cNvPicPr>
            <a:picLocks noChangeAspect="1" noChangeArrowheads="1"/>
          </p:cNvPicPr>
          <p:nvPr/>
        </p:nvPicPr>
        <p:blipFill>
          <a:blip r:embed="rId2" cstate="print">
            <a:lum bright="10000"/>
          </a:blip>
          <a:srcRect l="1104" r="1741" b="10000"/>
          <a:stretch>
            <a:fillRect/>
          </a:stretch>
        </p:blipFill>
        <p:spPr bwMode="auto">
          <a:xfrm>
            <a:off x="1066800" y="1"/>
            <a:ext cx="7040782" cy="6857999"/>
          </a:xfrm>
          <a:prstGeom prst="rect">
            <a:avLst/>
          </a:prstGeom>
          <a:noFill/>
        </p:spPr>
      </p:pic>
      <p:sp>
        <p:nvSpPr>
          <p:cNvPr id="6" name="Rectangle 75"/>
          <p:cNvSpPr txBox="1">
            <a:spLocks noChangeArrowheads="1"/>
          </p:cNvSpPr>
          <p:nvPr/>
        </p:nvSpPr>
        <p:spPr bwMode="auto">
          <a:xfrm>
            <a:off x="0" y="0"/>
            <a:ext cx="2667000" cy="9144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GB" sz="3200" b="1" i="0" u="none" strike="noStrike" kern="0" cap="none" spc="0" normalizeH="0" baseline="0" noProof="0" dirty="0" smtClean="0">
                <a:ln>
                  <a:noFill/>
                </a:ln>
                <a:solidFill>
                  <a:srgbClr val="4A3A26"/>
                </a:solidFill>
                <a:uLnTx/>
                <a:uFillTx/>
                <a:latin typeface="Times New Roman" pitchFamily="18" charset="0"/>
                <a:ea typeface="+mj-ea"/>
                <a:cs typeface="+mj-cs"/>
              </a:rPr>
              <a:t>Demo </a:t>
            </a:r>
          </a:p>
        </p:txBody>
      </p:sp>
      <p:sp>
        <p:nvSpPr>
          <p:cNvPr id="7"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4A3A26"/>
                </a:solidFill>
                <a:latin typeface="Arial" charset="0"/>
              </a:rPr>
              <a:t>47</a:t>
            </a:r>
            <a:endParaRPr lang="en-GB" sz="1400" dirty="0">
              <a:solidFill>
                <a:srgbClr val="4A3A26"/>
              </a:solidFill>
              <a:latin typeface="Monotype Sorts" pitchFamily="2" charset="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63" name="Rectangle 75"/>
          <p:cNvSpPr>
            <a:spLocks noGrp="1" noChangeArrowheads="1"/>
          </p:cNvSpPr>
          <p:nvPr>
            <p:ph type="title"/>
          </p:nvPr>
        </p:nvSpPr>
        <p:spPr>
          <a:xfrm>
            <a:off x="0" y="0"/>
            <a:ext cx="9144000" cy="1143000"/>
          </a:xfrm>
        </p:spPr>
        <p:txBody>
          <a:bodyPr/>
          <a:lstStyle/>
          <a:p>
            <a:pPr eaLnBrk="1" hangingPunct="1">
              <a:defRPr/>
            </a:pPr>
            <a:r>
              <a:rPr lang="en-GB" sz="3200" b="1" dirty="0" smtClean="0">
                <a:solidFill>
                  <a:schemeClr val="hlink"/>
                </a:solidFill>
                <a:latin typeface="Times New Roman" pitchFamily="18" charset="0"/>
              </a:rPr>
              <a:t>Lines of Force Demo &amp; Exercise</a:t>
            </a:r>
          </a:p>
        </p:txBody>
      </p:sp>
      <p:sp>
        <p:nvSpPr>
          <p:cNvPr id="47108" name="Rectangle 76"/>
          <p:cNvSpPr>
            <a:spLocks noGrp="1" noChangeArrowheads="1"/>
          </p:cNvSpPr>
          <p:nvPr>
            <p:ph type="body" idx="1"/>
          </p:nvPr>
        </p:nvSpPr>
        <p:spPr>
          <a:xfrm>
            <a:off x="457200" y="1493838"/>
            <a:ext cx="8229600" cy="4525962"/>
          </a:xfrm>
          <a:noFill/>
        </p:spPr>
        <p:txBody>
          <a:bodyPr/>
          <a:lstStyle/>
          <a:p>
            <a:pPr eaLnBrk="1" hangingPunct="1">
              <a:lnSpc>
                <a:spcPct val="80000"/>
              </a:lnSpc>
              <a:buFont typeface="Wingdings" pitchFamily="2" charset="2"/>
              <a:buNone/>
            </a:pPr>
            <a:r>
              <a:rPr lang="en-GB" sz="2000" b="1" dirty="0" smtClean="0">
                <a:solidFill>
                  <a:schemeClr val="tx2"/>
                </a:solidFill>
                <a:effectLst/>
                <a:latin typeface="Arial" charset="0"/>
              </a:rPr>
              <a:t>	</a:t>
            </a:r>
            <a:r>
              <a:rPr lang="en-GB" sz="2000" b="1" dirty="0" smtClean="0">
                <a:solidFill>
                  <a:srgbClr val="FFFFFF"/>
                </a:solidFill>
                <a:effectLst/>
                <a:latin typeface="Arial" charset="0"/>
              </a:rPr>
              <a:t>STEP 1:</a:t>
            </a:r>
          </a:p>
          <a:p>
            <a:pPr eaLnBrk="1" hangingPunct="1">
              <a:lnSpc>
                <a:spcPct val="80000"/>
              </a:lnSpc>
              <a:buFont typeface="Wingdings" pitchFamily="2" charset="2"/>
              <a:buNone/>
            </a:pPr>
            <a:r>
              <a:rPr lang="en-GB" sz="2000" b="1" dirty="0" smtClean="0">
                <a:solidFill>
                  <a:srgbClr val="FFFFFF"/>
                </a:solidFill>
                <a:effectLst/>
                <a:latin typeface="Arial" charset="0"/>
              </a:rPr>
              <a:t>	Identify and label all major peaks, summits, ridges and saddles on both the photograph and topographic map. These landmarks will help make the transition between plan and perspective easier.</a:t>
            </a:r>
          </a:p>
          <a:p>
            <a:pPr eaLnBrk="1" hangingPunct="1">
              <a:lnSpc>
                <a:spcPct val="80000"/>
              </a:lnSpc>
            </a:pPr>
            <a:endParaRPr lang="en-GB" sz="2000" b="1" dirty="0" smtClean="0">
              <a:solidFill>
                <a:schemeClr val="tx2"/>
              </a:solidFill>
              <a:effectLst/>
              <a:latin typeface="Arial" charset="0"/>
            </a:endParaRPr>
          </a:p>
          <a:p>
            <a:pPr eaLnBrk="1" hangingPunct="1">
              <a:lnSpc>
                <a:spcPct val="80000"/>
              </a:lnSpc>
              <a:buFont typeface="Wingdings" pitchFamily="2" charset="2"/>
              <a:buNone/>
            </a:pPr>
            <a:r>
              <a:rPr lang="en-GB" sz="2000" b="1" dirty="0" smtClean="0">
                <a:solidFill>
                  <a:schemeClr val="tx2"/>
                </a:solidFill>
                <a:effectLst/>
                <a:latin typeface="Arial" charset="0"/>
              </a:rPr>
              <a:t>	</a:t>
            </a:r>
            <a:r>
              <a:rPr lang="en-GB" sz="2000" b="1" dirty="0" smtClean="0">
                <a:solidFill>
                  <a:srgbClr val="FFFFFF"/>
                </a:solidFill>
                <a:effectLst/>
                <a:latin typeface="Arial" charset="0"/>
              </a:rPr>
              <a:t>STEP 2:</a:t>
            </a:r>
          </a:p>
          <a:p>
            <a:pPr eaLnBrk="1" hangingPunct="1">
              <a:lnSpc>
                <a:spcPct val="80000"/>
              </a:lnSpc>
              <a:buFont typeface="Wingdings" pitchFamily="2" charset="2"/>
              <a:buNone/>
            </a:pPr>
            <a:r>
              <a:rPr lang="en-GB" sz="2000" b="1" dirty="0" smtClean="0">
                <a:solidFill>
                  <a:srgbClr val="FFFFFF"/>
                </a:solidFill>
                <a:effectLst/>
                <a:latin typeface="Arial" charset="0"/>
              </a:rPr>
              <a:t>	Starting on the photograph map out either the convexities (ridges) or the concavities (hollows). It is easier to start with ridges first then do hollows. Identify the strongest ridges or hollows first. The standard convention is to use </a:t>
            </a:r>
            <a:r>
              <a:rPr lang="en-GB" sz="2000" b="1" dirty="0" smtClean="0">
                <a:solidFill>
                  <a:srgbClr val="FF0000"/>
                </a:solidFill>
                <a:effectLst/>
                <a:latin typeface="Arial" charset="0"/>
              </a:rPr>
              <a:t>RED </a:t>
            </a:r>
            <a:r>
              <a:rPr lang="en-GB" sz="2000" b="1" dirty="0" smtClean="0">
                <a:solidFill>
                  <a:srgbClr val="FFFFFF"/>
                </a:solidFill>
                <a:effectLst/>
                <a:latin typeface="Arial" charset="0"/>
              </a:rPr>
              <a:t>down arrows to identify the </a:t>
            </a:r>
            <a:r>
              <a:rPr lang="en-GB" sz="2000" b="1" dirty="0" smtClean="0">
                <a:solidFill>
                  <a:srgbClr val="E4391C"/>
                </a:solidFill>
                <a:effectLst/>
                <a:latin typeface="Arial" charset="0"/>
              </a:rPr>
              <a:t>RIDGES</a:t>
            </a:r>
            <a:r>
              <a:rPr lang="en-GB" sz="2000" b="1" dirty="0" smtClean="0">
                <a:solidFill>
                  <a:schemeClr val="tx2"/>
                </a:solidFill>
                <a:effectLst/>
                <a:latin typeface="Arial" charset="0"/>
              </a:rPr>
              <a:t> </a:t>
            </a:r>
            <a:r>
              <a:rPr lang="en-GB" sz="2000" b="1" dirty="0" smtClean="0">
                <a:solidFill>
                  <a:srgbClr val="FFFFFF"/>
                </a:solidFill>
                <a:effectLst/>
                <a:latin typeface="Arial" charset="0"/>
              </a:rPr>
              <a:t>and </a:t>
            </a:r>
            <a:r>
              <a:rPr lang="en-GB" sz="2000" b="1" dirty="0" smtClean="0">
                <a:solidFill>
                  <a:srgbClr val="00CC00"/>
                </a:solidFill>
                <a:effectLst/>
                <a:latin typeface="Arial" charset="0"/>
              </a:rPr>
              <a:t>GREEN </a:t>
            </a:r>
            <a:r>
              <a:rPr lang="en-GB" sz="2000" b="1" dirty="0" smtClean="0">
                <a:solidFill>
                  <a:srgbClr val="FFFFFF"/>
                </a:solidFill>
                <a:effectLst/>
                <a:latin typeface="Arial" charset="0"/>
              </a:rPr>
              <a:t>arrows to identify </a:t>
            </a:r>
            <a:r>
              <a:rPr lang="en-GB" sz="2000" b="1" dirty="0" smtClean="0">
                <a:solidFill>
                  <a:srgbClr val="00CC00"/>
                </a:solidFill>
                <a:effectLst/>
                <a:latin typeface="Arial" charset="0"/>
              </a:rPr>
              <a:t>GULLIES.</a:t>
            </a:r>
            <a:r>
              <a:rPr lang="en-GB" sz="2000" b="1" dirty="0" smtClean="0">
                <a:solidFill>
                  <a:schemeClr val="tx2"/>
                </a:solidFill>
                <a:effectLst/>
                <a:latin typeface="Arial" charset="0"/>
              </a:rPr>
              <a:t/>
            </a:r>
            <a:br>
              <a:rPr lang="en-GB" sz="2000" b="1" dirty="0" smtClean="0">
                <a:solidFill>
                  <a:schemeClr val="tx2"/>
                </a:solidFill>
                <a:effectLst/>
                <a:latin typeface="Arial" charset="0"/>
              </a:rPr>
            </a:br>
            <a:endParaRPr lang="en-GB" sz="2000" b="1" dirty="0" smtClean="0">
              <a:solidFill>
                <a:schemeClr val="tx2"/>
              </a:solidFill>
              <a:effectLst/>
              <a:latin typeface="Arial" charset="0"/>
            </a:endParaRPr>
          </a:p>
        </p:txBody>
      </p:sp>
      <p:pic>
        <p:nvPicPr>
          <p:cNvPr id="78"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0"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48</a:t>
            </a:r>
            <a:endParaRPr lang="en-GB" sz="1400" dirty="0">
              <a:solidFill>
                <a:srgbClr val="FFFFFF"/>
              </a:solidFill>
              <a:latin typeface="Monotype Sorts" pitchFamily="2" charset="2"/>
            </a:endParaRPr>
          </a:p>
        </p:txBody>
      </p:sp>
      <p:sp>
        <p:nvSpPr>
          <p:cNvPr id="6" name="Line 154"/>
          <p:cNvSpPr>
            <a:spLocks noChangeShapeType="1"/>
          </p:cNvSpPr>
          <p:nvPr/>
        </p:nvSpPr>
        <p:spPr bwMode="auto">
          <a:xfrm>
            <a:off x="228600" y="990600"/>
            <a:ext cx="8686800" cy="0"/>
          </a:xfrm>
          <a:prstGeom prst="line">
            <a:avLst/>
          </a:prstGeom>
          <a:noFill/>
          <a:ln w="25400">
            <a:solidFill>
              <a:srgbClr val="EBC047"/>
            </a:solidFill>
            <a:round/>
            <a:headEnd/>
            <a:tailEnd/>
          </a:ln>
        </p:spPr>
        <p:txBody>
          <a:bodyPr/>
          <a:lstStyle/>
          <a:p>
            <a:endParaRPr lang="en-CA" dirty="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75"/>
          <p:cNvSpPr>
            <a:spLocks noGrp="1" noChangeArrowheads="1"/>
          </p:cNvSpPr>
          <p:nvPr>
            <p:ph type="body" idx="1"/>
          </p:nvPr>
        </p:nvSpPr>
        <p:spPr>
          <a:xfrm>
            <a:off x="673100" y="914400"/>
            <a:ext cx="8002588" cy="4535488"/>
          </a:xfrm>
          <a:noFill/>
        </p:spPr>
        <p:txBody>
          <a:bodyPr lIns="92075" tIns="46038" rIns="92075" bIns="46038"/>
          <a:lstStyle/>
          <a:p>
            <a:pPr eaLnBrk="1" hangingPunct="1">
              <a:lnSpc>
                <a:spcPct val="90000"/>
              </a:lnSpc>
              <a:buClr>
                <a:schemeClr val="tx2"/>
              </a:buClr>
              <a:buSzPct val="120000"/>
              <a:buFontTx/>
              <a:buChar char="•"/>
            </a:pPr>
            <a:r>
              <a:rPr lang="en-GB" sz="2000" b="1" dirty="0" smtClean="0">
                <a:solidFill>
                  <a:srgbClr val="FFFFFF"/>
                </a:solidFill>
                <a:effectLst/>
                <a:latin typeface="Arial" charset="0"/>
              </a:rPr>
              <a:t>Ensure arrows follow the apexes of ridges and the bottom of creek draws as far as they can be seen and traced. </a:t>
            </a:r>
          </a:p>
          <a:p>
            <a:pPr eaLnBrk="1" hangingPunct="1">
              <a:lnSpc>
                <a:spcPct val="90000"/>
              </a:lnSpc>
            </a:pPr>
            <a:endParaRPr lang="en-GB" sz="2000" b="1" dirty="0" smtClean="0">
              <a:solidFill>
                <a:srgbClr val="FFFFFF"/>
              </a:solidFill>
              <a:effectLst/>
              <a:latin typeface="Arial" charset="0"/>
            </a:endParaRPr>
          </a:p>
          <a:p>
            <a:pPr eaLnBrk="1" hangingPunct="1">
              <a:lnSpc>
                <a:spcPct val="90000"/>
              </a:lnSpc>
              <a:buClr>
                <a:schemeClr val="tx2"/>
              </a:buClr>
              <a:buSzPct val="120000"/>
              <a:buFontTx/>
              <a:buChar char="•"/>
            </a:pPr>
            <a:r>
              <a:rPr lang="en-GB" sz="2000" b="1" dirty="0" smtClean="0">
                <a:solidFill>
                  <a:srgbClr val="FFFFFF"/>
                </a:solidFill>
                <a:effectLst/>
                <a:latin typeface="Arial" charset="0"/>
              </a:rPr>
              <a:t>As a line is mapped on the photograph transfer it to the topographic map and vice versa.</a:t>
            </a:r>
          </a:p>
          <a:p>
            <a:pPr eaLnBrk="1" hangingPunct="1">
              <a:lnSpc>
                <a:spcPct val="90000"/>
              </a:lnSpc>
            </a:pPr>
            <a:endParaRPr lang="en-GB" sz="2000" b="1" dirty="0" smtClean="0">
              <a:solidFill>
                <a:srgbClr val="FFFFFF"/>
              </a:solidFill>
              <a:effectLst/>
              <a:latin typeface="Arial" charset="0"/>
            </a:endParaRPr>
          </a:p>
          <a:p>
            <a:pPr eaLnBrk="1" hangingPunct="1">
              <a:lnSpc>
                <a:spcPct val="90000"/>
              </a:lnSpc>
              <a:buClr>
                <a:schemeClr val="tx2"/>
              </a:buClr>
              <a:buSzPct val="120000"/>
              <a:buFontTx/>
              <a:buChar char="•"/>
            </a:pPr>
            <a:r>
              <a:rPr lang="en-GB" sz="2000" b="1" dirty="0" smtClean="0">
                <a:solidFill>
                  <a:srgbClr val="FFFFFF"/>
                </a:solidFill>
                <a:effectLst/>
                <a:latin typeface="Arial" charset="0"/>
              </a:rPr>
              <a:t>Once the primary lines of force have been mapped, with a thicker line, secondary ridges and hollows should be mapped using thinner lines.</a:t>
            </a:r>
          </a:p>
          <a:p>
            <a:pPr eaLnBrk="1" hangingPunct="1">
              <a:lnSpc>
                <a:spcPct val="90000"/>
              </a:lnSpc>
            </a:pPr>
            <a:endParaRPr lang="en-GB" sz="2000" b="1" dirty="0" smtClean="0">
              <a:solidFill>
                <a:srgbClr val="FFFFFF"/>
              </a:solidFill>
              <a:effectLst/>
              <a:latin typeface="Arial" charset="0"/>
            </a:endParaRPr>
          </a:p>
          <a:p>
            <a:pPr eaLnBrk="1" hangingPunct="1">
              <a:lnSpc>
                <a:spcPct val="90000"/>
              </a:lnSpc>
              <a:buClr>
                <a:schemeClr val="tx2"/>
              </a:buClr>
              <a:buSzPct val="120000"/>
              <a:buFontTx/>
              <a:buChar char="•"/>
            </a:pPr>
            <a:r>
              <a:rPr lang="en-GB" sz="2000" b="1" dirty="0" smtClean="0">
                <a:solidFill>
                  <a:srgbClr val="FFFFFF"/>
                </a:solidFill>
                <a:effectLst/>
                <a:latin typeface="Arial" charset="0"/>
              </a:rPr>
              <a:t>In most landscapes a dendritic branching pattern will emerge. This will often consist of 3 or 4 levels in hierarchy of forces, shown by different widths of arrows.</a:t>
            </a:r>
          </a:p>
        </p:txBody>
      </p:sp>
      <p:pic>
        <p:nvPicPr>
          <p:cNvPr id="77"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79"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49</a:t>
            </a:r>
            <a:endParaRPr lang="en-GB" sz="1400" dirty="0">
              <a:solidFill>
                <a:srgbClr val="FFFFFF"/>
              </a:solidFill>
              <a:latin typeface="Monotype Sorts" pitchFamily="2" charset="2"/>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lstStyle/>
          <a:p>
            <a:endParaRPr lang="en-CA" dirty="0"/>
          </a:p>
        </p:txBody>
      </p:sp>
      <p:sp>
        <p:nvSpPr>
          <p:cNvPr id="4" name="Rectangle 3"/>
          <p:cNvSpPr/>
          <p:nvPr/>
        </p:nvSpPr>
        <p:spPr>
          <a:xfrm>
            <a:off x="0" y="0"/>
            <a:ext cx="9144000" cy="68580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5" name="Picture 2" descr="H:\My Scans\LoF0001.jpg"/>
          <p:cNvPicPr>
            <a:picLocks noChangeAspect="1" noChangeArrowheads="1"/>
          </p:cNvPicPr>
          <p:nvPr/>
        </p:nvPicPr>
        <p:blipFill>
          <a:blip r:embed="rId2" cstate="print"/>
          <a:srcRect b="1100"/>
          <a:stretch>
            <a:fillRect/>
          </a:stretch>
        </p:blipFill>
        <p:spPr bwMode="auto">
          <a:xfrm>
            <a:off x="1066801" y="-16649"/>
            <a:ext cx="7009920" cy="6874649"/>
          </a:xfrm>
          <a:prstGeom prst="rect">
            <a:avLst/>
          </a:prstGeom>
          <a:noFill/>
        </p:spPr>
      </p:pic>
      <p:sp>
        <p:nvSpPr>
          <p:cNvPr id="6" name="TextBox 5"/>
          <p:cNvSpPr txBox="1"/>
          <p:nvPr/>
        </p:nvSpPr>
        <p:spPr>
          <a:xfrm>
            <a:off x="0" y="3253732"/>
            <a:ext cx="9144000" cy="338554"/>
          </a:xfrm>
          <a:prstGeom prst="rect">
            <a:avLst/>
          </a:prstGeom>
          <a:solidFill>
            <a:srgbClr val="FFFFFF"/>
          </a:solidFill>
        </p:spPr>
        <p:txBody>
          <a:bodyPr wrap="square" rtlCol="0">
            <a:spAutoFit/>
          </a:bodyPr>
          <a:lstStyle/>
          <a:p>
            <a:pPr algn="ctr"/>
            <a:r>
              <a:rPr lang="en-CA" sz="1600" dirty="0" smtClean="0">
                <a:solidFill>
                  <a:srgbClr val="4A3A26"/>
                </a:solidFill>
                <a:latin typeface="+mj-lt"/>
              </a:rPr>
              <a:t>Completed Lines of Force Analysis in plan and perspective view</a:t>
            </a:r>
            <a:endParaRPr lang="en-CA" sz="1600" dirty="0">
              <a:solidFill>
                <a:srgbClr val="4A3A26"/>
              </a:solidFill>
              <a:latin typeface="+mj-lt"/>
            </a:endParaRPr>
          </a:p>
        </p:txBody>
      </p:sp>
      <p:sp>
        <p:nvSpPr>
          <p:cNvPr id="7"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4A3A26"/>
                </a:solidFill>
                <a:latin typeface="Arial" charset="0"/>
              </a:rPr>
              <a:t>50</a:t>
            </a:r>
            <a:endParaRPr lang="en-GB" sz="1400" dirty="0">
              <a:solidFill>
                <a:srgbClr val="4A3A26"/>
              </a:solidFill>
              <a:latin typeface="Monotype Sorts" pitchFamily="2" charset="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lum bright="12000" contrast="10000"/>
          </a:blip>
          <a:srcRect t="11296" b="19011"/>
          <a:stretch>
            <a:fillRect/>
          </a:stretch>
        </p:blipFill>
        <p:spPr bwMode="auto">
          <a:xfrm>
            <a:off x="-7409" y="1295400"/>
            <a:ext cx="9134475" cy="4572000"/>
          </a:xfrm>
          <a:prstGeom prst="rect">
            <a:avLst/>
          </a:prstGeom>
          <a:noFill/>
          <a:ln w="9525">
            <a:noFill/>
            <a:miter lim="800000"/>
            <a:headEnd/>
            <a:tailEnd/>
          </a:ln>
          <a:effectLst/>
        </p:spPr>
      </p:pic>
      <p:pic>
        <p:nvPicPr>
          <p:cNvPr id="7" name="Picture 4"/>
          <p:cNvPicPr>
            <a:picLocks noChangeAspect="1" noChangeArrowheads="1"/>
          </p:cNvPicPr>
          <p:nvPr/>
        </p:nvPicPr>
        <p:blipFill>
          <a:blip r:embed="rId2" cstate="print">
            <a:lum bright="12000" contrast="10000"/>
          </a:blip>
          <a:srcRect t="71371" b="19011"/>
          <a:stretch>
            <a:fillRect/>
          </a:stretch>
        </p:blipFill>
        <p:spPr bwMode="auto">
          <a:xfrm>
            <a:off x="0" y="5867400"/>
            <a:ext cx="9134475" cy="990600"/>
          </a:xfrm>
          <a:prstGeom prst="rect">
            <a:avLst/>
          </a:prstGeom>
          <a:noFill/>
          <a:ln w="9525">
            <a:noFill/>
            <a:miter lim="800000"/>
            <a:headEnd/>
            <a:tailEnd/>
          </a:ln>
          <a:effectLst/>
        </p:spPr>
      </p:pic>
      <p:sp>
        <p:nvSpPr>
          <p:cNvPr id="8" name="Rectangle 75"/>
          <p:cNvSpPr txBox="1">
            <a:spLocks noChangeArrowheads="1"/>
          </p:cNvSpPr>
          <p:nvPr/>
        </p:nvSpPr>
        <p:spPr bwMode="auto">
          <a:xfrm>
            <a:off x="0" y="0"/>
            <a:ext cx="9144000"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3200" b="1" i="0" u="none" strike="noStrike" kern="0" cap="none" spc="0" normalizeH="0" baseline="0" noProof="0" dirty="0" smtClean="0">
                <a:ln>
                  <a:noFill/>
                </a:ln>
                <a:solidFill>
                  <a:schemeClr val="hlink"/>
                </a:solidFill>
                <a:effectLst>
                  <a:outerShdw blurRad="38100" dist="38100" dir="2700000" algn="tl">
                    <a:srgbClr val="000000"/>
                  </a:outerShdw>
                </a:effectLst>
                <a:uLnTx/>
                <a:uFillTx/>
                <a:latin typeface="Times New Roman" pitchFamily="18" charset="0"/>
                <a:ea typeface="+mj-ea"/>
                <a:cs typeface="+mj-cs"/>
              </a:rPr>
              <a:t>Exercise #2 Mapping Lines of Force</a:t>
            </a:r>
          </a:p>
        </p:txBody>
      </p:sp>
      <p:sp>
        <p:nvSpPr>
          <p:cNvPr id="10" name="Line 154"/>
          <p:cNvSpPr>
            <a:spLocks noChangeShapeType="1"/>
          </p:cNvSpPr>
          <p:nvPr/>
        </p:nvSpPr>
        <p:spPr bwMode="auto">
          <a:xfrm>
            <a:off x="228600" y="1066800"/>
            <a:ext cx="8686800" cy="0"/>
          </a:xfrm>
          <a:prstGeom prst="line">
            <a:avLst/>
          </a:prstGeom>
          <a:noFill/>
          <a:ln w="25400">
            <a:solidFill>
              <a:srgbClr val="EBC047"/>
            </a:solidFill>
            <a:round/>
            <a:headEnd/>
            <a:tailEnd/>
          </a:ln>
        </p:spPr>
        <p:txBody>
          <a:bodyPr/>
          <a:lstStyle/>
          <a:p>
            <a:endParaRPr lang="en-CA" dirty="0"/>
          </a:p>
        </p:txBody>
      </p:sp>
      <p:sp>
        <p:nvSpPr>
          <p:cNvPr id="6"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4A3A26"/>
                </a:solidFill>
                <a:latin typeface="Arial" charset="0"/>
              </a:rPr>
              <a:t>51</a:t>
            </a:r>
            <a:endParaRPr lang="en-GB" sz="1400" dirty="0">
              <a:solidFill>
                <a:srgbClr val="4A3A26"/>
              </a:solidFill>
              <a:latin typeface="Monotype Sorts" pitchFamily="2" charset="2"/>
            </a:endParaRPr>
          </a:p>
        </p:txBody>
      </p:sp>
      <p:pic>
        <p:nvPicPr>
          <p:cNvPr id="9" name="Picture 4"/>
          <p:cNvPicPr>
            <a:picLocks noChangeAspect="1" noChangeArrowheads="1"/>
          </p:cNvPicPr>
          <p:nvPr/>
        </p:nvPicPr>
        <p:blipFill rotWithShape="1">
          <a:blip r:embed="rId2" cstate="print">
            <a:lum bright="12000" contrast="10000"/>
          </a:blip>
          <a:srcRect l="28205" t="18763" r="68696" b="76425"/>
          <a:stretch/>
        </p:blipFill>
        <p:spPr bwMode="auto">
          <a:xfrm>
            <a:off x="2286000" y="1937657"/>
            <a:ext cx="283028" cy="315686"/>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2"/>
          <p:cNvSpPr txBox="1">
            <a:spLocks noChangeArrowheads="1"/>
          </p:cNvSpPr>
          <p:nvPr/>
        </p:nvSpPr>
        <p:spPr bwMode="auto">
          <a:xfrm>
            <a:off x="0" y="304800"/>
            <a:ext cx="9144000" cy="579438"/>
          </a:xfrm>
          <a:prstGeom prst="rect">
            <a:avLst/>
          </a:prstGeom>
          <a:noFill/>
          <a:ln w="9525">
            <a:noFill/>
            <a:miter lim="800000"/>
            <a:headEnd/>
            <a:tailEnd/>
          </a:ln>
          <a:effectLst/>
        </p:spPr>
        <p:txBody>
          <a:bodyPr>
            <a:spAutoFit/>
          </a:bodyPr>
          <a:lstStyle/>
          <a:p>
            <a:pPr algn="ctr">
              <a:spcBef>
                <a:spcPct val="50000"/>
              </a:spcBef>
              <a:defRPr/>
            </a:pPr>
            <a:r>
              <a:rPr lang="en-CA" sz="3200" dirty="0">
                <a:latin typeface="Times New Roman" pitchFamily="18" charset="0"/>
              </a:rPr>
              <a:t> </a:t>
            </a:r>
            <a:r>
              <a:rPr lang="en-CA" sz="3200" b="1" dirty="0">
                <a:solidFill>
                  <a:schemeClr val="hlink"/>
                </a:solidFill>
                <a:effectLst>
                  <a:outerShdw blurRad="38100" dist="38100" dir="2700000" algn="tl">
                    <a:srgbClr val="000000"/>
                  </a:outerShdw>
                </a:effectLst>
                <a:latin typeface="Times New Roman" pitchFamily="18" charset="0"/>
              </a:rPr>
              <a:t>8. Choosing Evaluation Samples</a:t>
            </a:r>
          </a:p>
        </p:txBody>
      </p:sp>
      <p:sp>
        <p:nvSpPr>
          <p:cNvPr id="50179" name="Text Box 3"/>
          <p:cNvSpPr txBox="1">
            <a:spLocks noChangeArrowheads="1"/>
          </p:cNvSpPr>
          <p:nvPr/>
        </p:nvSpPr>
        <p:spPr bwMode="auto">
          <a:xfrm>
            <a:off x="381000" y="1295400"/>
            <a:ext cx="8305800" cy="923330"/>
          </a:xfrm>
          <a:prstGeom prst="rect">
            <a:avLst/>
          </a:prstGeom>
          <a:noFill/>
          <a:ln w="9525">
            <a:noFill/>
            <a:miter lim="800000"/>
            <a:headEnd/>
            <a:tailEnd/>
          </a:ln>
        </p:spPr>
        <p:txBody>
          <a:bodyPr>
            <a:spAutoFit/>
          </a:bodyPr>
          <a:lstStyle/>
          <a:p>
            <a:pPr marL="342900" indent="-342900"/>
            <a:r>
              <a:rPr lang="en-CA" b="1" dirty="0">
                <a:solidFill>
                  <a:schemeClr val="tx2"/>
                </a:solidFill>
                <a:latin typeface="Arial" charset="0"/>
              </a:rPr>
              <a:t>	</a:t>
            </a:r>
            <a:r>
              <a:rPr lang="en-CA" b="1" dirty="0" smtClean="0">
                <a:solidFill>
                  <a:schemeClr val="tx2"/>
                </a:solidFill>
                <a:latin typeface="Arial" charset="0"/>
              </a:rPr>
              <a:t>In the spring of every year, </a:t>
            </a:r>
            <a:r>
              <a:rPr lang="en-CA" b="1" dirty="0" smtClean="0">
                <a:solidFill>
                  <a:srgbClr val="FFFFFF"/>
                </a:solidFill>
                <a:latin typeface="Arial" charset="0"/>
              </a:rPr>
              <a:t>FREP distributes </a:t>
            </a:r>
            <a:r>
              <a:rPr lang="en-CA" b="1" dirty="0">
                <a:solidFill>
                  <a:srgbClr val="FFFFFF"/>
                </a:solidFill>
                <a:latin typeface="Arial" charset="0"/>
              </a:rPr>
              <a:t>a list of </a:t>
            </a:r>
            <a:r>
              <a:rPr lang="en-CA" b="1" dirty="0" smtClean="0">
                <a:solidFill>
                  <a:srgbClr val="FFFFFF"/>
                </a:solidFill>
                <a:latin typeface="Arial" charset="0"/>
              </a:rPr>
              <a:t>FRPA </a:t>
            </a:r>
            <a:r>
              <a:rPr lang="en-CA" b="1" dirty="0">
                <a:solidFill>
                  <a:srgbClr val="FFFFFF"/>
                </a:solidFill>
                <a:latin typeface="Arial" charset="0"/>
              </a:rPr>
              <a:t>openings that have been harvested </a:t>
            </a:r>
            <a:r>
              <a:rPr lang="en-CA" b="1" dirty="0" smtClean="0">
                <a:solidFill>
                  <a:srgbClr val="FFFFFF"/>
                </a:solidFill>
                <a:latin typeface="Arial" charset="0"/>
              </a:rPr>
              <a:t>in the previous 3 years and </a:t>
            </a:r>
            <a:r>
              <a:rPr lang="en-CA" b="1" dirty="0">
                <a:solidFill>
                  <a:srgbClr val="FFFFFF"/>
                </a:solidFill>
                <a:latin typeface="Arial" charset="0"/>
              </a:rPr>
              <a:t>are within </a:t>
            </a:r>
            <a:r>
              <a:rPr lang="en-CA" b="1" dirty="0" smtClean="0">
                <a:solidFill>
                  <a:srgbClr val="FFFFFF"/>
                </a:solidFill>
                <a:latin typeface="Arial" charset="0"/>
              </a:rPr>
              <a:t>VQO polygons. This is the list to use for FREP </a:t>
            </a:r>
            <a:r>
              <a:rPr lang="en-CA" b="1" dirty="0">
                <a:solidFill>
                  <a:srgbClr val="FFFFFF"/>
                </a:solidFill>
                <a:latin typeface="Arial" charset="0"/>
              </a:rPr>
              <a:t>Visual </a:t>
            </a:r>
            <a:r>
              <a:rPr lang="en-CA" b="1" dirty="0" smtClean="0">
                <a:solidFill>
                  <a:srgbClr val="FFFFFF"/>
                </a:solidFill>
                <a:latin typeface="Arial" charset="0"/>
              </a:rPr>
              <a:t>Quality sampling</a:t>
            </a:r>
            <a:r>
              <a:rPr lang="en-CA" b="1" dirty="0">
                <a:solidFill>
                  <a:srgbClr val="FFFFFF"/>
                </a:solidFill>
                <a:latin typeface="Arial" charset="0"/>
              </a:rPr>
              <a:t>. </a:t>
            </a:r>
          </a:p>
        </p:txBody>
      </p:sp>
      <p:sp>
        <p:nvSpPr>
          <p:cNvPr id="50182" name="Text Box 80"/>
          <p:cNvSpPr txBox="1">
            <a:spLocks noChangeArrowheads="1"/>
          </p:cNvSpPr>
          <p:nvPr/>
        </p:nvSpPr>
        <p:spPr bwMode="auto">
          <a:xfrm>
            <a:off x="2117725" y="5746750"/>
            <a:ext cx="184150" cy="366713"/>
          </a:xfrm>
          <a:prstGeom prst="rect">
            <a:avLst/>
          </a:prstGeom>
          <a:noFill/>
          <a:ln w="9525">
            <a:noFill/>
            <a:miter lim="800000"/>
            <a:headEnd/>
            <a:tailEnd/>
          </a:ln>
        </p:spPr>
        <p:txBody>
          <a:bodyPr wrap="none">
            <a:spAutoFit/>
          </a:bodyPr>
          <a:lstStyle/>
          <a:p>
            <a:endParaRPr lang="en-US" dirty="0"/>
          </a:p>
        </p:txBody>
      </p:sp>
      <p:sp>
        <p:nvSpPr>
          <p:cNvPr id="50183" name="Rectangle 81"/>
          <p:cNvSpPr>
            <a:spLocks noChangeArrowheads="1"/>
          </p:cNvSpPr>
          <p:nvPr/>
        </p:nvSpPr>
        <p:spPr bwMode="auto">
          <a:xfrm>
            <a:off x="1447800" y="5867400"/>
            <a:ext cx="6553200" cy="641350"/>
          </a:xfrm>
          <a:prstGeom prst="rect">
            <a:avLst/>
          </a:prstGeom>
          <a:noFill/>
          <a:ln w="9525">
            <a:noFill/>
            <a:miter lim="800000"/>
            <a:headEnd/>
            <a:tailEnd/>
          </a:ln>
        </p:spPr>
        <p:txBody>
          <a:bodyPr>
            <a:spAutoFit/>
          </a:bodyPr>
          <a:lstStyle/>
          <a:p>
            <a:r>
              <a:rPr lang="en-CA" b="1" dirty="0">
                <a:solidFill>
                  <a:srgbClr val="FFFFFF"/>
                </a:solidFill>
                <a:latin typeface="Arial" charset="0"/>
              </a:rPr>
              <a:t>Districts will find a tab for their respective districts to the left of the excel sheet</a:t>
            </a:r>
            <a:r>
              <a:rPr lang="en-CA" b="1" dirty="0">
                <a:solidFill>
                  <a:schemeClr val="tx2"/>
                </a:solidFill>
                <a:latin typeface="Arial" charset="0"/>
              </a:rPr>
              <a:t>.</a:t>
            </a:r>
          </a:p>
        </p:txBody>
      </p:sp>
      <p:sp>
        <p:nvSpPr>
          <p:cNvPr id="50184" name="AutoShape 83"/>
          <p:cNvSpPr>
            <a:spLocks noChangeArrowheads="1"/>
          </p:cNvSpPr>
          <p:nvPr/>
        </p:nvSpPr>
        <p:spPr bwMode="auto">
          <a:xfrm>
            <a:off x="4495800" y="4800600"/>
            <a:ext cx="152400" cy="533400"/>
          </a:xfrm>
          <a:prstGeom prst="downArrow">
            <a:avLst>
              <a:gd name="adj1" fmla="val 50000"/>
              <a:gd name="adj2" fmla="val 87500"/>
            </a:avLst>
          </a:prstGeom>
          <a:solidFill>
            <a:srgbClr val="E4391C"/>
          </a:solidFill>
          <a:ln w="9525">
            <a:solidFill>
              <a:srgbClr val="E4391C"/>
            </a:solidFill>
            <a:miter lim="800000"/>
            <a:headEnd/>
            <a:tailEnd/>
          </a:ln>
        </p:spPr>
        <p:txBody>
          <a:bodyPr wrap="none" anchor="ctr"/>
          <a:lstStyle/>
          <a:p>
            <a:pPr algn="ctr"/>
            <a:endParaRPr lang="en-US" dirty="0">
              <a:solidFill>
                <a:srgbClr val="E4391C"/>
              </a:solidFill>
            </a:endParaRPr>
          </a:p>
        </p:txBody>
      </p:sp>
      <p:sp>
        <p:nvSpPr>
          <p:cNvPr id="50185" name="Rectangle 84"/>
          <p:cNvSpPr>
            <a:spLocks noChangeArrowheads="1"/>
          </p:cNvSpPr>
          <p:nvPr/>
        </p:nvSpPr>
        <p:spPr bwMode="auto">
          <a:xfrm>
            <a:off x="4394200" y="5359400"/>
            <a:ext cx="381000" cy="76200"/>
          </a:xfrm>
          <a:prstGeom prst="rect">
            <a:avLst/>
          </a:prstGeom>
          <a:noFill/>
          <a:ln w="9525">
            <a:solidFill>
              <a:srgbClr val="FF0000"/>
            </a:solidFill>
            <a:miter lim="800000"/>
            <a:headEnd/>
            <a:tailEnd/>
          </a:ln>
        </p:spPr>
        <p:txBody>
          <a:bodyPr wrap="none" anchor="ctr"/>
          <a:lstStyle/>
          <a:p>
            <a:endParaRPr lang="en-US" dirty="0"/>
          </a:p>
        </p:txBody>
      </p:sp>
      <p:sp>
        <p:nvSpPr>
          <p:cNvPr id="50186" name="Line 154"/>
          <p:cNvSpPr>
            <a:spLocks noChangeShapeType="1"/>
          </p:cNvSpPr>
          <p:nvPr/>
        </p:nvSpPr>
        <p:spPr bwMode="auto">
          <a:xfrm>
            <a:off x="228600" y="1066800"/>
            <a:ext cx="8686800" cy="0"/>
          </a:xfrm>
          <a:prstGeom prst="line">
            <a:avLst/>
          </a:prstGeom>
          <a:noFill/>
          <a:ln w="25400">
            <a:solidFill>
              <a:srgbClr val="EBC047"/>
            </a:solidFill>
            <a:round/>
            <a:headEnd/>
            <a:tailEnd/>
          </a:ln>
        </p:spPr>
        <p:txBody>
          <a:bodyPr/>
          <a:lstStyle/>
          <a:p>
            <a:endParaRPr lang="en-CA" dirty="0"/>
          </a:p>
        </p:txBody>
      </p:sp>
      <p:pic>
        <p:nvPicPr>
          <p:cNvPr id="50187" name="Picture 85"/>
          <p:cNvPicPr>
            <a:picLocks noChangeAspect="1" noChangeArrowheads="1"/>
          </p:cNvPicPr>
          <p:nvPr/>
        </p:nvPicPr>
        <p:blipFill>
          <a:blip r:embed="rId2" cstate="print"/>
          <a:srcRect b="17976"/>
          <a:stretch>
            <a:fillRect/>
          </a:stretch>
        </p:blipFill>
        <p:spPr bwMode="auto">
          <a:xfrm>
            <a:off x="1600200" y="2357438"/>
            <a:ext cx="5943600" cy="3433762"/>
          </a:xfrm>
          <a:prstGeom prst="rect">
            <a:avLst/>
          </a:prstGeom>
          <a:noFill/>
          <a:ln w="19050">
            <a:solidFill>
              <a:srgbClr val="EBC047"/>
            </a:solidFill>
            <a:miter lim="800000"/>
            <a:headEnd/>
            <a:tailEnd/>
          </a:ln>
        </p:spPr>
      </p:pic>
      <p:pic>
        <p:nvPicPr>
          <p:cNvPr id="84"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6"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52</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963" name="Text Box 75"/>
          <p:cNvSpPr txBox="1">
            <a:spLocks noChangeArrowheads="1"/>
          </p:cNvSpPr>
          <p:nvPr/>
        </p:nvSpPr>
        <p:spPr bwMode="auto">
          <a:xfrm>
            <a:off x="76200" y="457200"/>
            <a:ext cx="9067800" cy="434975"/>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8. Choosing Evaluation Samples</a:t>
            </a:r>
          </a:p>
        </p:txBody>
      </p:sp>
      <p:pic>
        <p:nvPicPr>
          <p:cNvPr id="51205" name="Picture 78"/>
          <p:cNvPicPr>
            <a:picLocks noChangeAspect="1" noChangeArrowheads="1"/>
          </p:cNvPicPr>
          <p:nvPr/>
        </p:nvPicPr>
        <p:blipFill>
          <a:blip r:embed="rId2" cstate="print"/>
          <a:srcRect/>
          <a:stretch>
            <a:fillRect/>
          </a:stretch>
        </p:blipFill>
        <p:spPr bwMode="auto">
          <a:xfrm>
            <a:off x="4267200" y="2209800"/>
            <a:ext cx="3733800" cy="3243263"/>
          </a:xfrm>
          <a:prstGeom prst="rect">
            <a:avLst/>
          </a:prstGeom>
          <a:noFill/>
          <a:ln w="9525">
            <a:solidFill>
              <a:srgbClr val="D53419"/>
            </a:solidFill>
            <a:miter lim="800000"/>
            <a:headEnd/>
            <a:tailEnd/>
          </a:ln>
        </p:spPr>
      </p:pic>
      <p:sp>
        <p:nvSpPr>
          <p:cNvPr id="51206" name="Text Box 79"/>
          <p:cNvSpPr txBox="1">
            <a:spLocks noChangeArrowheads="1"/>
          </p:cNvSpPr>
          <p:nvPr/>
        </p:nvSpPr>
        <p:spPr bwMode="auto">
          <a:xfrm>
            <a:off x="609600" y="1371600"/>
            <a:ext cx="7772400" cy="1938992"/>
          </a:xfrm>
          <a:prstGeom prst="rect">
            <a:avLst/>
          </a:prstGeom>
          <a:noFill/>
          <a:ln w="9525">
            <a:noFill/>
            <a:miter lim="800000"/>
            <a:headEnd/>
            <a:tailEnd/>
          </a:ln>
        </p:spPr>
        <p:txBody>
          <a:bodyPr>
            <a:spAutoFit/>
          </a:bodyPr>
          <a:lstStyle/>
          <a:p>
            <a:pPr marL="342900" indent="-342900"/>
            <a:r>
              <a:rPr lang="en-CA" sz="2000" b="1" dirty="0">
                <a:solidFill>
                  <a:srgbClr val="FFFFFF"/>
                </a:solidFill>
                <a:latin typeface="Arial" charset="0"/>
              </a:rPr>
              <a:t>Regardless of how many openings a district has on </a:t>
            </a:r>
            <a:r>
              <a:rPr lang="en-CA" sz="2000" b="1" dirty="0" smtClean="0">
                <a:solidFill>
                  <a:srgbClr val="FFFFFF"/>
                </a:solidFill>
                <a:latin typeface="Arial" charset="0"/>
              </a:rPr>
              <a:t>its list</a:t>
            </a:r>
            <a:r>
              <a:rPr lang="en-CA" sz="2000" b="1" dirty="0">
                <a:solidFill>
                  <a:srgbClr val="FFFFFF"/>
                </a:solidFill>
                <a:latin typeface="Arial" charset="0"/>
              </a:rPr>
              <a:t>,</a:t>
            </a:r>
          </a:p>
          <a:p>
            <a:pPr marL="342900" indent="-342900"/>
            <a:r>
              <a:rPr lang="en-CA" sz="2000" b="1" dirty="0">
                <a:solidFill>
                  <a:srgbClr val="FFFFFF"/>
                </a:solidFill>
                <a:latin typeface="Arial" charset="0"/>
              </a:rPr>
              <a:t>all samples have to be chosen randomly.  We do not want </a:t>
            </a:r>
          </a:p>
          <a:p>
            <a:pPr marL="342900" indent="-342900"/>
            <a:r>
              <a:rPr lang="en-CA" sz="2000" b="1" dirty="0">
                <a:solidFill>
                  <a:srgbClr val="FFFFFF"/>
                </a:solidFill>
                <a:latin typeface="Arial" charset="0"/>
              </a:rPr>
              <a:t>targeted </a:t>
            </a:r>
            <a:r>
              <a:rPr lang="en-CA" sz="2000" b="1" dirty="0" smtClean="0">
                <a:solidFill>
                  <a:srgbClr val="FFFFFF"/>
                </a:solidFill>
                <a:latin typeface="Arial" charset="0"/>
              </a:rPr>
              <a:t>block (unless it is</a:t>
            </a:r>
          </a:p>
          <a:p>
            <a:pPr marL="342900" indent="-342900"/>
            <a:r>
              <a:rPr lang="en-CA" sz="2000" b="1" dirty="0" smtClean="0">
                <a:solidFill>
                  <a:srgbClr val="FFFFFF"/>
                </a:solidFill>
                <a:latin typeface="Arial" charset="0"/>
              </a:rPr>
              <a:t>for the purpose of doing </a:t>
            </a:r>
          </a:p>
          <a:p>
            <a:pPr marL="342900" indent="-342900"/>
            <a:r>
              <a:rPr lang="en-CA" sz="2000" b="1" dirty="0" smtClean="0">
                <a:solidFill>
                  <a:srgbClr val="FFFFFF"/>
                </a:solidFill>
                <a:latin typeface="Arial" charset="0"/>
              </a:rPr>
              <a:t>a C&amp;E VQO Inspection).</a:t>
            </a:r>
          </a:p>
          <a:p>
            <a:pPr marL="342900" indent="-342900"/>
            <a:endParaRPr lang="en-CA" sz="2000" b="1" dirty="0">
              <a:solidFill>
                <a:srgbClr val="FFFFFF"/>
              </a:solidFill>
              <a:latin typeface="Arial" charset="0"/>
            </a:endParaRPr>
          </a:p>
        </p:txBody>
      </p:sp>
      <p:sp>
        <p:nvSpPr>
          <p:cNvPr id="51207" name="Rectangle 81"/>
          <p:cNvSpPr>
            <a:spLocks noChangeArrowheads="1"/>
          </p:cNvSpPr>
          <p:nvPr/>
        </p:nvSpPr>
        <p:spPr bwMode="auto">
          <a:xfrm>
            <a:off x="685800" y="3352800"/>
            <a:ext cx="2984500" cy="1938992"/>
          </a:xfrm>
          <a:prstGeom prst="rect">
            <a:avLst/>
          </a:prstGeom>
          <a:noFill/>
          <a:ln w="9525">
            <a:noFill/>
            <a:miter lim="800000"/>
            <a:headEnd/>
            <a:tailEnd/>
          </a:ln>
        </p:spPr>
        <p:txBody>
          <a:bodyPr>
            <a:spAutoFit/>
          </a:bodyPr>
          <a:lstStyle/>
          <a:p>
            <a:r>
              <a:rPr lang="en-CA" sz="2000" b="1" dirty="0">
                <a:solidFill>
                  <a:srgbClr val="FFFFFF"/>
                </a:solidFill>
                <a:latin typeface="Arial" charset="0"/>
              </a:rPr>
              <a:t>The best way to do this is </a:t>
            </a:r>
            <a:r>
              <a:rPr lang="en-CA" sz="2000" b="1" dirty="0" smtClean="0">
                <a:solidFill>
                  <a:srgbClr val="FFFFFF"/>
                </a:solidFill>
                <a:latin typeface="Arial" charset="0"/>
              </a:rPr>
              <a:t>put </a:t>
            </a:r>
            <a:r>
              <a:rPr lang="en-CA" sz="2000" b="1" dirty="0">
                <a:solidFill>
                  <a:srgbClr val="FFFFFF"/>
                </a:solidFill>
                <a:latin typeface="Arial" charset="0"/>
              </a:rPr>
              <a:t>the list through a randomizer.</a:t>
            </a:r>
          </a:p>
          <a:p>
            <a:endParaRPr lang="en-CA" sz="2000" b="1" dirty="0">
              <a:solidFill>
                <a:schemeClr val="tx2"/>
              </a:solidFill>
              <a:latin typeface="Arial" charset="0"/>
            </a:endParaRPr>
          </a:p>
          <a:p>
            <a:endParaRPr lang="en-CA" sz="2000" b="1" dirty="0">
              <a:solidFill>
                <a:schemeClr val="tx2"/>
              </a:solidFill>
              <a:latin typeface="Arial" charset="0"/>
            </a:endParaRPr>
          </a:p>
          <a:p>
            <a:endParaRPr lang="en-CA" sz="2000" b="1" dirty="0">
              <a:solidFill>
                <a:schemeClr val="tx2"/>
              </a:solidFill>
              <a:latin typeface="Arial" charset="0"/>
            </a:endParaRPr>
          </a:p>
        </p:txBody>
      </p:sp>
      <p:sp>
        <p:nvSpPr>
          <p:cNvPr id="51208" name="Rectangle 82"/>
          <p:cNvSpPr>
            <a:spLocks noChangeArrowheads="1"/>
          </p:cNvSpPr>
          <p:nvPr/>
        </p:nvSpPr>
        <p:spPr bwMode="auto">
          <a:xfrm>
            <a:off x="4267200" y="5562600"/>
            <a:ext cx="3703638" cy="336550"/>
          </a:xfrm>
          <a:prstGeom prst="rect">
            <a:avLst/>
          </a:prstGeom>
          <a:noFill/>
          <a:ln w="9525">
            <a:noFill/>
            <a:miter lim="800000"/>
            <a:headEnd/>
            <a:tailEnd/>
          </a:ln>
        </p:spPr>
        <p:txBody>
          <a:bodyPr wrap="none">
            <a:spAutoFit/>
          </a:bodyPr>
          <a:lstStyle/>
          <a:p>
            <a:r>
              <a:rPr lang="en-CA" sz="1600" b="1" dirty="0">
                <a:latin typeface="Arial" charset="0"/>
                <a:hlinkClick r:id="rId3"/>
              </a:rPr>
              <a:t>http://www.randomizer.org/form.htm</a:t>
            </a:r>
            <a:endParaRPr lang="en-CA" sz="1600" b="1" dirty="0">
              <a:latin typeface="Arial" charset="0"/>
            </a:endParaRPr>
          </a:p>
        </p:txBody>
      </p:sp>
      <p:sp>
        <p:nvSpPr>
          <p:cNvPr id="51209" name="Line 15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pic>
        <p:nvPicPr>
          <p:cNvPr id="82" name="Picture 5" descr="BCID_BPOE_V_RGB_rev"/>
          <p:cNvPicPr>
            <a:picLocks noChangeAspect="1" noChangeArrowheads="1"/>
          </p:cNvPicPr>
          <p:nvPr/>
        </p:nvPicPr>
        <p:blipFill>
          <a:blip r:embed="rId4"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4"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53</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41" name="Text Box 149"/>
          <p:cNvSpPr txBox="1">
            <a:spLocks noChangeArrowheads="1"/>
          </p:cNvSpPr>
          <p:nvPr/>
        </p:nvSpPr>
        <p:spPr bwMode="auto">
          <a:xfrm>
            <a:off x="76200" y="403225"/>
            <a:ext cx="9067800" cy="434975"/>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8. Choosing Continued.</a:t>
            </a:r>
          </a:p>
        </p:txBody>
      </p:sp>
      <p:sp>
        <p:nvSpPr>
          <p:cNvPr id="52229" name="Rectangle 162"/>
          <p:cNvSpPr>
            <a:spLocks noChangeArrowheads="1"/>
          </p:cNvSpPr>
          <p:nvPr/>
        </p:nvSpPr>
        <p:spPr bwMode="auto">
          <a:xfrm>
            <a:off x="914400" y="4764088"/>
            <a:ext cx="7315200" cy="584200"/>
          </a:xfrm>
          <a:prstGeom prst="rect">
            <a:avLst/>
          </a:prstGeom>
          <a:noFill/>
          <a:ln w="9525">
            <a:noFill/>
            <a:miter lim="800000"/>
            <a:headEnd/>
            <a:tailEnd/>
          </a:ln>
        </p:spPr>
        <p:txBody>
          <a:bodyPr>
            <a:spAutoFit/>
          </a:bodyPr>
          <a:lstStyle/>
          <a:p>
            <a:r>
              <a:rPr lang="en-CA" sz="1600" b="1" dirty="0">
                <a:solidFill>
                  <a:srgbClr val="FFFFFF"/>
                </a:solidFill>
                <a:latin typeface="Arial" charset="0"/>
              </a:rPr>
              <a:t>To choose the openings to be sampled, first add an extra column to your excel spread sheet and label  the samples chronologically starting at 1.</a:t>
            </a:r>
          </a:p>
        </p:txBody>
      </p:sp>
      <p:sp>
        <p:nvSpPr>
          <p:cNvPr id="52230" name="Rectangle 163"/>
          <p:cNvSpPr>
            <a:spLocks noChangeArrowheads="1"/>
          </p:cNvSpPr>
          <p:nvPr/>
        </p:nvSpPr>
        <p:spPr bwMode="auto">
          <a:xfrm>
            <a:off x="914400" y="5429250"/>
            <a:ext cx="7086600" cy="1076325"/>
          </a:xfrm>
          <a:prstGeom prst="rect">
            <a:avLst/>
          </a:prstGeom>
          <a:noFill/>
          <a:ln w="9525">
            <a:noFill/>
            <a:miter lim="800000"/>
            <a:headEnd/>
            <a:tailEnd/>
          </a:ln>
        </p:spPr>
        <p:txBody>
          <a:bodyPr>
            <a:spAutoFit/>
          </a:bodyPr>
          <a:lstStyle/>
          <a:p>
            <a:r>
              <a:rPr lang="en-CA" sz="1600" b="1" dirty="0">
                <a:solidFill>
                  <a:srgbClr val="FFFFFF"/>
                </a:solidFill>
                <a:latin typeface="Arial" charset="0"/>
              </a:rPr>
              <a:t>If you have 50 FRPA openings listed, but only wish to sample 10, feed this into the randomizer. Once initiated the randomizer will give you 10 random numbers between 1 and 50 and these will be the samples you collect</a:t>
            </a:r>
            <a:r>
              <a:rPr lang="en-CA" sz="1600" dirty="0">
                <a:solidFill>
                  <a:srgbClr val="FFFFFF"/>
                </a:solidFill>
              </a:rPr>
              <a:t>.</a:t>
            </a:r>
            <a:r>
              <a:rPr lang="en-CA" sz="1600" b="1" dirty="0">
                <a:solidFill>
                  <a:srgbClr val="FFFFFF"/>
                </a:solidFill>
                <a:latin typeface="Arial" charset="0"/>
              </a:rPr>
              <a:t> </a:t>
            </a:r>
          </a:p>
        </p:txBody>
      </p:sp>
      <p:sp>
        <p:nvSpPr>
          <p:cNvPr id="52231" name="Line 15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pic>
        <p:nvPicPr>
          <p:cNvPr id="52232" name="Picture 90"/>
          <p:cNvPicPr>
            <a:picLocks noChangeAspect="1" noChangeArrowheads="1"/>
          </p:cNvPicPr>
          <p:nvPr/>
        </p:nvPicPr>
        <p:blipFill>
          <a:blip r:embed="rId2" cstate="print"/>
          <a:srcRect b="17647"/>
          <a:stretch>
            <a:fillRect/>
          </a:stretch>
        </p:blipFill>
        <p:spPr bwMode="auto">
          <a:xfrm>
            <a:off x="1550988" y="1447800"/>
            <a:ext cx="5992812" cy="3200400"/>
          </a:xfrm>
          <a:prstGeom prst="rect">
            <a:avLst/>
          </a:prstGeom>
          <a:noFill/>
          <a:ln w="9525">
            <a:noFill/>
            <a:miter lim="800000"/>
            <a:headEnd/>
            <a:tailEnd/>
          </a:ln>
        </p:spPr>
      </p:pic>
      <p:sp>
        <p:nvSpPr>
          <p:cNvPr id="91" name="Rectangle 90"/>
          <p:cNvSpPr/>
          <p:nvPr/>
        </p:nvSpPr>
        <p:spPr>
          <a:xfrm>
            <a:off x="7086600" y="2057400"/>
            <a:ext cx="228600" cy="2590800"/>
          </a:xfrm>
          <a:prstGeom prst="rect">
            <a:avLst/>
          </a:prstGeom>
          <a:noFill/>
          <a:ln>
            <a:solidFill>
              <a:srgbClr val="FFA82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52234" name="TextBox 91"/>
          <p:cNvSpPr txBox="1">
            <a:spLocks noChangeArrowheads="1"/>
          </p:cNvSpPr>
          <p:nvPr/>
        </p:nvSpPr>
        <p:spPr bwMode="auto">
          <a:xfrm>
            <a:off x="7029450" y="2362200"/>
            <a:ext cx="293688" cy="276225"/>
          </a:xfrm>
          <a:prstGeom prst="rect">
            <a:avLst/>
          </a:prstGeom>
          <a:noFill/>
          <a:ln w="9525">
            <a:noFill/>
            <a:miter lim="800000"/>
            <a:headEnd/>
            <a:tailEnd/>
          </a:ln>
        </p:spPr>
        <p:txBody>
          <a:bodyPr wrap="none">
            <a:spAutoFit/>
          </a:bodyPr>
          <a:lstStyle/>
          <a:p>
            <a:r>
              <a:rPr lang="en-CA" sz="1200" b="1" dirty="0">
                <a:solidFill>
                  <a:srgbClr val="FF0000"/>
                </a:solidFill>
              </a:rPr>
              <a:t>1</a:t>
            </a:r>
          </a:p>
        </p:txBody>
      </p:sp>
      <p:sp>
        <p:nvSpPr>
          <p:cNvPr id="52235" name="TextBox 92"/>
          <p:cNvSpPr txBox="1">
            <a:spLocks noChangeArrowheads="1"/>
          </p:cNvSpPr>
          <p:nvPr/>
        </p:nvSpPr>
        <p:spPr bwMode="auto">
          <a:xfrm>
            <a:off x="7040563" y="2667000"/>
            <a:ext cx="293687" cy="276225"/>
          </a:xfrm>
          <a:prstGeom prst="rect">
            <a:avLst/>
          </a:prstGeom>
          <a:noFill/>
          <a:ln w="9525">
            <a:noFill/>
            <a:miter lim="800000"/>
            <a:headEnd/>
            <a:tailEnd/>
          </a:ln>
        </p:spPr>
        <p:txBody>
          <a:bodyPr wrap="none">
            <a:spAutoFit/>
          </a:bodyPr>
          <a:lstStyle/>
          <a:p>
            <a:r>
              <a:rPr lang="en-CA" sz="1200" b="1" dirty="0">
                <a:solidFill>
                  <a:srgbClr val="FF0000"/>
                </a:solidFill>
              </a:rPr>
              <a:t>2</a:t>
            </a:r>
          </a:p>
        </p:txBody>
      </p:sp>
      <p:sp>
        <p:nvSpPr>
          <p:cNvPr id="52236" name="TextBox 93"/>
          <p:cNvSpPr txBox="1">
            <a:spLocks noChangeArrowheads="1"/>
          </p:cNvSpPr>
          <p:nvPr/>
        </p:nvSpPr>
        <p:spPr bwMode="auto">
          <a:xfrm>
            <a:off x="7053263" y="3000375"/>
            <a:ext cx="293687" cy="276225"/>
          </a:xfrm>
          <a:prstGeom prst="rect">
            <a:avLst/>
          </a:prstGeom>
          <a:noFill/>
          <a:ln w="9525">
            <a:noFill/>
            <a:miter lim="800000"/>
            <a:headEnd/>
            <a:tailEnd/>
          </a:ln>
        </p:spPr>
        <p:txBody>
          <a:bodyPr wrap="none">
            <a:spAutoFit/>
          </a:bodyPr>
          <a:lstStyle/>
          <a:p>
            <a:r>
              <a:rPr lang="en-CA" sz="1200" b="1" dirty="0">
                <a:solidFill>
                  <a:srgbClr val="FF0000"/>
                </a:solidFill>
              </a:rPr>
              <a:t>3</a:t>
            </a:r>
          </a:p>
        </p:txBody>
      </p:sp>
      <p:sp>
        <p:nvSpPr>
          <p:cNvPr id="52237" name="TextBox 95"/>
          <p:cNvSpPr txBox="1">
            <a:spLocks noChangeArrowheads="1"/>
          </p:cNvSpPr>
          <p:nvPr/>
        </p:nvSpPr>
        <p:spPr bwMode="auto">
          <a:xfrm>
            <a:off x="7050088" y="3305175"/>
            <a:ext cx="293687" cy="276225"/>
          </a:xfrm>
          <a:prstGeom prst="rect">
            <a:avLst/>
          </a:prstGeom>
          <a:noFill/>
          <a:ln w="9525">
            <a:noFill/>
            <a:miter lim="800000"/>
            <a:headEnd/>
            <a:tailEnd/>
          </a:ln>
        </p:spPr>
        <p:txBody>
          <a:bodyPr wrap="none">
            <a:spAutoFit/>
          </a:bodyPr>
          <a:lstStyle/>
          <a:p>
            <a:r>
              <a:rPr lang="en-CA" sz="1200" b="1" dirty="0">
                <a:solidFill>
                  <a:srgbClr val="FF0000"/>
                </a:solidFill>
              </a:rPr>
              <a:t>4</a:t>
            </a:r>
          </a:p>
        </p:txBody>
      </p:sp>
      <p:sp>
        <p:nvSpPr>
          <p:cNvPr id="52238" name="TextBox 96"/>
          <p:cNvSpPr txBox="1">
            <a:spLocks noChangeArrowheads="1"/>
          </p:cNvSpPr>
          <p:nvPr/>
        </p:nvSpPr>
        <p:spPr bwMode="auto">
          <a:xfrm>
            <a:off x="7053263" y="3609975"/>
            <a:ext cx="293687" cy="276225"/>
          </a:xfrm>
          <a:prstGeom prst="rect">
            <a:avLst/>
          </a:prstGeom>
          <a:noFill/>
          <a:ln w="9525">
            <a:noFill/>
            <a:miter lim="800000"/>
            <a:headEnd/>
            <a:tailEnd/>
          </a:ln>
        </p:spPr>
        <p:txBody>
          <a:bodyPr>
            <a:spAutoFit/>
          </a:bodyPr>
          <a:lstStyle/>
          <a:p>
            <a:r>
              <a:rPr lang="en-CA" sz="1200" b="1" dirty="0">
                <a:solidFill>
                  <a:srgbClr val="FF0000"/>
                </a:solidFill>
              </a:rPr>
              <a:t>5</a:t>
            </a:r>
          </a:p>
        </p:txBody>
      </p:sp>
      <p:sp>
        <p:nvSpPr>
          <p:cNvPr id="52239" name="TextBox 97"/>
          <p:cNvSpPr txBox="1">
            <a:spLocks noChangeArrowheads="1"/>
          </p:cNvSpPr>
          <p:nvPr/>
        </p:nvSpPr>
        <p:spPr bwMode="auto">
          <a:xfrm>
            <a:off x="7061200" y="3916363"/>
            <a:ext cx="293688" cy="277812"/>
          </a:xfrm>
          <a:prstGeom prst="rect">
            <a:avLst/>
          </a:prstGeom>
          <a:noFill/>
          <a:ln w="9525">
            <a:noFill/>
            <a:miter lim="800000"/>
            <a:headEnd/>
            <a:tailEnd/>
          </a:ln>
        </p:spPr>
        <p:txBody>
          <a:bodyPr wrap="none">
            <a:spAutoFit/>
          </a:bodyPr>
          <a:lstStyle/>
          <a:p>
            <a:r>
              <a:rPr lang="en-CA" sz="1200" b="1" dirty="0">
                <a:solidFill>
                  <a:srgbClr val="FF0000"/>
                </a:solidFill>
              </a:rPr>
              <a:t>6</a:t>
            </a:r>
          </a:p>
        </p:txBody>
      </p:sp>
      <p:pic>
        <p:nvPicPr>
          <p:cNvPr id="88"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90"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54</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5" name="Text Box 75"/>
          <p:cNvSpPr txBox="1">
            <a:spLocks noChangeArrowheads="1"/>
          </p:cNvSpPr>
          <p:nvPr/>
        </p:nvSpPr>
        <p:spPr bwMode="auto">
          <a:xfrm>
            <a:off x="0" y="381000"/>
            <a:ext cx="9144000" cy="434975"/>
          </a:xfrm>
          <a:prstGeom prst="rect">
            <a:avLst/>
          </a:prstGeom>
          <a:noFill/>
          <a:ln w="9525">
            <a:noFill/>
            <a:miter lim="800000"/>
            <a:headEnd/>
            <a:tailEnd/>
          </a:ln>
          <a:effectLst/>
        </p:spPr>
        <p:txBody>
          <a:bodyPr>
            <a:spAutoFit/>
          </a:bodyPr>
          <a:lstStyle/>
          <a:p>
            <a:pPr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9. Safety</a:t>
            </a:r>
          </a:p>
        </p:txBody>
      </p:sp>
      <p:sp>
        <p:nvSpPr>
          <p:cNvPr id="53251" name="Rectangle 76"/>
          <p:cNvSpPr>
            <a:spLocks noChangeArrowheads="1"/>
          </p:cNvSpPr>
          <p:nvPr/>
        </p:nvSpPr>
        <p:spPr bwMode="auto">
          <a:xfrm>
            <a:off x="1066800" y="1870075"/>
            <a:ext cx="5638800" cy="3786188"/>
          </a:xfrm>
          <a:prstGeom prst="rect">
            <a:avLst/>
          </a:prstGeom>
          <a:noFill/>
          <a:ln w="9525">
            <a:noFill/>
            <a:miter lim="800000"/>
            <a:headEnd/>
            <a:tailEnd/>
          </a:ln>
        </p:spPr>
        <p:txBody>
          <a:bodyPr>
            <a:spAutoFit/>
          </a:bodyPr>
          <a:lstStyle/>
          <a:p>
            <a:r>
              <a:rPr lang="en-US" sz="2000" b="1" dirty="0">
                <a:solidFill>
                  <a:srgbClr val="FFFFFF"/>
                </a:solidFill>
                <a:latin typeface="Arial" charset="0"/>
              </a:rPr>
              <a:t>Effectiveness Evaluations are often done from busy highways and high traffic areas.</a:t>
            </a:r>
          </a:p>
          <a:p>
            <a:endParaRPr lang="en-US" sz="2000" b="1" dirty="0">
              <a:solidFill>
                <a:srgbClr val="FFFFFF"/>
              </a:solidFill>
              <a:latin typeface="Arial" charset="0"/>
            </a:endParaRPr>
          </a:p>
          <a:p>
            <a:r>
              <a:rPr lang="en-US" sz="2000" b="1" dirty="0">
                <a:solidFill>
                  <a:srgbClr val="FFFFFF"/>
                </a:solidFill>
                <a:latin typeface="Arial" charset="0"/>
              </a:rPr>
              <a:t>Evaluators should:</a:t>
            </a:r>
          </a:p>
          <a:p>
            <a:endParaRPr lang="en-US" sz="2000" b="1" dirty="0">
              <a:solidFill>
                <a:srgbClr val="FFFFFF"/>
              </a:solidFill>
              <a:latin typeface="Arial" charset="0"/>
            </a:endParaRPr>
          </a:p>
          <a:p>
            <a:pPr>
              <a:buFontTx/>
              <a:buChar char="•"/>
            </a:pPr>
            <a:r>
              <a:rPr lang="en-US" sz="2000" b="1" dirty="0">
                <a:solidFill>
                  <a:srgbClr val="FFFFFF"/>
                </a:solidFill>
                <a:latin typeface="Arial" charset="0"/>
              </a:rPr>
              <a:t> use vehicle emergency flashers or a  </a:t>
            </a:r>
          </a:p>
          <a:p>
            <a:r>
              <a:rPr lang="en-US" sz="2000" b="1" dirty="0">
                <a:solidFill>
                  <a:srgbClr val="FFFFFF"/>
                </a:solidFill>
                <a:latin typeface="Arial" charset="0"/>
              </a:rPr>
              <a:t>  portable amber flashing roof light. </a:t>
            </a:r>
          </a:p>
          <a:p>
            <a:endParaRPr lang="en-US" sz="2000" b="1" dirty="0">
              <a:solidFill>
                <a:srgbClr val="FFFFFF"/>
              </a:solidFill>
              <a:latin typeface="Arial" charset="0"/>
            </a:endParaRPr>
          </a:p>
          <a:p>
            <a:pPr>
              <a:buFontTx/>
              <a:buChar char="•"/>
            </a:pPr>
            <a:r>
              <a:rPr lang="en-US" sz="2000" b="1" dirty="0">
                <a:solidFill>
                  <a:srgbClr val="FFFFFF"/>
                </a:solidFill>
                <a:latin typeface="Arial" charset="0"/>
              </a:rPr>
              <a:t> wear bright safety vests and </a:t>
            </a:r>
          </a:p>
          <a:p>
            <a:pPr>
              <a:buFontTx/>
              <a:buChar char="•"/>
            </a:pPr>
            <a:endParaRPr lang="en-US" sz="2000" b="1" dirty="0">
              <a:solidFill>
                <a:srgbClr val="FFFFFF"/>
              </a:solidFill>
              <a:latin typeface="Arial" charset="0"/>
            </a:endParaRPr>
          </a:p>
          <a:p>
            <a:pPr>
              <a:buFontTx/>
              <a:buChar char="•"/>
            </a:pPr>
            <a:r>
              <a:rPr lang="en-US" sz="2000" b="1" dirty="0">
                <a:solidFill>
                  <a:srgbClr val="FFFFFF"/>
                </a:solidFill>
                <a:latin typeface="Arial" charset="0"/>
              </a:rPr>
              <a:t> use traffic cones when stopped</a:t>
            </a:r>
          </a:p>
          <a:p>
            <a:r>
              <a:rPr lang="en-US" sz="2000" b="1" dirty="0">
                <a:solidFill>
                  <a:srgbClr val="FFFFFF"/>
                </a:solidFill>
                <a:latin typeface="Arial" charset="0"/>
              </a:rPr>
              <a:t>  and working along highways.</a:t>
            </a:r>
            <a:endParaRPr lang="en-CA" sz="2000" b="1" dirty="0">
              <a:solidFill>
                <a:srgbClr val="FFFFFF"/>
              </a:solidFill>
              <a:latin typeface="Arial" charset="0"/>
            </a:endParaRPr>
          </a:p>
        </p:txBody>
      </p:sp>
      <p:pic>
        <p:nvPicPr>
          <p:cNvPr id="53252" name="Picture 77" descr="j0232459[1]"/>
          <p:cNvPicPr>
            <a:picLocks noChangeAspect="1" noChangeArrowheads="1"/>
          </p:cNvPicPr>
          <p:nvPr/>
        </p:nvPicPr>
        <p:blipFill>
          <a:blip r:embed="rId2" cstate="print"/>
          <a:srcRect/>
          <a:stretch>
            <a:fillRect/>
          </a:stretch>
        </p:blipFill>
        <p:spPr bwMode="auto">
          <a:xfrm>
            <a:off x="2133600" y="138113"/>
            <a:ext cx="935038" cy="990600"/>
          </a:xfrm>
          <a:prstGeom prst="rect">
            <a:avLst/>
          </a:prstGeom>
          <a:noFill/>
          <a:ln w="9525">
            <a:noFill/>
            <a:miter lim="800000"/>
            <a:headEnd/>
            <a:tailEnd/>
          </a:ln>
        </p:spPr>
      </p:pic>
      <p:pic>
        <p:nvPicPr>
          <p:cNvPr id="53253" name="Picture 78" descr="j0361726[1]"/>
          <p:cNvPicPr>
            <a:picLocks noChangeAspect="1" noChangeArrowheads="1"/>
          </p:cNvPicPr>
          <p:nvPr/>
        </p:nvPicPr>
        <p:blipFill>
          <a:blip r:embed="rId3" cstate="print"/>
          <a:srcRect/>
          <a:stretch>
            <a:fillRect/>
          </a:stretch>
        </p:blipFill>
        <p:spPr bwMode="auto">
          <a:xfrm>
            <a:off x="6515100" y="5051425"/>
            <a:ext cx="685800" cy="663575"/>
          </a:xfrm>
          <a:prstGeom prst="rect">
            <a:avLst/>
          </a:prstGeom>
          <a:noFill/>
          <a:ln w="9525">
            <a:noFill/>
            <a:miter lim="800000"/>
            <a:headEnd/>
            <a:tailEnd/>
          </a:ln>
        </p:spPr>
      </p:pic>
      <p:pic>
        <p:nvPicPr>
          <p:cNvPr id="53254" name="Picture 79" descr="j0340274[1]"/>
          <p:cNvPicPr>
            <a:picLocks noChangeAspect="1" noChangeArrowheads="1"/>
          </p:cNvPicPr>
          <p:nvPr/>
        </p:nvPicPr>
        <p:blipFill>
          <a:blip r:embed="rId4" cstate="print"/>
          <a:srcRect/>
          <a:stretch>
            <a:fillRect/>
          </a:stretch>
        </p:blipFill>
        <p:spPr bwMode="auto">
          <a:xfrm>
            <a:off x="6456363" y="4114800"/>
            <a:ext cx="795337" cy="838200"/>
          </a:xfrm>
          <a:prstGeom prst="rect">
            <a:avLst/>
          </a:prstGeom>
          <a:noFill/>
          <a:ln w="9525">
            <a:noFill/>
            <a:miter lim="800000"/>
            <a:headEnd/>
            <a:tailEnd/>
          </a:ln>
        </p:spPr>
      </p:pic>
      <p:pic>
        <p:nvPicPr>
          <p:cNvPr id="53255" name="Picture 83" descr="j0230944[1]"/>
          <p:cNvPicPr>
            <a:picLocks noChangeAspect="1" noChangeArrowheads="1"/>
          </p:cNvPicPr>
          <p:nvPr/>
        </p:nvPicPr>
        <p:blipFill>
          <a:blip r:embed="rId5" cstate="print"/>
          <a:srcRect l="13937" t="9756" r="9694" b="9756"/>
          <a:stretch>
            <a:fillRect/>
          </a:stretch>
        </p:blipFill>
        <p:spPr bwMode="auto">
          <a:xfrm>
            <a:off x="6538913" y="3276600"/>
            <a:ext cx="649287" cy="685800"/>
          </a:xfrm>
          <a:prstGeom prst="rect">
            <a:avLst/>
          </a:prstGeom>
          <a:noFill/>
          <a:ln w="9525">
            <a:noFill/>
            <a:miter lim="800000"/>
            <a:headEnd/>
            <a:tailEnd/>
          </a:ln>
        </p:spPr>
      </p:pic>
      <p:sp>
        <p:nvSpPr>
          <p:cNvPr id="53258" name="Line 154"/>
          <p:cNvSpPr>
            <a:spLocks noChangeShapeType="1"/>
          </p:cNvSpPr>
          <p:nvPr/>
        </p:nvSpPr>
        <p:spPr bwMode="auto">
          <a:xfrm>
            <a:off x="228600" y="1219200"/>
            <a:ext cx="8686800" cy="0"/>
          </a:xfrm>
          <a:prstGeom prst="line">
            <a:avLst/>
          </a:prstGeom>
          <a:noFill/>
          <a:ln w="25400">
            <a:solidFill>
              <a:srgbClr val="EBC047"/>
            </a:solidFill>
            <a:round/>
            <a:headEnd/>
            <a:tailEnd/>
          </a:ln>
        </p:spPr>
        <p:txBody>
          <a:bodyPr/>
          <a:lstStyle/>
          <a:p>
            <a:endParaRPr lang="en-CA" dirty="0"/>
          </a:p>
        </p:txBody>
      </p:sp>
      <p:pic>
        <p:nvPicPr>
          <p:cNvPr id="83" name="Picture 5" descr="BCID_BPOE_V_RGB_rev"/>
          <p:cNvPicPr>
            <a:picLocks noChangeAspect="1" noChangeArrowheads="1"/>
          </p:cNvPicPr>
          <p:nvPr/>
        </p:nvPicPr>
        <p:blipFill>
          <a:blip r:embed="rId6"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5"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55</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58763" y="119742"/>
            <a:ext cx="4914900" cy="6629400"/>
            <a:chOff x="258763" y="79177"/>
            <a:chExt cx="4914900" cy="6629400"/>
          </a:xfrm>
        </p:grpSpPr>
        <p:pic>
          <p:nvPicPr>
            <p:cNvPr id="54280" name="Picture 150" descr="Evaluation Form"/>
            <p:cNvPicPr>
              <a:picLocks noChangeAspect="1" noChangeArrowheads="1"/>
            </p:cNvPicPr>
            <p:nvPr/>
          </p:nvPicPr>
          <p:blipFill>
            <a:blip r:embed="rId2" cstate="print">
              <a:lum contrast="6000"/>
            </a:blip>
            <a:srcRect/>
            <a:stretch>
              <a:fillRect/>
            </a:stretch>
          </p:blipFill>
          <p:spPr bwMode="auto">
            <a:xfrm>
              <a:off x="258763" y="79177"/>
              <a:ext cx="4914900" cy="6629400"/>
            </a:xfrm>
            <a:prstGeom prst="rect">
              <a:avLst/>
            </a:prstGeom>
            <a:noFill/>
            <a:ln w="9525">
              <a:solidFill>
                <a:schemeClr val="tx1"/>
              </a:solidFill>
              <a:miter lim="800000"/>
              <a:headEnd/>
              <a:tailEnd/>
            </a:ln>
          </p:spPr>
        </p:pic>
        <p:sp>
          <p:nvSpPr>
            <p:cNvPr id="54281" name="Rectangle 151"/>
            <p:cNvSpPr>
              <a:spLocks noChangeArrowheads="1"/>
            </p:cNvSpPr>
            <p:nvPr/>
          </p:nvSpPr>
          <p:spPr bwMode="auto">
            <a:xfrm>
              <a:off x="542344" y="742117"/>
              <a:ext cx="4367452" cy="589280"/>
            </a:xfrm>
            <a:prstGeom prst="rect">
              <a:avLst/>
            </a:prstGeom>
            <a:solidFill>
              <a:schemeClr val="hlink">
                <a:alpha val="29019"/>
              </a:schemeClr>
            </a:solidFill>
            <a:ln w="25400">
              <a:solidFill>
                <a:schemeClr val="hlink"/>
              </a:solidFill>
              <a:miter lim="800000"/>
              <a:headEnd/>
              <a:tailEnd/>
            </a:ln>
          </p:spPr>
          <p:txBody>
            <a:bodyPr wrap="none" anchor="ctr"/>
            <a:lstStyle/>
            <a:p>
              <a:endParaRPr lang="en-US" dirty="0"/>
            </a:p>
          </p:txBody>
        </p:sp>
        <p:sp>
          <p:nvSpPr>
            <p:cNvPr id="54282" name="Rectangle 152"/>
            <p:cNvSpPr>
              <a:spLocks noChangeArrowheads="1"/>
            </p:cNvSpPr>
            <p:nvPr/>
          </p:nvSpPr>
          <p:spPr bwMode="auto">
            <a:xfrm>
              <a:off x="554476" y="1847017"/>
              <a:ext cx="4367452" cy="748877"/>
            </a:xfrm>
            <a:prstGeom prst="rect">
              <a:avLst/>
            </a:prstGeom>
            <a:solidFill>
              <a:srgbClr val="00CC00">
                <a:alpha val="29019"/>
              </a:srgbClr>
            </a:solidFill>
            <a:ln w="25400">
              <a:solidFill>
                <a:srgbClr val="00CC00"/>
              </a:solidFill>
              <a:miter lim="800000"/>
              <a:headEnd/>
              <a:tailEnd/>
            </a:ln>
          </p:spPr>
          <p:txBody>
            <a:bodyPr wrap="none" anchor="ctr"/>
            <a:lstStyle/>
            <a:p>
              <a:endParaRPr lang="en-US" dirty="0"/>
            </a:p>
          </p:txBody>
        </p:sp>
        <p:sp>
          <p:nvSpPr>
            <p:cNvPr id="54283" name="Rectangle 153"/>
            <p:cNvSpPr>
              <a:spLocks noChangeArrowheads="1"/>
            </p:cNvSpPr>
            <p:nvPr/>
          </p:nvSpPr>
          <p:spPr bwMode="auto">
            <a:xfrm>
              <a:off x="566608" y="2620447"/>
              <a:ext cx="4367452" cy="454237"/>
            </a:xfrm>
            <a:prstGeom prst="rect">
              <a:avLst/>
            </a:prstGeom>
            <a:solidFill>
              <a:srgbClr val="FFFF00">
                <a:alpha val="29019"/>
              </a:srgbClr>
            </a:solidFill>
            <a:ln w="25400">
              <a:solidFill>
                <a:srgbClr val="EEE91B"/>
              </a:solidFill>
              <a:miter lim="800000"/>
              <a:headEnd/>
              <a:tailEnd/>
            </a:ln>
          </p:spPr>
          <p:txBody>
            <a:bodyPr wrap="none" anchor="ctr"/>
            <a:lstStyle/>
            <a:p>
              <a:endParaRPr lang="en-US" dirty="0"/>
            </a:p>
          </p:txBody>
        </p:sp>
        <p:sp>
          <p:nvSpPr>
            <p:cNvPr id="54284" name="Rectangle 154"/>
            <p:cNvSpPr>
              <a:spLocks noChangeArrowheads="1"/>
            </p:cNvSpPr>
            <p:nvPr/>
          </p:nvSpPr>
          <p:spPr bwMode="auto">
            <a:xfrm>
              <a:off x="548410" y="1355950"/>
              <a:ext cx="4367452" cy="491067"/>
            </a:xfrm>
            <a:prstGeom prst="rect">
              <a:avLst/>
            </a:prstGeom>
            <a:solidFill>
              <a:srgbClr val="CCFFFF">
                <a:alpha val="30196"/>
              </a:srgbClr>
            </a:solidFill>
            <a:ln w="25400">
              <a:solidFill>
                <a:srgbClr val="CCFFFF"/>
              </a:solidFill>
              <a:miter lim="800000"/>
              <a:headEnd/>
              <a:tailEnd/>
            </a:ln>
          </p:spPr>
          <p:txBody>
            <a:bodyPr wrap="none" anchor="ctr"/>
            <a:lstStyle/>
            <a:p>
              <a:endParaRPr lang="en-US" dirty="0"/>
            </a:p>
          </p:txBody>
        </p:sp>
        <p:sp>
          <p:nvSpPr>
            <p:cNvPr id="54285" name="Rectangle 156"/>
            <p:cNvSpPr>
              <a:spLocks noChangeArrowheads="1"/>
            </p:cNvSpPr>
            <p:nvPr/>
          </p:nvSpPr>
          <p:spPr bwMode="auto">
            <a:xfrm>
              <a:off x="566608" y="3099237"/>
              <a:ext cx="2620471" cy="828675"/>
            </a:xfrm>
            <a:prstGeom prst="rect">
              <a:avLst/>
            </a:prstGeom>
            <a:solidFill>
              <a:srgbClr val="FF6600">
                <a:alpha val="34901"/>
              </a:srgbClr>
            </a:solidFill>
            <a:ln w="25400">
              <a:solidFill>
                <a:srgbClr val="FF6600"/>
              </a:solidFill>
              <a:miter lim="800000"/>
              <a:headEnd/>
              <a:tailEnd/>
            </a:ln>
          </p:spPr>
          <p:txBody>
            <a:bodyPr wrap="none" anchor="ctr"/>
            <a:lstStyle/>
            <a:p>
              <a:endParaRPr lang="en-US" dirty="0"/>
            </a:p>
          </p:txBody>
        </p:sp>
        <p:sp>
          <p:nvSpPr>
            <p:cNvPr id="54286" name="Rectangle 157"/>
            <p:cNvSpPr>
              <a:spLocks noChangeArrowheads="1"/>
            </p:cNvSpPr>
            <p:nvPr/>
          </p:nvSpPr>
          <p:spPr bwMode="auto">
            <a:xfrm>
              <a:off x="571157" y="3946327"/>
              <a:ext cx="2597724" cy="474186"/>
            </a:xfrm>
            <a:prstGeom prst="rect">
              <a:avLst/>
            </a:prstGeom>
            <a:solidFill>
              <a:srgbClr val="CC99FF">
                <a:alpha val="38823"/>
              </a:srgbClr>
            </a:solidFill>
            <a:ln w="25400">
              <a:solidFill>
                <a:srgbClr val="CC99FF"/>
              </a:solidFill>
              <a:miter lim="800000"/>
              <a:headEnd/>
              <a:tailEnd/>
            </a:ln>
          </p:spPr>
          <p:txBody>
            <a:bodyPr wrap="none" anchor="ctr"/>
            <a:lstStyle/>
            <a:p>
              <a:endParaRPr lang="en-US" dirty="0"/>
            </a:p>
          </p:txBody>
        </p:sp>
        <p:sp>
          <p:nvSpPr>
            <p:cNvPr id="54287" name="Rectangle 158"/>
            <p:cNvSpPr>
              <a:spLocks noChangeArrowheads="1"/>
            </p:cNvSpPr>
            <p:nvPr/>
          </p:nvSpPr>
          <p:spPr bwMode="auto">
            <a:xfrm>
              <a:off x="578740" y="4449670"/>
              <a:ext cx="2578010" cy="1473200"/>
            </a:xfrm>
            <a:prstGeom prst="rect">
              <a:avLst/>
            </a:prstGeom>
            <a:solidFill>
              <a:srgbClr val="00FF00">
                <a:alpha val="23921"/>
              </a:srgbClr>
            </a:solidFill>
            <a:ln w="31750">
              <a:solidFill>
                <a:srgbClr val="00FF00"/>
              </a:solidFill>
              <a:miter lim="800000"/>
              <a:headEnd/>
              <a:tailEnd/>
            </a:ln>
          </p:spPr>
          <p:txBody>
            <a:bodyPr wrap="none" anchor="ctr"/>
            <a:lstStyle/>
            <a:p>
              <a:endParaRPr lang="en-US" dirty="0"/>
            </a:p>
          </p:txBody>
        </p:sp>
        <p:sp>
          <p:nvSpPr>
            <p:cNvPr id="54288" name="Rectangle 159"/>
            <p:cNvSpPr>
              <a:spLocks noChangeArrowheads="1"/>
            </p:cNvSpPr>
            <p:nvPr/>
          </p:nvSpPr>
          <p:spPr bwMode="auto">
            <a:xfrm>
              <a:off x="3181013" y="3835837"/>
              <a:ext cx="1716651" cy="1620520"/>
            </a:xfrm>
            <a:prstGeom prst="rect">
              <a:avLst/>
            </a:prstGeom>
            <a:solidFill>
              <a:srgbClr val="D53419">
                <a:alpha val="32941"/>
              </a:srgbClr>
            </a:solidFill>
            <a:ln w="38100">
              <a:solidFill>
                <a:srgbClr val="D53419"/>
              </a:solidFill>
              <a:miter lim="800000"/>
              <a:headEnd/>
              <a:tailEnd/>
            </a:ln>
          </p:spPr>
          <p:txBody>
            <a:bodyPr wrap="none" anchor="ctr"/>
            <a:lstStyle/>
            <a:p>
              <a:endParaRPr lang="en-US" dirty="0"/>
            </a:p>
          </p:txBody>
        </p:sp>
      </p:grpSp>
      <p:sp>
        <p:nvSpPr>
          <p:cNvPr id="84129" name="Text Box 161"/>
          <p:cNvSpPr txBox="1">
            <a:spLocks noChangeArrowheads="1"/>
          </p:cNvSpPr>
          <p:nvPr/>
        </p:nvSpPr>
        <p:spPr bwMode="auto">
          <a:xfrm>
            <a:off x="5105400" y="381000"/>
            <a:ext cx="3962400" cy="1531938"/>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Completing the Effectiveness Evaluation Form</a:t>
            </a:r>
          </a:p>
        </p:txBody>
      </p:sp>
      <p:sp>
        <p:nvSpPr>
          <p:cNvPr id="54277" name="Text Box 162"/>
          <p:cNvSpPr txBox="1">
            <a:spLocks noChangeArrowheads="1"/>
          </p:cNvSpPr>
          <p:nvPr/>
        </p:nvSpPr>
        <p:spPr bwMode="auto">
          <a:xfrm>
            <a:off x="5181600" y="2209800"/>
            <a:ext cx="3962400" cy="274638"/>
          </a:xfrm>
          <a:prstGeom prst="rect">
            <a:avLst/>
          </a:prstGeom>
          <a:noFill/>
          <a:ln w="9525">
            <a:noFill/>
            <a:miter lim="800000"/>
            <a:headEnd/>
            <a:tailEnd/>
          </a:ln>
        </p:spPr>
        <p:txBody>
          <a:bodyPr>
            <a:spAutoFit/>
          </a:bodyPr>
          <a:lstStyle/>
          <a:p>
            <a:pPr>
              <a:spcBef>
                <a:spcPct val="50000"/>
              </a:spcBef>
            </a:pPr>
            <a:endParaRPr lang="en-US" dirty="0"/>
          </a:p>
        </p:txBody>
      </p:sp>
      <p:sp>
        <p:nvSpPr>
          <p:cNvPr id="54278" name="Text Box 163"/>
          <p:cNvSpPr txBox="1">
            <a:spLocks noChangeArrowheads="1"/>
          </p:cNvSpPr>
          <p:nvPr/>
        </p:nvSpPr>
        <p:spPr bwMode="auto">
          <a:xfrm>
            <a:off x="5688013" y="2057400"/>
            <a:ext cx="3124200" cy="3694113"/>
          </a:xfrm>
          <a:prstGeom prst="rect">
            <a:avLst/>
          </a:prstGeom>
          <a:noFill/>
          <a:ln w="9525">
            <a:noFill/>
            <a:miter lim="800000"/>
            <a:headEnd/>
            <a:tailEnd/>
          </a:ln>
        </p:spPr>
        <p:txBody>
          <a:bodyPr>
            <a:spAutoFit/>
          </a:bodyPr>
          <a:lstStyle/>
          <a:p>
            <a:pPr>
              <a:spcBef>
                <a:spcPct val="50000"/>
              </a:spcBef>
            </a:pPr>
            <a:r>
              <a:rPr lang="en-CA" b="1" dirty="0">
                <a:solidFill>
                  <a:srgbClr val="FFFFFF"/>
                </a:solidFill>
                <a:latin typeface="Arial" charset="0"/>
              </a:rPr>
              <a:t>We will now work through the various components of the EE form.</a:t>
            </a:r>
          </a:p>
          <a:p>
            <a:pPr>
              <a:spcBef>
                <a:spcPct val="50000"/>
              </a:spcBef>
            </a:pPr>
            <a:r>
              <a:rPr lang="en-CA" b="1" dirty="0">
                <a:solidFill>
                  <a:srgbClr val="FFFFFF"/>
                </a:solidFill>
                <a:latin typeface="Arial" charset="0"/>
              </a:rPr>
              <a:t>The coloured sections will be more fully explained as we progress through this slide show.</a:t>
            </a:r>
          </a:p>
          <a:p>
            <a:pPr>
              <a:spcBef>
                <a:spcPct val="50000"/>
              </a:spcBef>
            </a:pPr>
            <a:r>
              <a:rPr lang="en-CA" b="1" dirty="0">
                <a:solidFill>
                  <a:srgbClr val="FFFFFF"/>
                </a:solidFill>
                <a:latin typeface="Arial" charset="0"/>
              </a:rPr>
              <a:t>There are two streams one for clear cuts and one for partial cuts. Section 2.3.4 deals with partial cuts and will be dealt with later.  </a:t>
            </a:r>
          </a:p>
        </p:txBody>
      </p:sp>
      <p:pic>
        <p:nvPicPr>
          <p:cNvPr id="89"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91"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56</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80"/>
          <p:cNvSpPr>
            <a:spLocks noChangeArrowheads="1"/>
          </p:cNvSpPr>
          <p:nvPr/>
        </p:nvSpPr>
        <p:spPr bwMode="auto">
          <a:xfrm>
            <a:off x="609600" y="3011488"/>
            <a:ext cx="8077200" cy="3541712"/>
          </a:xfrm>
          <a:prstGeom prst="rect">
            <a:avLst/>
          </a:prstGeom>
          <a:noFill/>
          <a:ln w="9525">
            <a:noFill/>
            <a:miter lim="800000"/>
            <a:headEnd/>
            <a:tailEnd/>
          </a:ln>
        </p:spPr>
        <p:txBody>
          <a:bodyPr anchor="ctr">
            <a:spAutoFit/>
          </a:bodyPr>
          <a:lstStyle/>
          <a:p>
            <a:r>
              <a:rPr lang="en-CA" b="1" dirty="0">
                <a:solidFill>
                  <a:srgbClr val="FFFFFF"/>
                </a:solidFill>
                <a:latin typeface="Arial" charset="0"/>
              </a:rPr>
              <a:t>Step 1: Fill in the administration info </a:t>
            </a:r>
            <a:r>
              <a:rPr lang="en-US" b="1" dirty="0">
                <a:solidFill>
                  <a:srgbClr val="FFFFFF"/>
                </a:solidFill>
                <a:latin typeface="Arial" charset="0"/>
              </a:rPr>
              <a:t>(District, licensee, Blk coding, etc.) in the office. </a:t>
            </a:r>
          </a:p>
          <a:p>
            <a:endParaRPr lang="en-US" b="1" dirty="0">
              <a:solidFill>
                <a:srgbClr val="FFFFFF"/>
              </a:solidFill>
              <a:latin typeface="Arial" charset="0"/>
            </a:endParaRPr>
          </a:p>
          <a:p>
            <a:r>
              <a:rPr lang="en-US" b="1" dirty="0">
                <a:solidFill>
                  <a:srgbClr val="FFFFFF"/>
                </a:solidFill>
                <a:latin typeface="Arial" charset="0"/>
              </a:rPr>
              <a:t>The Sample Code is a tracking identifier that facilitates coordination between field sheets, photography, and subsequent databases</a:t>
            </a:r>
            <a:r>
              <a:rPr lang="en-CA" b="1" dirty="0">
                <a:solidFill>
                  <a:srgbClr val="FFFFFF"/>
                </a:solidFill>
                <a:latin typeface="Arial" charset="0"/>
              </a:rPr>
              <a:t>. For this project the District initials followed by a sample number starting at 001 should suffice. Districts </a:t>
            </a:r>
            <a:r>
              <a:rPr lang="en-CA" b="1" dirty="0" smtClean="0">
                <a:solidFill>
                  <a:srgbClr val="FFFFFF"/>
                </a:solidFill>
                <a:latin typeface="Arial" charset="0"/>
              </a:rPr>
              <a:t>continue </a:t>
            </a:r>
            <a:r>
              <a:rPr lang="en-CA" b="1" dirty="0">
                <a:solidFill>
                  <a:srgbClr val="FFFFFF"/>
                </a:solidFill>
                <a:latin typeface="Arial" charset="0"/>
              </a:rPr>
              <a:t>with the numbering sequence </a:t>
            </a:r>
            <a:r>
              <a:rPr lang="en-CA" b="1" dirty="0" smtClean="0">
                <a:solidFill>
                  <a:srgbClr val="FFFFFF"/>
                </a:solidFill>
                <a:latin typeface="Arial" charset="0"/>
              </a:rPr>
              <a:t>from where </a:t>
            </a:r>
            <a:r>
              <a:rPr lang="en-CA" b="1" dirty="0">
                <a:solidFill>
                  <a:srgbClr val="FFFFFF"/>
                </a:solidFill>
                <a:latin typeface="Arial" charset="0"/>
              </a:rPr>
              <a:t>they finished </a:t>
            </a:r>
            <a:r>
              <a:rPr lang="en-CA" b="1" dirty="0" smtClean="0">
                <a:solidFill>
                  <a:srgbClr val="FFFFFF"/>
                </a:solidFill>
                <a:latin typeface="Arial" charset="0"/>
              </a:rPr>
              <a:t>off the previous year</a:t>
            </a:r>
            <a:r>
              <a:rPr lang="en-CA" b="1" dirty="0">
                <a:solidFill>
                  <a:schemeClr val="tx2"/>
                </a:solidFill>
                <a:latin typeface="Arial" charset="0"/>
              </a:rPr>
              <a:t>.</a:t>
            </a:r>
          </a:p>
          <a:p>
            <a:endParaRPr lang="en-CA" b="1" dirty="0">
              <a:solidFill>
                <a:schemeClr val="tx2"/>
              </a:solidFill>
              <a:latin typeface="Arial" charset="0"/>
            </a:endParaRPr>
          </a:p>
          <a:p>
            <a:r>
              <a:rPr lang="en-US" sz="1600" b="1" i="1" dirty="0">
                <a:solidFill>
                  <a:srgbClr val="EBC047"/>
                </a:solidFill>
                <a:latin typeface="Arial" charset="0"/>
              </a:rPr>
              <a:t>Note: One form is to be completed from each viewpoint selected for   </a:t>
            </a:r>
          </a:p>
          <a:p>
            <a:r>
              <a:rPr lang="en-US" sz="1600" b="1" i="1" dirty="0">
                <a:solidFill>
                  <a:srgbClr val="EBC047"/>
                </a:solidFill>
                <a:latin typeface="Arial" charset="0"/>
              </a:rPr>
              <a:t>          evaluation</a:t>
            </a:r>
            <a:r>
              <a:rPr lang="en-CA" sz="1600" b="1" i="1" dirty="0">
                <a:solidFill>
                  <a:srgbClr val="EBC047"/>
                </a:solidFill>
                <a:latin typeface="Arial" charset="0"/>
              </a:rPr>
              <a:t>. In some cases a block may be evaluated from multiple  </a:t>
            </a:r>
          </a:p>
          <a:p>
            <a:r>
              <a:rPr lang="en-CA" sz="1600" b="1" i="1" dirty="0">
                <a:solidFill>
                  <a:srgbClr val="EBC047"/>
                </a:solidFill>
                <a:latin typeface="Arial" charset="0"/>
              </a:rPr>
              <a:t>          viewpoints. The rating derived from the most significant viewpoint </a:t>
            </a:r>
          </a:p>
          <a:p>
            <a:r>
              <a:rPr lang="en-CA" sz="1600" b="1" i="1" dirty="0">
                <a:solidFill>
                  <a:srgbClr val="EBC047"/>
                </a:solidFill>
                <a:latin typeface="Arial" charset="0"/>
              </a:rPr>
              <a:t>          will be used to reflect the final rating. </a:t>
            </a:r>
          </a:p>
        </p:txBody>
      </p:sp>
      <p:sp>
        <p:nvSpPr>
          <p:cNvPr id="102481" name="Text Box 81"/>
          <p:cNvSpPr txBox="1">
            <a:spLocks noChangeArrowheads="1"/>
          </p:cNvSpPr>
          <p:nvPr/>
        </p:nvSpPr>
        <p:spPr bwMode="auto">
          <a:xfrm>
            <a:off x="76200" y="381000"/>
            <a:ext cx="9067800" cy="434975"/>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Completing the Header</a:t>
            </a:r>
          </a:p>
        </p:txBody>
      </p:sp>
      <p:pic>
        <p:nvPicPr>
          <p:cNvPr id="55301" name="Picture 84" descr="Evaluation Form"/>
          <p:cNvPicPr>
            <a:picLocks noChangeAspect="1" noChangeArrowheads="1"/>
          </p:cNvPicPr>
          <p:nvPr/>
        </p:nvPicPr>
        <p:blipFill>
          <a:blip r:embed="rId2" cstate="print">
            <a:lum contrast="6000"/>
          </a:blip>
          <a:srcRect l="6425" t="3578" r="5663" b="81152"/>
          <a:stretch>
            <a:fillRect/>
          </a:stretch>
        </p:blipFill>
        <p:spPr bwMode="auto">
          <a:xfrm>
            <a:off x="609600" y="1136650"/>
            <a:ext cx="7924800" cy="1835150"/>
          </a:xfrm>
          <a:prstGeom prst="rect">
            <a:avLst/>
          </a:prstGeom>
          <a:noFill/>
          <a:ln w="9525">
            <a:solidFill>
              <a:schemeClr val="tx1"/>
            </a:solidFill>
            <a:miter lim="800000"/>
            <a:headEnd/>
            <a:tailEnd/>
          </a:ln>
        </p:spPr>
      </p:pic>
      <p:sp>
        <p:nvSpPr>
          <p:cNvPr id="55302" name="Rectangle 85"/>
          <p:cNvSpPr>
            <a:spLocks noChangeArrowheads="1"/>
          </p:cNvSpPr>
          <p:nvPr/>
        </p:nvSpPr>
        <p:spPr bwMode="auto">
          <a:xfrm>
            <a:off x="609600" y="1143000"/>
            <a:ext cx="7924800" cy="1828800"/>
          </a:xfrm>
          <a:prstGeom prst="rect">
            <a:avLst/>
          </a:prstGeom>
          <a:noFill/>
          <a:ln w="38100">
            <a:solidFill>
              <a:schemeClr val="hlink"/>
            </a:solidFill>
            <a:miter lim="800000"/>
            <a:headEnd/>
            <a:tailEnd/>
          </a:ln>
        </p:spPr>
        <p:txBody>
          <a:bodyPr wrap="none" anchor="ctr"/>
          <a:lstStyle/>
          <a:p>
            <a:endParaRPr lang="en-US" dirty="0"/>
          </a:p>
        </p:txBody>
      </p:sp>
      <p:sp>
        <p:nvSpPr>
          <p:cNvPr id="55303" name="Text Box 86"/>
          <p:cNvSpPr txBox="1">
            <a:spLocks noChangeArrowheads="1"/>
          </p:cNvSpPr>
          <p:nvPr/>
        </p:nvSpPr>
        <p:spPr bwMode="auto">
          <a:xfrm>
            <a:off x="5638800" y="2062163"/>
            <a:ext cx="1371600" cy="304800"/>
          </a:xfrm>
          <a:prstGeom prst="rect">
            <a:avLst/>
          </a:prstGeom>
          <a:noFill/>
          <a:ln w="9525">
            <a:noFill/>
            <a:miter lim="800000"/>
            <a:headEnd/>
            <a:tailEnd/>
          </a:ln>
        </p:spPr>
        <p:txBody>
          <a:bodyPr>
            <a:spAutoFit/>
          </a:bodyPr>
          <a:lstStyle/>
          <a:p>
            <a:pPr>
              <a:spcBef>
                <a:spcPct val="50000"/>
              </a:spcBef>
            </a:pPr>
            <a:r>
              <a:rPr lang="en-CA" sz="1400" b="1" dirty="0">
                <a:solidFill>
                  <a:srgbClr val="E4391C"/>
                </a:solidFill>
                <a:latin typeface="Arial" charset="0"/>
              </a:rPr>
              <a:t>DCO-006</a:t>
            </a:r>
          </a:p>
        </p:txBody>
      </p:sp>
      <p:sp>
        <p:nvSpPr>
          <p:cNvPr id="55304" name="Text Box 87"/>
          <p:cNvSpPr txBox="1">
            <a:spLocks noChangeArrowheads="1"/>
          </p:cNvSpPr>
          <p:nvPr/>
        </p:nvSpPr>
        <p:spPr bwMode="auto">
          <a:xfrm>
            <a:off x="1447800" y="2057400"/>
            <a:ext cx="1752600" cy="304800"/>
          </a:xfrm>
          <a:prstGeom prst="rect">
            <a:avLst/>
          </a:prstGeom>
          <a:noFill/>
          <a:ln w="9525">
            <a:noFill/>
            <a:miter lim="800000"/>
            <a:headEnd/>
            <a:tailEnd/>
          </a:ln>
        </p:spPr>
        <p:txBody>
          <a:bodyPr>
            <a:spAutoFit/>
          </a:bodyPr>
          <a:lstStyle/>
          <a:p>
            <a:pPr>
              <a:spcBef>
                <a:spcPct val="50000"/>
              </a:spcBef>
            </a:pPr>
            <a:r>
              <a:rPr lang="en-CA" sz="1400" b="1" dirty="0">
                <a:solidFill>
                  <a:srgbClr val="E4391C"/>
                </a:solidFill>
                <a:latin typeface="Arial" charset="0"/>
              </a:rPr>
              <a:t>Columbia</a:t>
            </a:r>
          </a:p>
        </p:txBody>
      </p:sp>
      <p:sp>
        <p:nvSpPr>
          <p:cNvPr id="55305" name="Text Box 88"/>
          <p:cNvSpPr txBox="1">
            <a:spLocks noChangeArrowheads="1"/>
          </p:cNvSpPr>
          <p:nvPr/>
        </p:nvSpPr>
        <p:spPr bwMode="auto">
          <a:xfrm>
            <a:off x="1657350" y="2663825"/>
            <a:ext cx="1752600" cy="304800"/>
          </a:xfrm>
          <a:prstGeom prst="rect">
            <a:avLst/>
          </a:prstGeom>
          <a:noFill/>
          <a:ln w="9525">
            <a:noFill/>
            <a:miter lim="800000"/>
            <a:headEnd/>
            <a:tailEnd/>
          </a:ln>
        </p:spPr>
        <p:txBody>
          <a:bodyPr>
            <a:spAutoFit/>
          </a:bodyPr>
          <a:lstStyle/>
          <a:p>
            <a:pPr>
              <a:spcBef>
                <a:spcPct val="50000"/>
              </a:spcBef>
            </a:pPr>
            <a:r>
              <a:rPr lang="en-CA" sz="1400" b="1" dirty="0">
                <a:solidFill>
                  <a:srgbClr val="E4391C"/>
                </a:solidFill>
                <a:latin typeface="Arial" charset="0"/>
              </a:rPr>
              <a:t>Dupont Creek</a:t>
            </a:r>
          </a:p>
        </p:txBody>
      </p:sp>
      <p:sp>
        <p:nvSpPr>
          <p:cNvPr id="55307" name="Text Box 90"/>
          <p:cNvSpPr txBox="1">
            <a:spLocks noChangeArrowheads="1"/>
          </p:cNvSpPr>
          <p:nvPr/>
        </p:nvSpPr>
        <p:spPr bwMode="auto">
          <a:xfrm>
            <a:off x="1233488" y="2268538"/>
            <a:ext cx="1752600" cy="304800"/>
          </a:xfrm>
          <a:prstGeom prst="rect">
            <a:avLst/>
          </a:prstGeom>
          <a:noFill/>
          <a:ln w="9525">
            <a:noFill/>
            <a:miter lim="800000"/>
            <a:headEnd/>
            <a:tailEnd/>
          </a:ln>
        </p:spPr>
        <p:txBody>
          <a:bodyPr>
            <a:spAutoFit/>
          </a:bodyPr>
          <a:lstStyle/>
          <a:p>
            <a:pPr>
              <a:spcBef>
                <a:spcPct val="50000"/>
              </a:spcBef>
            </a:pPr>
            <a:r>
              <a:rPr lang="en-CA" sz="1400" b="1" dirty="0">
                <a:solidFill>
                  <a:srgbClr val="E4391C"/>
                </a:solidFill>
                <a:latin typeface="Arial" charset="0"/>
              </a:rPr>
              <a:t>Bell Pole</a:t>
            </a:r>
          </a:p>
        </p:txBody>
      </p:sp>
      <p:sp>
        <p:nvSpPr>
          <p:cNvPr id="55308" name="Text Box 91"/>
          <p:cNvSpPr txBox="1">
            <a:spLocks noChangeArrowheads="1"/>
          </p:cNvSpPr>
          <p:nvPr/>
        </p:nvSpPr>
        <p:spPr bwMode="auto">
          <a:xfrm>
            <a:off x="1628775" y="2457450"/>
            <a:ext cx="1752600" cy="304800"/>
          </a:xfrm>
          <a:prstGeom prst="rect">
            <a:avLst/>
          </a:prstGeom>
          <a:noFill/>
          <a:ln w="9525">
            <a:noFill/>
            <a:miter lim="800000"/>
            <a:headEnd/>
            <a:tailEnd/>
          </a:ln>
        </p:spPr>
        <p:txBody>
          <a:bodyPr>
            <a:spAutoFit/>
          </a:bodyPr>
          <a:lstStyle/>
          <a:p>
            <a:pPr>
              <a:spcBef>
                <a:spcPct val="50000"/>
              </a:spcBef>
            </a:pPr>
            <a:r>
              <a:rPr lang="en-CA" sz="1400" b="1" dirty="0">
                <a:solidFill>
                  <a:srgbClr val="E4391C"/>
                </a:solidFill>
                <a:latin typeface="Arial" charset="0"/>
              </a:rPr>
              <a:t>A18992</a:t>
            </a:r>
          </a:p>
        </p:txBody>
      </p:sp>
      <p:sp>
        <p:nvSpPr>
          <p:cNvPr id="55309" name="Text Box 92"/>
          <p:cNvSpPr txBox="1">
            <a:spLocks noChangeArrowheads="1"/>
          </p:cNvSpPr>
          <p:nvPr/>
        </p:nvSpPr>
        <p:spPr bwMode="auto">
          <a:xfrm>
            <a:off x="5553075" y="2254250"/>
            <a:ext cx="1752600" cy="304800"/>
          </a:xfrm>
          <a:prstGeom prst="rect">
            <a:avLst/>
          </a:prstGeom>
          <a:noFill/>
          <a:ln w="9525">
            <a:noFill/>
            <a:miter lim="800000"/>
            <a:headEnd/>
            <a:tailEnd/>
          </a:ln>
        </p:spPr>
        <p:txBody>
          <a:bodyPr>
            <a:spAutoFit/>
          </a:bodyPr>
          <a:lstStyle/>
          <a:p>
            <a:pPr>
              <a:spcBef>
                <a:spcPct val="50000"/>
              </a:spcBef>
            </a:pPr>
            <a:r>
              <a:rPr lang="en-CA" sz="1400" b="1" dirty="0">
                <a:solidFill>
                  <a:srgbClr val="E4391C"/>
                </a:solidFill>
                <a:latin typeface="Arial" charset="0"/>
              </a:rPr>
              <a:t>July 27, 2007</a:t>
            </a:r>
          </a:p>
        </p:txBody>
      </p:sp>
      <p:sp>
        <p:nvSpPr>
          <p:cNvPr id="55310" name="Text Box 93"/>
          <p:cNvSpPr txBox="1">
            <a:spLocks noChangeArrowheads="1"/>
          </p:cNvSpPr>
          <p:nvPr/>
        </p:nvSpPr>
        <p:spPr bwMode="auto">
          <a:xfrm>
            <a:off x="4738688" y="2463800"/>
            <a:ext cx="2309812" cy="304800"/>
          </a:xfrm>
          <a:prstGeom prst="rect">
            <a:avLst/>
          </a:prstGeom>
          <a:noFill/>
          <a:ln w="9525">
            <a:noFill/>
            <a:miter lim="800000"/>
            <a:headEnd/>
            <a:tailEnd/>
          </a:ln>
        </p:spPr>
        <p:txBody>
          <a:bodyPr>
            <a:spAutoFit/>
          </a:bodyPr>
          <a:lstStyle/>
          <a:p>
            <a:pPr>
              <a:spcBef>
                <a:spcPct val="50000"/>
              </a:spcBef>
            </a:pPr>
            <a:r>
              <a:rPr lang="en-CA" sz="1400" b="1" dirty="0">
                <a:solidFill>
                  <a:srgbClr val="E4391C"/>
                </a:solidFill>
                <a:latin typeface="Arial" charset="0"/>
              </a:rPr>
              <a:t>CP 18 BLK C01006</a:t>
            </a:r>
          </a:p>
        </p:txBody>
      </p:sp>
      <p:pic>
        <p:nvPicPr>
          <p:cNvPr id="87"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9"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57</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3" name="Picture 75" descr="Evaluation Form"/>
          <p:cNvPicPr>
            <a:picLocks noChangeAspect="1" noChangeArrowheads="1"/>
          </p:cNvPicPr>
          <p:nvPr/>
        </p:nvPicPr>
        <p:blipFill>
          <a:blip r:embed="rId2" cstate="print">
            <a:lum contrast="6000"/>
          </a:blip>
          <a:srcRect l="6590" t="18704" r="5577" b="73299"/>
          <a:stretch>
            <a:fillRect/>
          </a:stretch>
        </p:blipFill>
        <p:spPr bwMode="auto">
          <a:xfrm>
            <a:off x="611188" y="1219200"/>
            <a:ext cx="8080375" cy="979488"/>
          </a:xfrm>
          <a:prstGeom prst="rect">
            <a:avLst/>
          </a:prstGeom>
          <a:noFill/>
          <a:ln w="38100">
            <a:noFill/>
            <a:miter lim="800000"/>
            <a:headEnd/>
            <a:tailEnd/>
          </a:ln>
        </p:spPr>
      </p:pic>
      <p:sp>
        <p:nvSpPr>
          <p:cNvPr id="56324" name="Rectangle 78"/>
          <p:cNvSpPr>
            <a:spLocks noChangeArrowheads="1"/>
          </p:cNvSpPr>
          <p:nvPr/>
        </p:nvSpPr>
        <p:spPr bwMode="auto">
          <a:xfrm>
            <a:off x="609600" y="2995543"/>
            <a:ext cx="8077200" cy="1754326"/>
          </a:xfrm>
          <a:prstGeom prst="rect">
            <a:avLst/>
          </a:prstGeom>
          <a:noFill/>
          <a:ln w="9525">
            <a:noFill/>
            <a:miter lim="800000"/>
            <a:headEnd/>
            <a:tailEnd/>
          </a:ln>
        </p:spPr>
        <p:txBody>
          <a:bodyPr anchor="ctr">
            <a:spAutoFit/>
          </a:bodyPr>
          <a:lstStyle/>
          <a:p>
            <a:r>
              <a:rPr lang="en-CA" b="1" dirty="0">
                <a:solidFill>
                  <a:srgbClr val="FFFFFF"/>
                </a:solidFill>
                <a:latin typeface="Arial" charset="0"/>
              </a:rPr>
              <a:t>Step 2: Fill in VLI and VQO information.</a:t>
            </a:r>
          </a:p>
          <a:p>
            <a:endParaRPr lang="en-CA" b="1" dirty="0">
              <a:solidFill>
                <a:srgbClr val="FFFFFF"/>
              </a:solidFill>
              <a:latin typeface="Arial" charset="0"/>
            </a:endParaRPr>
          </a:p>
          <a:p>
            <a:r>
              <a:rPr lang="en-US" b="1" dirty="0">
                <a:solidFill>
                  <a:srgbClr val="FFFFFF"/>
                </a:solidFill>
                <a:latin typeface="Arial" charset="0"/>
              </a:rPr>
              <a:t>Confirm the established VQO and date of establishment by checking  source documents, i.e. the VLI database, District Manager letter, </a:t>
            </a:r>
            <a:r>
              <a:rPr lang="en-US" b="1" dirty="0" smtClean="0">
                <a:solidFill>
                  <a:srgbClr val="FFFFFF"/>
                </a:solidFill>
                <a:latin typeface="Arial" charset="0"/>
              </a:rPr>
              <a:t>or HLP.</a:t>
            </a:r>
            <a:endParaRPr lang="en-US" b="1" dirty="0">
              <a:solidFill>
                <a:srgbClr val="FFFFFF"/>
              </a:solidFill>
              <a:latin typeface="Arial" charset="0"/>
            </a:endParaRPr>
          </a:p>
          <a:p>
            <a:endParaRPr lang="en-US" b="1" dirty="0">
              <a:solidFill>
                <a:schemeClr val="tx2"/>
              </a:solidFill>
              <a:latin typeface="Arial" charset="0"/>
            </a:endParaRPr>
          </a:p>
          <a:p>
            <a:endParaRPr lang="en-CA" b="1" dirty="0">
              <a:solidFill>
                <a:schemeClr val="tx2"/>
              </a:solidFill>
              <a:latin typeface="Arial" charset="0"/>
            </a:endParaRPr>
          </a:p>
        </p:txBody>
      </p:sp>
      <p:sp>
        <p:nvSpPr>
          <p:cNvPr id="103503" name="Text Box 79"/>
          <p:cNvSpPr txBox="1">
            <a:spLocks noChangeArrowheads="1"/>
          </p:cNvSpPr>
          <p:nvPr/>
        </p:nvSpPr>
        <p:spPr bwMode="auto">
          <a:xfrm>
            <a:off x="76200" y="381000"/>
            <a:ext cx="9067800" cy="434975"/>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Record VLI and VQO Information</a:t>
            </a:r>
          </a:p>
        </p:txBody>
      </p:sp>
      <p:sp>
        <p:nvSpPr>
          <p:cNvPr id="56326" name="Rectangle 81"/>
          <p:cNvSpPr>
            <a:spLocks noChangeArrowheads="1"/>
          </p:cNvSpPr>
          <p:nvPr/>
        </p:nvSpPr>
        <p:spPr bwMode="auto">
          <a:xfrm>
            <a:off x="609600" y="1233488"/>
            <a:ext cx="8077200" cy="965200"/>
          </a:xfrm>
          <a:prstGeom prst="rect">
            <a:avLst/>
          </a:prstGeom>
          <a:noFill/>
          <a:ln w="38100">
            <a:solidFill>
              <a:srgbClr val="CCFFFF"/>
            </a:solidFill>
            <a:miter lim="800000"/>
            <a:headEnd/>
            <a:tailEnd/>
          </a:ln>
        </p:spPr>
        <p:txBody>
          <a:bodyPr wrap="none" anchor="ctr"/>
          <a:lstStyle/>
          <a:p>
            <a:endParaRPr lang="en-US" dirty="0"/>
          </a:p>
        </p:txBody>
      </p:sp>
      <p:sp>
        <p:nvSpPr>
          <p:cNvPr id="56328" name="Text Box 83"/>
          <p:cNvSpPr txBox="1">
            <a:spLocks noChangeArrowheads="1"/>
          </p:cNvSpPr>
          <p:nvPr/>
        </p:nvSpPr>
        <p:spPr bwMode="auto">
          <a:xfrm>
            <a:off x="1600200" y="1433513"/>
            <a:ext cx="1752600" cy="304800"/>
          </a:xfrm>
          <a:prstGeom prst="rect">
            <a:avLst/>
          </a:prstGeom>
          <a:noFill/>
          <a:ln w="9525">
            <a:noFill/>
            <a:miter lim="800000"/>
            <a:headEnd/>
            <a:tailEnd/>
          </a:ln>
        </p:spPr>
        <p:txBody>
          <a:bodyPr>
            <a:spAutoFit/>
          </a:bodyPr>
          <a:lstStyle/>
          <a:p>
            <a:pPr>
              <a:spcBef>
                <a:spcPct val="50000"/>
              </a:spcBef>
            </a:pPr>
            <a:r>
              <a:rPr lang="en-CA" sz="1400" b="1" dirty="0">
                <a:solidFill>
                  <a:srgbClr val="E4391C"/>
                </a:solidFill>
                <a:latin typeface="Arial" charset="0"/>
              </a:rPr>
              <a:t>June 2003</a:t>
            </a:r>
          </a:p>
        </p:txBody>
      </p:sp>
      <p:sp>
        <p:nvSpPr>
          <p:cNvPr id="56329" name="Text Box 84"/>
          <p:cNvSpPr txBox="1">
            <a:spLocks noChangeArrowheads="1"/>
          </p:cNvSpPr>
          <p:nvPr/>
        </p:nvSpPr>
        <p:spPr bwMode="auto">
          <a:xfrm>
            <a:off x="1604963" y="1647825"/>
            <a:ext cx="1752600" cy="304800"/>
          </a:xfrm>
          <a:prstGeom prst="rect">
            <a:avLst/>
          </a:prstGeom>
          <a:noFill/>
          <a:ln w="9525">
            <a:noFill/>
            <a:miter lim="800000"/>
            <a:headEnd/>
            <a:tailEnd/>
          </a:ln>
        </p:spPr>
        <p:txBody>
          <a:bodyPr>
            <a:spAutoFit/>
          </a:bodyPr>
          <a:lstStyle/>
          <a:p>
            <a:pPr>
              <a:spcBef>
                <a:spcPct val="50000"/>
              </a:spcBef>
            </a:pPr>
            <a:r>
              <a:rPr lang="en-CA" sz="1400" b="1" dirty="0">
                <a:solidFill>
                  <a:srgbClr val="E4391C"/>
                </a:solidFill>
                <a:latin typeface="Arial" charset="0"/>
              </a:rPr>
              <a:t>2449</a:t>
            </a:r>
          </a:p>
        </p:txBody>
      </p:sp>
      <p:sp>
        <p:nvSpPr>
          <p:cNvPr id="56330" name="Text Box 85"/>
          <p:cNvSpPr txBox="1">
            <a:spLocks noChangeArrowheads="1"/>
          </p:cNvSpPr>
          <p:nvPr/>
        </p:nvSpPr>
        <p:spPr bwMode="auto">
          <a:xfrm>
            <a:off x="1233488" y="1828800"/>
            <a:ext cx="1752600" cy="304800"/>
          </a:xfrm>
          <a:prstGeom prst="rect">
            <a:avLst/>
          </a:prstGeom>
          <a:noFill/>
          <a:ln w="9525">
            <a:noFill/>
            <a:miter lim="800000"/>
            <a:headEnd/>
            <a:tailEnd/>
          </a:ln>
        </p:spPr>
        <p:txBody>
          <a:bodyPr>
            <a:spAutoFit/>
          </a:bodyPr>
          <a:lstStyle/>
          <a:p>
            <a:pPr>
              <a:spcBef>
                <a:spcPct val="50000"/>
              </a:spcBef>
            </a:pPr>
            <a:r>
              <a:rPr lang="en-CA" sz="1400" b="1" dirty="0">
                <a:solidFill>
                  <a:srgbClr val="E4391C"/>
                </a:solidFill>
                <a:latin typeface="Arial" charset="0"/>
              </a:rPr>
              <a:t>MM</a:t>
            </a:r>
          </a:p>
        </p:txBody>
      </p:sp>
      <p:sp>
        <p:nvSpPr>
          <p:cNvPr id="56331" name="Text Box 86"/>
          <p:cNvSpPr txBox="1">
            <a:spLocks noChangeArrowheads="1"/>
          </p:cNvSpPr>
          <p:nvPr/>
        </p:nvSpPr>
        <p:spPr bwMode="auto">
          <a:xfrm>
            <a:off x="3505200" y="1447800"/>
            <a:ext cx="2362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M</a:t>
            </a:r>
          </a:p>
        </p:txBody>
      </p:sp>
      <p:sp>
        <p:nvSpPr>
          <p:cNvPr id="56332" name="Text Box 87"/>
          <p:cNvSpPr txBox="1">
            <a:spLocks noChangeArrowheads="1"/>
          </p:cNvSpPr>
          <p:nvPr/>
        </p:nvSpPr>
        <p:spPr bwMode="auto">
          <a:xfrm>
            <a:off x="3457575" y="1628775"/>
            <a:ext cx="24384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3</a:t>
            </a:r>
          </a:p>
        </p:txBody>
      </p:sp>
      <p:sp>
        <p:nvSpPr>
          <p:cNvPr id="56333" name="Text Box 88"/>
          <p:cNvSpPr txBox="1">
            <a:spLocks noChangeArrowheads="1"/>
          </p:cNvSpPr>
          <p:nvPr/>
        </p:nvSpPr>
        <p:spPr bwMode="auto">
          <a:xfrm>
            <a:off x="7010400" y="1419225"/>
            <a:ext cx="13716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M</a:t>
            </a:r>
          </a:p>
        </p:txBody>
      </p:sp>
      <p:sp>
        <p:nvSpPr>
          <p:cNvPr id="56334" name="Text Box 89"/>
          <p:cNvSpPr txBox="1">
            <a:spLocks noChangeArrowheads="1"/>
          </p:cNvSpPr>
          <p:nvPr/>
        </p:nvSpPr>
        <p:spPr bwMode="auto">
          <a:xfrm>
            <a:off x="7315200" y="1647825"/>
            <a:ext cx="11430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2000</a:t>
            </a:r>
          </a:p>
        </p:txBody>
      </p:sp>
      <p:sp>
        <p:nvSpPr>
          <p:cNvPr id="56335" name="Text Box 90"/>
          <p:cNvSpPr txBox="1">
            <a:spLocks noChangeArrowheads="1"/>
          </p:cNvSpPr>
          <p:nvPr/>
        </p:nvSpPr>
        <p:spPr bwMode="auto">
          <a:xfrm>
            <a:off x="7086600" y="1828800"/>
            <a:ext cx="1752600" cy="304800"/>
          </a:xfrm>
          <a:prstGeom prst="rect">
            <a:avLst/>
          </a:prstGeom>
          <a:noFill/>
          <a:ln w="9525">
            <a:noFill/>
            <a:miter lim="800000"/>
            <a:headEnd/>
            <a:tailEnd/>
          </a:ln>
        </p:spPr>
        <p:txBody>
          <a:bodyPr>
            <a:spAutoFit/>
          </a:bodyPr>
          <a:lstStyle/>
          <a:p>
            <a:pPr>
              <a:spcBef>
                <a:spcPct val="50000"/>
              </a:spcBef>
            </a:pPr>
            <a:r>
              <a:rPr lang="en-CA" sz="1400" b="1" dirty="0">
                <a:solidFill>
                  <a:srgbClr val="E4391C"/>
                </a:solidFill>
                <a:latin typeface="Arial" charset="0"/>
              </a:rPr>
              <a:t>DM Letter</a:t>
            </a:r>
          </a:p>
        </p:txBody>
      </p:sp>
      <p:sp>
        <p:nvSpPr>
          <p:cNvPr id="56336" name="Text Box 91"/>
          <p:cNvSpPr txBox="1">
            <a:spLocks noChangeArrowheads="1"/>
          </p:cNvSpPr>
          <p:nvPr/>
        </p:nvSpPr>
        <p:spPr bwMode="auto">
          <a:xfrm>
            <a:off x="4281488" y="1828800"/>
            <a:ext cx="1600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N/A</a:t>
            </a:r>
          </a:p>
        </p:txBody>
      </p:sp>
      <p:pic>
        <p:nvPicPr>
          <p:cNvPr id="89"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91"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58</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7" name="Group 77"/>
          <p:cNvGrpSpPr>
            <a:grpSpLocks/>
          </p:cNvGrpSpPr>
          <p:nvPr/>
        </p:nvGrpSpPr>
        <p:grpSpPr bwMode="auto">
          <a:xfrm>
            <a:off x="685800" y="1143000"/>
            <a:ext cx="7924800" cy="2286000"/>
            <a:chOff x="528" y="1152"/>
            <a:chExt cx="4080" cy="720"/>
          </a:xfrm>
        </p:grpSpPr>
        <p:pic>
          <p:nvPicPr>
            <p:cNvPr id="57363" name="Picture 75" descr="Evaluation Form"/>
            <p:cNvPicPr>
              <a:picLocks noChangeAspect="1" noChangeArrowheads="1"/>
            </p:cNvPicPr>
            <p:nvPr/>
          </p:nvPicPr>
          <p:blipFill>
            <a:blip r:embed="rId2" cstate="print">
              <a:lum contrast="6000"/>
            </a:blip>
            <a:srcRect l="6186" t="26329" r="6186" b="62077"/>
            <a:stretch>
              <a:fillRect/>
            </a:stretch>
          </p:blipFill>
          <p:spPr bwMode="auto">
            <a:xfrm>
              <a:off x="528" y="1152"/>
              <a:ext cx="4080" cy="720"/>
            </a:xfrm>
            <a:prstGeom prst="rect">
              <a:avLst/>
            </a:prstGeom>
            <a:noFill/>
            <a:ln w="9525">
              <a:solidFill>
                <a:schemeClr val="tx1"/>
              </a:solidFill>
              <a:miter lim="800000"/>
              <a:headEnd/>
              <a:tailEnd/>
            </a:ln>
          </p:spPr>
        </p:pic>
        <p:sp>
          <p:nvSpPr>
            <p:cNvPr id="57364" name="Rectangle 76"/>
            <p:cNvSpPr>
              <a:spLocks noChangeArrowheads="1"/>
            </p:cNvSpPr>
            <p:nvPr/>
          </p:nvSpPr>
          <p:spPr bwMode="auto">
            <a:xfrm>
              <a:off x="528" y="1152"/>
              <a:ext cx="4080" cy="720"/>
            </a:xfrm>
            <a:prstGeom prst="rect">
              <a:avLst/>
            </a:prstGeom>
            <a:noFill/>
            <a:ln w="25400">
              <a:solidFill>
                <a:srgbClr val="333300"/>
              </a:solidFill>
              <a:miter lim="800000"/>
              <a:headEnd/>
              <a:tailEnd/>
            </a:ln>
          </p:spPr>
          <p:txBody>
            <a:bodyPr wrap="none" anchor="ctr"/>
            <a:lstStyle/>
            <a:p>
              <a:endParaRPr lang="en-US" dirty="0"/>
            </a:p>
          </p:txBody>
        </p:sp>
      </p:grpSp>
      <p:sp>
        <p:nvSpPr>
          <p:cNvPr id="57348" name="Rectangle 79"/>
          <p:cNvSpPr>
            <a:spLocks noChangeArrowheads="1"/>
          </p:cNvSpPr>
          <p:nvPr/>
        </p:nvSpPr>
        <p:spPr bwMode="auto">
          <a:xfrm>
            <a:off x="685800" y="1143000"/>
            <a:ext cx="7924800" cy="2286000"/>
          </a:xfrm>
          <a:prstGeom prst="rect">
            <a:avLst/>
          </a:prstGeom>
          <a:noFill/>
          <a:ln w="38100">
            <a:solidFill>
              <a:srgbClr val="00CC00"/>
            </a:solidFill>
            <a:miter lim="800000"/>
            <a:headEnd/>
            <a:tailEnd/>
          </a:ln>
        </p:spPr>
        <p:txBody>
          <a:bodyPr wrap="none" anchor="ctr"/>
          <a:lstStyle/>
          <a:p>
            <a:endParaRPr lang="en-US" dirty="0"/>
          </a:p>
        </p:txBody>
      </p:sp>
      <p:sp>
        <p:nvSpPr>
          <p:cNvPr id="101456" name="Text Box 80"/>
          <p:cNvSpPr txBox="1">
            <a:spLocks noChangeArrowheads="1"/>
          </p:cNvSpPr>
          <p:nvPr/>
        </p:nvSpPr>
        <p:spPr bwMode="auto">
          <a:xfrm>
            <a:off x="76200" y="381000"/>
            <a:ext cx="9067800" cy="434975"/>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Record Viewpoint &amp; Take Photos</a:t>
            </a:r>
          </a:p>
        </p:txBody>
      </p:sp>
      <p:sp>
        <p:nvSpPr>
          <p:cNvPr id="57350" name="Rectangle 81"/>
          <p:cNvSpPr>
            <a:spLocks noChangeArrowheads="1"/>
          </p:cNvSpPr>
          <p:nvPr/>
        </p:nvSpPr>
        <p:spPr bwMode="auto">
          <a:xfrm>
            <a:off x="685800" y="3399979"/>
            <a:ext cx="8001000" cy="3139321"/>
          </a:xfrm>
          <a:prstGeom prst="rect">
            <a:avLst/>
          </a:prstGeom>
          <a:noFill/>
          <a:ln w="9525">
            <a:noFill/>
            <a:miter lim="800000"/>
            <a:headEnd/>
            <a:tailEnd/>
          </a:ln>
        </p:spPr>
        <p:txBody>
          <a:bodyPr anchor="ctr">
            <a:spAutoFit/>
          </a:bodyPr>
          <a:lstStyle/>
          <a:p>
            <a:r>
              <a:rPr lang="en-CA" b="1" dirty="0">
                <a:solidFill>
                  <a:srgbClr val="FFFFFF"/>
                </a:solidFill>
                <a:latin typeface="Arial" charset="0"/>
              </a:rPr>
              <a:t>Step 3: </a:t>
            </a:r>
          </a:p>
          <a:p>
            <a:r>
              <a:rPr lang="en-CA" b="1" dirty="0">
                <a:solidFill>
                  <a:srgbClr val="FFFFFF"/>
                </a:solidFill>
                <a:latin typeface="Arial" charset="0"/>
              </a:rPr>
              <a:t>Choose Viewpoint and take Photographs:</a:t>
            </a:r>
          </a:p>
          <a:p>
            <a:r>
              <a:rPr lang="en-CA" b="1" dirty="0">
                <a:solidFill>
                  <a:srgbClr val="FFFFFF"/>
                </a:solidFill>
                <a:latin typeface="Arial" charset="0"/>
              </a:rPr>
              <a:t>It is important to choose viewpoints that provide a good view of the block being assessed. These may be </a:t>
            </a:r>
            <a:r>
              <a:rPr lang="en-US" b="1" dirty="0">
                <a:solidFill>
                  <a:srgbClr val="FFFFFF"/>
                </a:solidFill>
                <a:latin typeface="Arial" charset="0"/>
              </a:rPr>
              <a:t>viewpoints that were used by the licensee in their Visual Impact Assessment, viewpoints identified in the VLI or may be completely new </a:t>
            </a:r>
            <a:r>
              <a:rPr lang="en-US" b="1" dirty="0" smtClean="0">
                <a:solidFill>
                  <a:srgbClr val="FFFFFF"/>
                </a:solidFill>
                <a:latin typeface="Arial" charset="0"/>
              </a:rPr>
              <a:t>locations within the general area where the original inventory was conducted and VQOs established.</a:t>
            </a:r>
          </a:p>
          <a:p>
            <a:r>
              <a:rPr lang="en-US" b="1" dirty="0" smtClean="0">
                <a:solidFill>
                  <a:srgbClr val="FFFFFF"/>
                </a:solidFill>
                <a:latin typeface="Arial" charset="0"/>
              </a:rPr>
              <a:t> </a:t>
            </a:r>
          </a:p>
          <a:p>
            <a:r>
              <a:rPr lang="en-US" b="1" dirty="0" smtClean="0">
                <a:solidFill>
                  <a:srgbClr val="FFFFFF"/>
                </a:solidFill>
                <a:latin typeface="Arial" charset="0"/>
              </a:rPr>
              <a:t>Record </a:t>
            </a:r>
            <a:r>
              <a:rPr lang="en-US" b="1" dirty="0">
                <a:solidFill>
                  <a:srgbClr val="FFFFFF"/>
                </a:solidFill>
                <a:latin typeface="Arial" charset="0"/>
              </a:rPr>
              <a:t>particulars of the viewpoint and the view to the opening. </a:t>
            </a:r>
            <a:endParaRPr lang="en-US" b="1" dirty="0" smtClean="0">
              <a:solidFill>
                <a:srgbClr val="FFFFFF"/>
              </a:solidFill>
              <a:latin typeface="Arial" charset="0"/>
            </a:endParaRPr>
          </a:p>
          <a:p>
            <a:r>
              <a:rPr lang="en-US" b="1" dirty="0" smtClean="0">
                <a:solidFill>
                  <a:srgbClr val="FFFFFF"/>
                </a:solidFill>
                <a:latin typeface="Arial" charset="0"/>
              </a:rPr>
              <a:t>Record </a:t>
            </a:r>
            <a:r>
              <a:rPr lang="en-US" b="1" dirty="0">
                <a:solidFill>
                  <a:srgbClr val="FFFFFF"/>
                </a:solidFill>
                <a:latin typeface="Arial" charset="0"/>
              </a:rPr>
              <a:t>the photography information.</a:t>
            </a:r>
          </a:p>
          <a:p>
            <a:endParaRPr lang="en-CA" b="1" dirty="0">
              <a:solidFill>
                <a:schemeClr val="tx2"/>
              </a:solidFill>
              <a:latin typeface="Arial" charset="0"/>
            </a:endParaRPr>
          </a:p>
        </p:txBody>
      </p:sp>
      <p:sp>
        <p:nvSpPr>
          <p:cNvPr id="57352" name="Text Box 84"/>
          <p:cNvSpPr txBox="1">
            <a:spLocks noChangeArrowheads="1"/>
          </p:cNvSpPr>
          <p:nvPr/>
        </p:nvSpPr>
        <p:spPr bwMode="auto">
          <a:xfrm>
            <a:off x="1752600" y="1600200"/>
            <a:ext cx="12954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1</a:t>
            </a:r>
          </a:p>
        </p:txBody>
      </p:sp>
      <p:sp>
        <p:nvSpPr>
          <p:cNvPr id="57353" name="Text Box 85"/>
          <p:cNvSpPr txBox="1">
            <a:spLocks noChangeArrowheads="1"/>
          </p:cNvSpPr>
          <p:nvPr/>
        </p:nvSpPr>
        <p:spPr bwMode="auto">
          <a:xfrm>
            <a:off x="1600200" y="1919288"/>
            <a:ext cx="1752600" cy="304800"/>
          </a:xfrm>
          <a:prstGeom prst="rect">
            <a:avLst/>
          </a:prstGeom>
          <a:noFill/>
          <a:ln w="9525">
            <a:noFill/>
            <a:miter lim="800000"/>
            <a:headEnd/>
            <a:tailEnd/>
          </a:ln>
        </p:spPr>
        <p:txBody>
          <a:bodyPr>
            <a:spAutoFit/>
          </a:bodyPr>
          <a:lstStyle/>
          <a:p>
            <a:pPr>
              <a:spcBef>
                <a:spcPct val="50000"/>
              </a:spcBef>
            </a:pPr>
            <a:r>
              <a:rPr lang="en-CA" sz="1400" b="1" dirty="0">
                <a:solidFill>
                  <a:srgbClr val="E4391C"/>
                </a:solidFill>
                <a:latin typeface="Arial" charset="0"/>
              </a:rPr>
              <a:t>50</a:t>
            </a:r>
            <a:r>
              <a:rPr lang="en-CA" sz="1400" b="1" baseline="30000" dirty="0">
                <a:solidFill>
                  <a:srgbClr val="E4391C"/>
                </a:solidFill>
                <a:latin typeface="Arial" charset="0"/>
              </a:rPr>
              <a:t>o</a:t>
            </a:r>
            <a:r>
              <a:rPr lang="en-CA" sz="1400" b="1" dirty="0">
                <a:solidFill>
                  <a:srgbClr val="E4391C"/>
                </a:solidFill>
                <a:latin typeface="Arial" charset="0"/>
              </a:rPr>
              <a:t>  41’ 58.7</a:t>
            </a:r>
          </a:p>
        </p:txBody>
      </p:sp>
      <p:sp>
        <p:nvSpPr>
          <p:cNvPr id="57354" name="Text Box 87"/>
          <p:cNvSpPr txBox="1">
            <a:spLocks noChangeArrowheads="1"/>
          </p:cNvSpPr>
          <p:nvPr/>
        </p:nvSpPr>
        <p:spPr bwMode="auto">
          <a:xfrm>
            <a:off x="4267200" y="1600200"/>
            <a:ext cx="1752600" cy="304800"/>
          </a:xfrm>
          <a:prstGeom prst="rect">
            <a:avLst/>
          </a:prstGeom>
          <a:noFill/>
          <a:ln w="9525">
            <a:noFill/>
            <a:miter lim="800000"/>
            <a:headEnd/>
            <a:tailEnd/>
          </a:ln>
        </p:spPr>
        <p:txBody>
          <a:bodyPr>
            <a:spAutoFit/>
          </a:bodyPr>
          <a:lstStyle/>
          <a:p>
            <a:pPr>
              <a:spcBef>
                <a:spcPct val="50000"/>
              </a:spcBef>
            </a:pPr>
            <a:r>
              <a:rPr lang="en-CA" sz="1400" b="1" dirty="0">
                <a:solidFill>
                  <a:srgbClr val="E4391C"/>
                </a:solidFill>
                <a:latin typeface="Arial" charset="0"/>
              </a:rPr>
              <a:t>117</a:t>
            </a:r>
            <a:r>
              <a:rPr lang="en-CA" sz="1400" b="1" baseline="30000" dirty="0">
                <a:solidFill>
                  <a:srgbClr val="E4391C"/>
                </a:solidFill>
                <a:latin typeface="Arial" charset="0"/>
              </a:rPr>
              <a:t>o</a:t>
            </a:r>
            <a:r>
              <a:rPr lang="en-CA" sz="1400" b="1" dirty="0">
                <a:solidFill>
                  <a:srgbClr val="E4391C"/>
                </a:solidFill>
                <a:latin typeface="Arial" charset="0"/>
              </a:rPr>
              <a:t> 59’ 26.7</a:t>
            </a:r>
          </a:p>
        </p:txBody>
      </p:sp>
      <p:sp>
        <p:nvSpPr>
          <p:cNvPr id="57355" name="Text Box 88"/>
          <p:cNvSpPr txBox="1">
            <a:spLocks noChangeArrowheads="1"/>
          </p:cNvSpPr>
          <p:nvPr/>
        </p:nvSpPr>
        <p:spPr bwMode="auto">
          <a:xfrm>
            <a:off x="3962400" y="1905000"/>
            <a:ext cx="19050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518 M</a:t>
            </a:r>
          </a:p>
        </p:txBody>
      </p:sp>
      <p:sp>
        <p:nvSpPr>
          <p:cNvPr id="57356" name="Text Box 89"/>
          <p:cNvSpPr txBox="1">
            <a:spLocks noChangeArrowheads="1"/>
          </p:cNvSpPr>
          <p:nvPr/>
        </p:nvSpPr>
        <p:spPr bwMode="auto">
          <a:xfrm>
            <a:off x="7010400" y="1600200"/>
            <a:ext cx="13716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56</a:t>
            </a:r>
            <a:r>
              <a:rPr lang="en-CA" sz="1400" b="1" baseline="30000" dirty="0">
                <a:solidFill>
                  <a:srgbClr val="E4391C"/>
                </a:solidFill>
                <a:latin typeface="Arial" charset="0"/>
              </a:rPr>
              <a:t>o</a:t>
            </a:r>
            <a:r>
              <a:rPr lang="en-CA" sz="1400" b="1" dirty="0">
                <a:solidFill>
                  <a:srgbClr val="E4391C"/>
                </a:solidFill>
                <a:latin typeface="Arial" charset="0"/>
              </a:rPr>
              <a:t> </a:t>
            </a:r>
          </a:p>
        </p:txBody>
      </p:sp>
      <p:sp>
        <p:nvSpPr>
          <p:cNvPr id="57357" name="Text Box 90"/>
          <p:cNvSpPr txBox="1">
            <a:spLocks noChangeArrowheads="1"/>
          </p:cNvSpPr>
          <p:nvPr/>
        </p:nvSpPr>
        <p:spPr bwMode="auto">
          <a:xfrm>
            <a:off x="7086600" y="1905000"/>
            <a:ext cx="13716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5 KM</a:t>
            </a:r>
          </a:p>
        </p:txBody>
      </p:sp>
      <p:sp>
        <p:nvSpPr>
          <p:cNvPr id="57358" name="Text Box 92"/>
          <p:cNvSpPr txBox="1">
            <a:spLocks noChangeArrowheads="1"/>
          </p:cNvSpPr>
          <p:nvPr/>
        </p:nvSpPr>
        <p:spPr bwMode="auto">
          <a:xfrm>
            <a:off x="7405688" y="2790825"/>
            <a:ext cx="13716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26</a:t>
            </a:r>
            <a:r>
              <a:rPr lang="en-CA" sz="1400" b="1" baseline="30000" dirty="0">
                <a:solidFill>
                  <a:srgbClr val="E4391C"/>
                </a:solidFill>
                <a:latin typeface="Arial" charset="0"/>
              </a:rPr>
              <a:t>o</a:t>
            </a:r>
            <a:r>
              <a:rPr lang="en-CA" sz="1400" b="1" dirty="0">
                <a:solidFill>
                  <a:srgbClr val="E4391C"/>
                </a:solidFill>
                <a:latin typeface="Arial" charset="0"/>
              </a:rPr>
              <a:t> </a:t>
            </a:r>
          </a:p>
        </p:txBody>
      </p:sp>
      <p:sp>
        <p:nvSpPr>
          <p:cNvPr id="57359" name="Text Box 93"/>
          <p:cNvSpPr txBox="1">
            <a:spLocks noChangeArrowheads="1"/>
          </p:cNvSpPr>
          <p:nvPr/>
        </p:nvSpPr>
        <p:spPr bwMode="auto">
          <a:xfrm>
            <a:off x="7424738" y="3081338"/>
            <a:ext cx="13716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10</a:t>
            </a:r>
            <a:r>
              <a:rPr lang="en-CA" sz="1400" b="1" baseline="30000" dirty="0">
                <a:solidFill>
                  <a:srgbClr val="E4391C"/>
                </a:solidFill>
                <a:latin typeface="Arial" charset="0"/>
              </a:rPr>
              <a:t>o</a:t>
            </a:r>
            <a:r>
              <a:rPr lang="en-CA" sz="1400" b="1" dirty="0">
                <a:solidFill>
                  <a:srgbClr val="E4391C"/>
                </a:solidFill>
                <a:latin typeface="Arial" charset="0"/>
              </a:rPr>
              <a:t> </a:t>
            </a:r>
          </a:p>
        </p:txBody>
      </p:sp>
      <p:sp>
        <p:nvSpPr>
          <p:cNvPr id="57360" name="Text Box 94"/>
          <p:cNvSpPr txBox="1">
            <a:spLocks noChangeArrowheads="1"/>
          </p:cNvSpPr>
          <p:nvPr/>
        </p:nvSpPr>
        <p:spPr bwMode="auto">
          <a:xfrm>
            <a:off x="4400550" y="3100388"/>
            <a:ext cx="1528763"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Unofficial Stop</a:t>
            </a:r>
          </a:p>
        </p:txBody>
      </p:sp>
      <p:sp>
        <p:nvSpPr>
          <p:cNvPr id="92" name="TextBox 91"/>
          <p:cNvSpPr txBox="1"/>
          <p:nvPr/>
        </p:nvSpPr>
        <p:spPr>
          <a:xfrm>
            <a:off x="1905000" y="3048000"/>
            <a:ext cx="1355725" cy="307975"/>
          </a:xfrm>
          <a:prstGeom prst="rect">
            <a:avLst/>
          </a:prstGeom>
          <a:noFill/>
        </p:spPr>
        <p:txBody>
          <a:bodyPr>
            <a:spAutoFit/>
          </a:bodyPr>
          <a:lstStyle/>
          <a:p>
            <a:pPr>
              <a:defRPr/>
            </a:pPr>
            <a:r>
              <a:rPr lang="en-CA" sz="1400" b="1" dirty="0">
                <a:solidFill>
                  <a:srgbClr val="FF0000"/>
                </a:solidFill>
                <a:latin typeface="+mj-lt"/>
              </a:rPr>
              <a:t>NKN_024-027</a:t>
            </a:r>
          </a:p>
        </p:txBody>
      </p:sp>
      <p:sp>
        <p:nvSpPr>
          <p:cNvPr id="93" name="Oval 92"/>
          <p:cNvSpPr/>
          <p:nvPr/>
        </p:nvSpPr>
        <p:spPr>
          <a:xfrm>
            <a:off x="4724400" y="2819400"/>
            <a:ext cx="1524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pic>
        <p:nvPicPr>
          <p:cNvPr id="94"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96"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59</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Evaluation Form"/>
          <p:cNvPicPr>
            <a:picLocks noChangeAspect="1" noChangeArrowheads="1"/>
          </p:cNvPicPr>
          <p:nvPr/>
        </p:nvPicPr>
        <p:blipFill>
          <a:blip r:embed="rId2" cstate="print">
            <a:lum contrast="6000"/>
          </a:blip>
          <a:srcRect l="5923" t="37778" r="5214" b="54445"/>
          <a:stretch>
            <a:fillRect/>
          </a:stretch>
        </p:blipFill>
        <p:spPr bwMode="auto">
          <a:xfrm>
            <a:off x="609600" y="1295400"/>
            <a:ext cx="8077200" cy="942975"/>
          </a:xfrm>
          <a:prstGeom prst="rect">
            <a:avLst/>
          </a:prstGeom>
          <a:noFill/>
          <a:ln w="9525">
            <a:solidFill>
              <a:schemeClr val="tx1"/>
            </a:solidFill>
            <a:miter lim="800000"/>
            <a:headEnd/>
            <a:tailEnd/>
          </a:ln>
        </p:spPr>
      </p:pic>
      <p:sp>
        <p:nvSpPr>
          <p:cNvPr id="106502" name="Text Box 6"/>
          <p:cNvSpPr txBox="1">
            <a:spLocks noChangeArrowheads="1"/>
          </p:cNvSpPr>
          <p:nvPr/>
        </p:nvSpPr>
        <p:spPr bwMode="auto">
          <a:xfrm>
            <a:off x="76200" y="381000"/>
            <a:ext cx="9067800" cy="434975"/>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Assess Basic Definition</a:t>
            </a:r>
          </a:p>
        </p:txBody>
      </p:sp>
      <p:sp>
        <p:nvSpPr>
          <p:cNvPr id="58372" name="Rectangle 7"/>
          <p:cNvSpPr>
            <a:spLocks noChangeArrowheads="1"/>
          </p:cNvSpPr>
          <p:nvPr/>
        </p:nvSpPr>
        <p:spPr bwMode="auto">
          <a:xfrm>
            <a:off x="609600" y="1295400"/>
            <a:ext cx="8077200" cy="990600"/>
          </a:xfrm>
          <a:prstGeom prst="rect">
            <a:avLst/>
          </a:prstGeom>
          <a:noFill/>
          <a:ln w="38100">
            <a:solidFill>
              <a:srgbClr val="EEE91B"/>
            </a:solidFill>
            <a:miter lim="800000"/>
            <a:headEnd/>
            <a:tailEnd/>
          </a:ln>
        </p:spPr>
        <p:txBody>
          <a:bodyPr wrap="none" anchor="ctr"/>
          <a:lstStyle/>
          <a:p>
            <a:endParaRPr lang="en-US" dirty="0"/>
          </a:p>
        </p:txBody>
      </p:sp>
      <p:sp>
        <p:nvSpPr>
          <p:cNvPr id="58373" name="Rectangle 8"/>
          <p:cNvSpPr>
            <a:spLocks noChangeArrowheads="1"/>
          </p:cNvSpPr>
          <p:nvPr/>
        </p:nvSpPr>
        <p:spPr bwMode="auto">
          <a:xfrm>
            <a:off x="609600" y="2606675"/>
            <a:ext cx="8077200" cy="2586038"/>
          </a:xfrm>
          <a:prstGeom prst="rect">
            <a:avLst/>
          </a:prstGeom>
          <a:noFill/>
          <a:ln w="9525">
            <a:noFill/>
            <a:miter lim="800000"/>
            <a:headEnd/>
            <a:tailEnd/>
          </a:ln>
        </p:spPr>
        <p:txBody>
          <a:bodyPr anchor="ctr">
            <a:spAutoFit/>
          </a:bodyPr>
          <a:lstStyle/>
          <a:p>
            <a:r>
              <a:rPr lang="en-US" b="1" dirty="0">
                <a:solidFill>
                  <a:srgbClr val="FFFFFF"/>
                </a:solidFill>
                <a:latin typeface="Arial" charset="0"/>
              </a:rPr>
              <a:t>Step 4:</a:t>
            </a:r>
          </a:p>
          <a:p>
            <a:r>
              <a:rPr lang="en-US" b="1" dirty="0">
                <a:solidFill>
                  <a:srgbClr val="FFFFFF"/>
                </a:solidFill>
                <a:latin typeface="Arial" charset="0"/>
              </a:rPr>
              <a:t>Using the written definitions of visual quality classes in Table 1 of the EE procedures &amp; standards </a:t>
            </a:r>
            <a:r>
              <a:rPr lang="en-US" b="1" dirty="0" smtClean="0">
                <a:solidFill>
                  <a:srgbClr val="FFFFFF"/>
                </a:solidFill>
                <a:latin typeface="Arial" charset="0"/>
              </a:rPr>
              <a:t>document or on the back of the form, </a:t>
            </a:r>
            <a:r>
              <a:rPr lang="en-US" b="1" dirty="0">
                <a:solidFill>
                  <a:srgbClr val="FFFFFF"/>
                </a:solidFill>
                <a:latin typeface="Arial" charset="0"/>
              </a:rPr>
              <a:t>compare their descriptions to the alteration present on the landscape. </a:t>
            </a:r>
          </a:p>
          <a:p>
            <a:endParaRPr lang="en-US" b="1" dirty="0">
              <a:solidFill>
                <a:srgbClr val="FFFFFF"/>
              </a:solidFill>
              <a:latin typeface="Arial" charset="0"/>
            </a:endParaRPr>
          </a:p>
          <a:p>
            <a:r>
              <a:rPr lang="en-US" b="1" dirty="0">
                <a:solidFill>
                  <a:srgbClr val="FFFFFF"/>
                </a:solidFill>
                <a:latin typeface="Arial" charset="0"/>
              </a:rPr>
              <a:t>Determine which category of alteration is the best fit and identify the class on the bar graph.  You may wish to refine your initial determination by identifying whether the determination is toward the  low, mid or upper range for the class.</a:t>
            </a:r>
            <a:r>
              <a:rPr lang="en-CA" b="1" dirty="0">
                <a:solidFill>
                  <a:srgbClr val="FFFFFF"/>
                </a:solidFill>
                <a:latin typeface="Arial" charset="0"/>
              </a:rPr>
              <a:t> </a:t>
            </a:r>
          </a:p>
        </p:txBody>
      </p:sp>
      <p:sp>
        <p:nvSpPr>
          <p:cNvPr id="58374" name="Oval 9"/>
          <p:cNvSpPr>
            <a:spLocks noChangeArrowheads="1"/>
          </p:cNvSpPr>
          <p:nvPr/>
        </p:nvSpPr>
        <p:spPr bwMode="auto">
          <a:xfrm>
            <a:off x="2547938" y="1857375"/>
            <a:ext cx="152400" cy="304800"/>
          </a:xfrm>
          <a:prstGeom prst="ellipse">
            <a:avLst/>
          </a:prstGeom>
          <a:noFill/>
          <a:ln w="38100">
            <a:solidFill>
              <a:srgbClr val="E4391C"/>
            </a:solidFill>
            <a:round/>
            <a:headEnd/>
            <a:tailEnd/>
          </a:ln>
        </p:spPr>
        <p:txBody>
          <a:bodyPr wrap="none" anchor="ctr"/>
          <a:lstStyle/>
          <a:p>
            <a:pPr algn="ctr"/>
            <a:endParaRPr lang="en-US" b="1" dirty="0"/>
          </a:p>
        </p:txBody>
      </p:sp>
      <p:pic>
        <p:nvPicPr>
          <p:cNvPr id="81"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3"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60</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4" descr="Evaluation Form"/>
          <p:cNvPicPr>
            <a:picLocks noChangeAspect="1" noChangeArrowheads="1"/>
          </p:cNvPicPr>
          <p:nvPr/>
        </p:nvPicPr>
        <p:blipFill>
          <a:blip r:embed="rId2" cstate="print">
            <a:lum contrast="6000"/>
          </a:blip>
          <a:srcRect l="5693" t="44855" r="40398" b="41525"/>
          <a:stretch>
            <a:fillRect/>
          </a:stretch>
        </p:blipFill>
        <p:spPr bwMode="auto">
          <a:xfrm>
            <a:off x="838200" y="990600"/>
            <a:ext cx="7620000" cy="2565400"/>
          </a:xfrm>
          <a:prstGeom prst="rect">
            <a:avLst/>
          </a:prstGeom>
          <a:noFill/>
          <a:ln w="9525">
            <a:solidFill>
              <a:schemeClr val="tx1"/>
            </a:solidFill>
            <a:miter lim="800000"/>
            <a:headEnd/>
            <a:tailEnd/>
          </a:ln>
        </p:spPr>
      </p:pic>
      <p:sp>
        <p:nvSpPr>
          <p:cNvPr id="107526" name="Text Box 6"/>
          <p:cNvSpPr txBox="1">
            <a:spLocks noChangeArrowheads="1"/>
          </p:cNvSpPr>
          <p:nvPr/>
        </p:nvSpPr>
        <p:spPr bwMode="auto">
          <a:xfrm>
            <a:off x="76200" y="304800"/>
            <a:ext cx="9067800" cy="434975"/>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Assessing Design</a:t>
            </a:r>
          </a:p>
        </p:txBody>
      </p:sp>
      <p:sp>
        <p:nvSpPr>
          <p:cNvPr id="59396" name="Rectangle 7"/>
          <p:cNvSpPr>
            <a:spLocks noChangeArrowheads="1"/>
          </p:cNvSpPr>
          <p:nvPr/>
        </p:nvSpPr>
        <p:spPr bwMode="auto">
          <a:xfrm>
            <a:off x="838200" y="990600"/>
            <a:ext cx="7620000" cy="2590800"/>
          </a:xfrm>
          <a:prstGeom prst="rect">
            <a:avLst/>
          </a:prstGeom>
          <a:noFill/>
          <a:ln w="38100">
            <a:solidFill>
              <a:srgbClr val="FF6600"/>
            </a:solidFill>
            <a:miter lim="800000"/>
            <a:headEnd/>
            <a:tailEnd/>
          </a:ln>
        </p:spPr>
        <p:txBody>
          <a:bodyPr wrap="none" anchor="ctr"/>
          <a:lstStyle/>
          <a:p>
            <a:endParaRPr lang="en-US" dirty="0"/>
          </a:p>
        </p:txBody>
      </p:sp>
      <p:sp>
        <p:nvSpPr>
          <p:cNvPr id="59397" name="Rectangle 8"/>
          <p:cNvSpPr>
            <a:spLocks noChangeArrowheads="1"/>
          </p:cNvSpPr>
          <p:nvPr/>
        </p:nvSpPr>
        <p:spPr bwMode="auto">
          <a:xfrm>
            <a:off x="914400" y="3798888"/>
            <a:ext cx="7010400" cy="2740025"/>
          </a:xfrm>
          <a:prstGeom prst="rect">
            <a:avLst/>
          </a:prstGeom>
          <a:noFill/>
          <a:ln w="9525">
            <a:noFill/>
            <a:miter lim="800000"/>
            <a:headEnd/>
            <a:tailEnd/>
          </a:ln>
        </p:spPr>
        <p:txBody>
          <a:bodyPr anchor="ctr">
            <a:spAutoFit/>
          </a:bodyPr>
          <a:lstStyle/>
          <a:p>
            <a:pPr>
              <a:tabLst>
                <a:tab pos="228600" algn="l"/>
              </a:tabLst>
            </a:pPr>
            <a:r>
              <a:rPr lang="en-US" b="1" dirty="0">
                <a:solidFill>
                  <a:srgbClr val="FFFFFF"/>
                </a:solidFill>
                <a:latin typeface="Arial" charset="0"/>
              </a:rPr>
              <a:t>Step 5: </a:t>
            </a:r>
          </a:p>
          <a:p>
            <a:pPr>
              <a:tabLst>
                <a:tab pos="228600" algn="l"/>
              </a:tabLst>
            </a:pPr>
            <a:r>
              <a:rPr lang="en-US" b="1" dirty="0">
                <a:solidFill>
                  <a:srgbClr val="FFFFFF"/>
                </a:solidFill>
                <a:latin typeface="Arial" charset="0"/>
              </a:rPr>
              <a:t>Determine the influence of visual design, by answering the following questions with a Good, Moderate or Poor response.</a:t>
            </a:r>
          </a:p>
          <a:p>
            <a:pPr>
              <a:tabLst>
                <a:tab pos="228600" algn="l"/>
              </a:tabLst>
            </a:pPr>
            <a:endParaRPr lang="en-US" sz="1000" b="1" dirty="0">
              <a:solidFill>
                <a:srgbClr val="FFFFFF"/>
              </a:solidFill>
              <a:latin typeface="Arial" charset="0"/>
            </a:endParaRPr>
          </a:p>
          <a:p>
            <a:pPr>
              <a:tabLst>
                <a:tab pos="228600" algn="l"/>
              </a:tabLst>
            </a:pPr>
            <a:r>
              <a:rPr lang="en-US" b="1" dirty="0">
                <a:solidFill>
                  <a:srgbClr val="FFFFFF"/>
                </a:solidFill>
                <a:latin typeface="Arial" charset="0"/>
              </a:rPr>
              <a:t>1. Does the alteration respond to the major lines of force? </a:t>
            </a:r>
          </a:p>
          <a:p>
            <a:pPr>
              <a:tabLst>
                <a:tab pos="228600" algn="l"/>
              </a:tabLst>
            </a:pPr>
            <a:r>
              <a:rPr lang="en-US" b="1" dirty="0">
                <a:solidFill>
                  <a:srgbClr val="FFFFFF"/>
                </a:solidFill>
                <a:latin typeface="Arial" charset="0"/>
              </a:rPr>
              <a:t>2. Does the alteration borrow from the natural character of  </a:t>
            </a:r>
          </a:p>
          <a:p>
            <a:pPr>
              <a:tabLst>
                <a:tab pos="228600" algn="l"/>
              </a:tabLst>
            </a:pPr>
            <a:r>
              <a:rPr lang="en-US" b="1" dirty="0">
                <a:solidFill>
                  <a:srgbClr val="FFFFFF"/>
                </a:solidFill>
                <a:latin typeface="Arial" charset="0"/>
              </a:rPr>
              <a:t>    the landscape? </a:t>
            </a:r>
            <a:endParaRPr lang="en-CA" b="1" dirty="0">
              <a:solidFill>
                <a:srgbClr val="FFFFFF"/>
              </a:solidFill>
              <a:latin typeface="Arial" charset="0"/>
            </a:endParaRPr>
          </a:p>
          <a:p>
            <a:pPr>
              <a:tabLst>
                <a:tab pos="228600" algn="l"/>
              </a:tabLst>
            </a:pPr>
            <a:r>
              <a:rPr lang="en-US" b="1" dirty="0">
                <a:solidFill>
                  <a:srgbClr val="FFFFFF"/>
                </a:solidFill>
                <a:latin typeface="Arial" charset="0"/>
              </a:rPr>
              <a:t>3. Have edge treatments been incorporated?</a:t>
            </a:r>
          </a:p>
          <a:p>
            <a:pPr>
              <a:tabLst>
                <a:tab pos="228600" algn="l"/>
              </a:tabLst>
            </a:pPr>
            <a:r>
              <a:rPr lang="en-US" b="1" dirty="0">
                <a:solidFill>
                  <a:srgbClr val="FFFFFF"/>
                </a:solidFill>
                <a:latin typeface="Arial" charset="0"/>
              </a:rPr>
              <a:t>4. How far is the alteration from the viewpoint?</a:t>
            </a:r>
            <a:endParaRPr lang="en-CA" b="1" dirty="0">
              <a:solidFill>
                <a:srgbClr val="FFFFFF"/>
              </a:solidFill>
              <a:latin typeface="Arial" charset="0"/>
            </a:endParaRPr>
          </a:p>
          <a:p>
            <a:pPr>
              <a:tabLst>
                <a:tab pos="228600" algn="l"/>
              </a:tabLst>
            </a:pPr>
            <a:r>
              <a:rPr lang="en-US" b="1" dirty="0">
                <a:solidFill>
                  <a:srgbClr val="FFFFFF"/>
                </a:solidFill>
                <a:latin typeface="Arial" charset="0"/>
              </a:rPr>
              <a:t>5. What position does the alteration occupy on the landform?</a:t>
            </a:r>
          </a:p>
        </p:txBody>
      </p:sp>
      <p:sp>
        <p:nvSpPr>
          <p:cNvPr id="59400" name="Text Box 83"/>
          <p:cNvSpPr txBox="1">
            <a:spLocks noChangeArrowheads="1"/>
          </p:cNvSpPr>
          <p:nvPr/>
        </p:nvSpPr>
        <p:spPr bwMode="auto">
          <a:xfrm>
            <a:off x="5638800" y="1704975"/>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0 </a:t>
            </a:r>
          </a:p>
        </p:txBody>
      </p:sp>
      <p:sp>
        <p:nvSpPr>
          <p:cNvPr id="59401" name="Text Box 84"/>
          <p:cNvSpPr txBox="1">
            <a:spLocks noChangeArrowheads="1"/>
          </p:cNvSpPr>
          <p:nvPr/>
        </p:nvSpPr>
        <p:spPr bwMode="auto">
          <a:xfrm>
            <a:off x="7010400" y="1976438"/>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+1 </a:t>
            </a:r>
          </a:p>
        </p:txBody>
      </p:sp>
      <p:sp>
        <p:nvSpPr>
          <p:cNvPr id="59402" name="Text Box 85"/>
          <p:cNvSpPr txBox="1">
            <a:spLocks noChangeArrowheads="1"/>
          </p:cNvSpPr>
          <p:nvPr/>
        </p:nvSpPr>
        <p:spPr bwMode="auto">
          <a:xfrm>
            <a:off x="7034213" y="2257425"/>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+1 </a:t>
            </a:r>
          </a:p>
        </p:txBody>
      </p:sp>
      <p:sp>
        <p:nvSpPr>
          <p:cNvPr id="59403" name="Text Box 86"/>
          <p:cNvSpPr txBox="1">
            <a:spLocks noChangeArrowheads="1"/>
          </p:cNvSpPr>
          <p:nvPr/>
        </p:nvSpPr>
        <p:spPr bwMode="auto">
          <a:xfrm>
            <a:off x="7029450" y="2833688"/>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+1 </a:t>
            </a:r>
          </a:p>
        </p:txBody>
      </p:sp>
      <p:sp>
        <p:nvSpPr>
          <p:cNvPr id="59404" name="Text Box 87"/>
          <p:cNvSpPr txBox="1">
            <a:spLocks noChangeArrowheads="1"/>
          </p:cNvSpPr>
          <p:nvPr/>
        </p:nvSpPr>
        <p:spPr bwMode="auto">
          <a:xfrm>
            <a:off x="4191000" y="2557463"/>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-1 </a:t>
            </a:r>
          </a:p>
        </p:txBody>
      </p:sp>
      <p:sp>
        <p:nvSpPr>
          <p:cNvPr id="59405" name="Text Box 88"/>
          <p:cNvSpPr txBox="1">
            <a:spLocks noChangeArrowheads="1"/>
          </p:cNvSpPr>
          <p:nvPr/>
        </p:nvSpPr>
        <p:spPr bwMode="auto">
          <a:xfrm>
            <a:off x="7043738" y="3076575"/>
            <a:ext cx="838200" cy="336550"/>
          </a:xfrm>
          <a:prstGeom prst="rect">
            <a:avLst/>
          </a:prstGeom>
          <a:noFill/>
          <a:ln w="9525">
            <a:noFill/>
            <a:miter lim="800000"/>
            <a:headEnd/>
            <a:tailEnd/>
          </a:ln>
        </p:spPr>
        <p:txBody>
          <a:bodyPr>
            <a:spAutoFit/>
          </a:bodyPr>
          <a:lstStyle/>
          <a:p>
            <a:pPr algn="ctr">
              <a:spcBef>
                <a:spcPct val="50000"/>
              </a:spcBef>
            </a:pPr>
            <a:r>
              <a:rPr lang="en-CA" sz="1600" b="1" dirty="0">
                <a:solidFill>
                  <a:srgbClr val="E4391C"/>
                </a:solidFill>
                <a:latin typeface="Arial" charset="0"/>
              </a:rPr>
              <a:t>+2 </a:t>
            </a:r>
          </a:p>
        </p:txBody>
      </p:sp>
      <p:pic>
        <p:nvPicPr>
          <p:cNvPr id="86"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8"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61</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 Box 3"/>
          <p:cNvSpPr txBox="1">
            <a:spLocks noChangeArrowheads="1"/>
          </p:cNvSpPr>
          <p:nvPr/>
        </p:nvSpPr>
        <p:spPr bwMode="auto">
          <a:xfrm>
            <a:off x="76200" y="228600"/>
            <a:ext cx="9067800" cy="579438"/>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Assessing Initial VQC</a:t>
            </a:r>
          </a:p>
        </p:txBody>
      </p:sp>
      <p:pic>
        <p:nvPicPr>
          <p:cNvPr id="60419" name="Picture 5" descr="Evaluation Form"/>
          <p:cNvPicPr>
            <a:picLocks noChangeAspect="1" noChangeArrowheads="1"/>
          </p:cNvPicPr>
          <p:nvPr/>
        </p:nvPicPr>
        <p:blipFill>
          <a:blip r:embed="rId2" cstate="print">
            <a:lum contrast="6000"/>
          </a:blip>
          <a:srcRect l="6148" t="58167" r="40565" b="34145"/>
          <a:stretch>
            <a:fillRect/>
          </a:stretch>
        </p:blipFill>
        <p:spPr bwMode="auto">
          <a:xfrm>
            <a:off x="762000" y="914400"/>
            <a:ext cx="7924800" cy="1524000"/>
          </a:xfrm>
          <a:prstGeom prst="rect">
            <a:avLst/>
          </a:prstGeom>
          <a:noFill/>
          <a:ln w="9525">
            <a:solidFill>
              <a:schemeClr val="tx1"/>
            </a:solidFill>
            <a:miter lim="800000"/>
            <a:headEnd/>
            <a:tailEnd/>
          </a:ln>
        </p:spPr>
      </p:pic>
      <p:sp>
        <p:nvSpPr>
          <p:cNvPr id="60420" name="Rectangle 6"/>
          <p:cNvSpPr>
            <a:spLocks noChangeArrowheads="1"/>
          </p:cNvSpPr>
          <p:nvPr/>
        </p:nvSpPr>
        <p:spPr bwMode="auto">
          <a:xfrm>
            <a:off x="762000" y="914400"/>
            <a:ext cx="7924800" cy="1524000"/>
          </a:xfrm>
          <a:prstGeom prst="rect">
            <a:avLst/>
          </a:prstGeom>
          <a:noFill/>
          <a:ln w="38100">
            <a:solidFill>
              <a:srgbClr val="CC99FF"/>
            </a:solidFill>
            <a:miter lim="800000"/>
            <a:headEnd/>
            <a:tailEnd/>
          </a:ln>
        </p:spPr>
        <p:txBody>
          <a:bodyPr wrap="none" anchor="ctr"/>
          <a:lstStyle/>
          <a:p>
            <a:endParaRPr lang="en-US" dirty="0"/>
          </a:p>
        </p:txBody>
      </p:sp>
      <p:sp>
        <p:nvSpPr>
          <p:cNvPr id="60421" name="Rectangle 7"/>
          <p:cNvSpPr>
            <a:spLocks noChangeArrowheads="1"/>
          </p:cNvSpPr>
          <p:nvPr/>
        </p:nvSpPr>
        <p:spPr bwMode="auto">
          <a:xfrm>
            <a:off x="762000" y="2590800"/>
            <a:ext cx="7924800" cy="1190625"/>
          </a:xfrm>
          <a:prstGeom prst="rect">
            <a:avLst/>
          </a:prstGeom>
          <a:noFill/>
          <a:ln w="9525">
            <a:noFill/>
            <a:miter lim="800000"/>
            <a:headEnd/>
            <a:tailEnd/>
          </a:ln>
        </p:spPr>
        <p:txBody>
          <a:bodyPr anchor="ctr">
            <a:spAutoFit/>
          </a:bodyPr>
          <a:lstStyle/>
          <a:p>
            <a:r>
              <a:rPr lang="en-US" b="1" dirty="0">
                <a:solidFill>
                  <a:srgbClr val="FFFFFF"/>
                </a:solidFill>
                <a:latin typeface="Arial" charset="0"/>
              </a:rPr>
              <a:t>Step 6:</a:t>
            </a:r>
          </a:p>
          <a:p>
            <a:r>
              <a:rPr lang="en-US" b="1" dirty="0">
                <a:solidFill>
                  <a:srgbClr val="FFFFFF"/>
                </a:solidFill>
                <a:latin typeface="Arial" charset="0"/>
              </a:rPr>
              <a:t>The Initial VQC rating is assessed by measuring the scale of alteration on the landform and comparing the result with the percent alteration ranges in Table 2 below.</a:t>
            </a:r>
          </a:p>
        </p:txBody>
      </p:sp>
      <p:graphicFrame>
        <p:nvGraphicFramePr>
          <p:cNvPr id="108658" name="Group 114"/>
          <p:cNvGraphicFramePr>
            <a:graphicFrameLocks noGrp="1"/>
          </p:cNvGraphicFramePr>
          <p:nvPr>
            <p:ph/>
            <p:extLst>
              <p:ext uri="{D42A27DB-BD31-4B8C-83A1-F6EECF244321}">
                <p14:modId xmlns:p14="http://schemas.microsoft.com/office/powerpoint/2010/main" val="1950076828"/>
              </p:ext>
            </p:extLst>
          </p:nvPr>
        </p:nvGraphicFramePr>
        <p:xfrm>
          <a:off x="1295400" y="3994150"/>
          <a:ext cx="6781800" cy="2255520"/>
        </p:xfrm>
        <a:graphic>
          <a:graphicData uri="http://schemas.openxmlformats.org/drawingml/2006/table">
            <a:tbl>
              <a:tblPr/>
              <a:tblGrid>
                <a:gridCol w="3313113"/>
                <a:gridCol w="3468687"/>
              </a:tblGrid>
              <a:tr h="5286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cs typeface="Times New Roman" pitchFamily="18" charset="0"/>
                        </a:rPr>
                        <a:t>Visual Quality Class</a:t>
                      </a:r>
                      <a:endParaRPr kumimoji="0" lang="en-US" sz="1600" b="1" i="0" u="none" strike="noStrike" cap="none" normalizeH="0" baseline="0" dirty="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cs typeface="Times New Roman" pitchFamily="18" charset="0"/>
                        </a:rPr>
                        <a:t>Alteration % of landform in perspective view</a:t>
                      </a:r>
                      <a:endParaRPr kumimoji="0" lang="en-US" sz="1600" b="1" i="0" u="none" strike="noStrike" cap="none" normalizeH="0" baseline="0" dirty="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cs typeface="Times New Roman" pitchFamily="18" charset="0"/>
                        </a:rPr>
                        <a:t>P - Preservation</a:t>
                      </a:r>
                      <a:endParaRPr kumimoji="0" lang="en-US" sz="1600" b="1" i="0" u="none" strike="noStrike" cap="none" normalizeH="0" baseline="0" dirty="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cs typeface="Times New Roman" pitchFamily="18" charset="0"/>
                        </a:rPr>
                        <a:t>0</a:t>
                      </a:r>
                      <a:endParaRPr kumimoji="0" lang="en-US" sz="1600" b="1" i="0" u="none" strike="noStrike" cap="none" normalizeH="0" baseline="0" dirty="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cs typeface="Times New Roman" pitchFamily="18" charset="0"/>
                        </a:rPr>
                        <a:t>R - Retention</a:t>
                      </a:r>
                      <a:endParaRPr kumimoji="0" lang="en-US" sz="1600" b="1" i="0" u="none" strike="noStrike" cap="none" normalizeH="0" baseline="0" dirty="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cs typeface="Times New Roman" pitchFamily="18" charset="0"/>
                        </a:rPr>
                        <a:t>0 – 1.5</a:t>
                      </a:r>
                      <a:endParaRPr kumimoji="0" lang="en-US" sz="1600" b="1" i="0" u="none" strike="noStrike" cap="none" normalizeH="0" baseline="0" dirty="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cs typeface="Times New Roman" pitchFamily="18" charset="0"/>
                        </a:rPr>
                        <a:t>PR - Partial Retention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cs typeface="Times New Roman" pitchFamily="18" charset="0"/>
                        </a:rPr>
                        <a:t>1.6 – 7.0</a:t>
                      </a:r>
                      <a:endParaRPr kumimoji="0" lang="en-US" sz="1600" b="1" i="0" u="none" strike="noStrike" cap="none" normalizeH="0" baseline="0" dirty="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D53419"/>
                          </a:solidFill>
                          <a:effectLst/>
                          <a:latin typeface="Arial" charset="0"/>
                          <a:cs typeface="Times New Roman" pitchFamily="18" charset="0"/>
                        </a:rPr>
                        <a:t>M - Modification</a:t>
                      </a:r>
                      <a:endParaRPr kumimoji="0" lang="en-US" sz="1600" b="1" i="0" u="none" strike="noStrike" cap="none" normalizeH="0" baseline="0" dirty="0" smtClean="0">
                        <a:ln>
                          <a:noFill/>
                        </a:ln>
                        <a:solidFill>
                          <a:srgbClr val="D53419"/>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D53419"/>
                          </a:solidFill>
                          <a:effectLst/>
                          <a:latin typeface="Arial" charset="0"/>
                          <a:cs typeface="Times New Roman" pitchFamily="18" charset="0"/>
                        </a:rPr>
                        <a:t>7.1 – 18.0</a:t>
                      </a:r>
                      <a:endParaRPr kumimoji="0" lang="en-US" sz="1600" b="1" i="0" u="none" strike="noStrike" cap="none" normalizeH="0" baseline="0" dirty="0" smtClean="0">
                        <a:ln>
                          <a:noFill/>
                        </a:ln>
                        <a:solidFill>
                          <a:srgbClr val="D53419"/>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63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cs typeface="Times New Roman" pitchFamily="18" charset="0"/>
                        </a:rPr>
                        <a:t>MM - Maximum Modification</a:t>
                      </a:r>
                      <a:endParaRPr kumimoji="0" lang="en-US" sz="1600" b="1" i="0" u="none" strike="noStrike" cap="none" normalizeH="0" baseline="0" dirty="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cs typeface="Times New Roman" pitchFamily="18" charset="0"/>
                        </a:rPr>
                        <a:t>18.1 – 30.0+</a:t>
                      </a:r>
                      <a:endParaRPr kumimoji="0" lang="en-US" sz="1600" b="1" i="0" u="none" strike="noStrike" cap="none" normalizeH="0" baseline="0" dirty="0" smtClean="0">
                        <a:ln>
                          <a:noFill/>
                        </a:ln>
                        <a:solidFill>
                          <a:srgbClr val="FFFF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0447" name="Text Box 191"/>
          <p:cNvSpPr txBox="1">
            <a:spLocks noChangeArrowheads="1"/>
          </p:cNvSpPr>
          <p:nvPr/>
        </p:nvSpPr>
        <p:spPr bwMode="auto">
          <a:xfrm>
            <a:off x="7239000" y="1371600"/>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11.7 </a:t>
            </a:r>
          </a:p>
        </p:txBody>
      </p:sp>
      <p:sp>
        <p:nvSpPr>
          <p:cNvPr id="60448" name="Text Box 192"/>
          <p:cNvSpPr txBox="1">
            <a:spLocks noChangeArrowheads="1"/>
          </p:cNvSpPr>
          <p:nvPr/>
        </p:nvSpPr>
        <p:spPr bwMode="auto">
          <a:xfrm>
            <a:off x="2895600" y="1990725"/>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11.7 </a:t>
            </a:r>
          </a:p>
        </p:txBody>
      </p:sp>
      <p:sp>
        <p:nvSpPr>
          <p:cNvPr id="60449" name="Text Box 193"/>
          <p:cNvSpPr txBox="1">
            <a:spLocks noChangeArrowheads="1"/>
          </p:cNvSpPr>
          <p:nvPr/>
        </p:nvSpPr>
        <p:spPr bwMode="auto">
          <a:xfrm>
            <a:off x="7258050" y="1628775"/>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0 </a:t>
            </a:r>
          </a:p>
        </p:txBody>
      </p:sp>
      <p:sp>
        <p:nvSpPr>
          <p:cNvPr id="60450" name="Text Box 194"/>
          <p:cNvSpPr txBox="1">
            <a:spLocks noChangeArrowheads="1"/>
          </p:cNvSpPr>
          <p:nvPr/>
        </p:nvSpPr>
        <p:spPr bwMode="auto">
          <a:xfrm>
            <a:off x="7234238" y="1962150"/>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M </a:t>
            </a:r>
          </a:p>
        </p:txBody>
      </p:sp>
      <p:pic>
        <p:nvPicPr>
          <p:cNvPr id="85"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7"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62</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76200" y="304800"/>
            <a:ext cx="9067800" cy="434975"/>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Adjusting Initial VQC</a:t>
            </a:r>
          </a:p>
        </p:txBody>
      </p:sp>
      <p:pic>
        <p:nvPicPr>
          <p:cNvPr id="61443" name="Picture 5" descr="Evaluation Form"/>
          <p:cNvPicPr>
            <a:picLocks noChangeAspect="1" noChangeArrowheads="1"/>
          </p:cNvPicPr>
          <p:nvPr/>
        </p:nvPicPr>
        <p:blipFill>
          <a:blip r:embed="rId2" cstate="print">
            <a:lum contrast="6000"/>
          </a:blip>
          <a:srcRect l="6450" t="65520" r="41304" b="12704"/>
          <a:stretch>
            <a:fillRect/>
          </a:stretch>
        </p:blipFill>
        <p:spPr bwMode="auto">
          <a:xfrm>
            <a:off x="990600" y="1066800"/>
            <a:ext cx="7162800" cy="3309938"/>
          </a:xfrm>
          <a:prstGeom prst="rect">
            <a:avLst/>
          </a:prstGeom>
          <a:noFill/>
          <a:ln w="9525">
            <a:solidFill>
              <a:schemeClr val="tx1"/>
            </a:solidFill>
            <a:miter lim="800000"/>
            <a:headEnd/>
            <a:tailEnd/>
          </a:ln>
        </p:spPr>
      </p:pic>
      <p:sp>
        <p:nvSpPr>
          <p:cNvPr id="61444" name="Rectangle 6"/>
          <p:cNvSpPr>
            <a:spLocks noChangeArrowheads="1"/>
          </p:cNvSpPr>
          <p:nvPr/>
        </p:nvSpPr>
        <p:spPr bwMode="auto">
          <a:xfrm>
            <a:off x="990600" y="1066800"/>
            <a:ext cx="7162800" cy="3352800"/>
          </a:xfrm>
          <a:prstGeom prst="rect">
            <a:avLst/>
          </a:prstGeom>
          <a:noFill/>
          <a:ln w="38100">
            <a:solidFill>
              <a:srgbClr val="00FF00"/>
            </a:solidFill>
            <a:miter lim="800000"/>
            <a:headEnd/>
            <a:tailEnd/>
          </a:ln>
        </p:spPr>
        <p:txBody>
          <a:bodyPr wrap="none" anchor="ctr"/>
          <a:lstStyle/>
          <a:p>
            <a:endParaRPr lang="en-US" dirty="0"/>
          </a:p>
        </p:txBody>
      </p:sp>
      <p:sp>
        <p:nvSpPr>
          <p:cNvPr id="61445" name="Text Box 7"/>
          <p:cNvSpPr txBox="1">
            <a:spLocks noChangeArrowheads="1"/>
          </p:cNvSpPr>
          <p:nvPr/>
        </p:nvSpPr>
        <p:spPr bwMode="auto">
          <a:xfrm>
            <a:off x="914400" y="4572000"/>
            <a:ext cx="7239000" cy="1878013"/>
          </a:xfrm>
          <a:prstGeom prst="rect">
            <a:avLst/>
          </a:prstGeom>
          <a:noFill/>
          <a:ln w="9525">
            <a:noFill/>
            <a:miter lim="800000"/>
            <a:headEnd/>
            <a:tailEnd/>
          </a:ln>
        </p:spPr>
        <p:txBody>
          <a:bodyPr>
            <a:spAutoFit/>
          </a:bodyPr>
          <a:lstStyle/>
          <a:p>
            <a:pPr>
              <a:spcBef>
                <a:spcPct val="50000"/>
              </a:spcBef>
            </a:pPr>
            <a:r>
              <a:rPr lang="en-US" b="1" dirty="0">
                <a:solidFill>
                  <a:srgbClr val="FFFFFF"/>
                </a:solidFill>
                <a:latin typeface="Arial" charset="0"/>
              </a:rPr>
              <a:t> Step 7: Adjust Initial VQC</a:t>
            </a:r>
          </a:p>
          <a:p>
            <a:pPr>
              <a:spcBef>
                <a:spcPct val="50000"/>
              </a:spcBef>
            </a:pPr>
            <a:r>
              <a:rPr lang="en-US" b="1" dirty="0">
                <a:solidFill>
                  <a:srgbClr val="FFFFFF"/>
                </a:solidFill>
                <a:latin typeface="Arial" charset="0"/>
              </a:rPr>
              <a:t>The initial % alteration figure (derived earlier from the photographs) is adjusted upward or downward, depending on the degree of positive or negative visual influences. Three aspects of the visual scene (site disturbance, tree retention &amp; design)</a:t>
            </a:r>
            <a:r>
              <a:rPr lang="en-CA" dirty="0">
                <a:solidFill>
                  <a:srgbClr val="FFFFFF"/>
                </a:solidFill>
              </a:rPr>
              <a:t> </a:t>
            </a:r>
            <a:r>
              <a:rPr lang="en-US" b="1" dirty="0">
                <a:solidFill>
                  <a:srgbClr val="FFFFFF"/>
                </a:solidFill>
                <a:latin typeface="Arial" charset="0"/>
              </a:rPr>
              <a:t>are assessed on a qualitative scale.</a:t>
            </a:r>
          </a:p>
        </p:txBody>
      </p:sp>
      <p:sp>
        <p:nvSpPr>
          <p:cNvPr id="61448" name="Text Box 82"/>
          <p:cNvSpPr txBox="1">
            <a:spLocks noChangeArrowheads="1"/>
          </p:cNvSpPr>
          <p:nvPr/>
        </p:nvSpPr>
        <p:spPr bwMode="auto">
          <a:xfrm>
            <a:off x="1724025" y="1676400"/>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X</a:t>
            </a:r>
          </a:p>
        </p:txBody>
      </p:sp>
      <p:sp>
        <p:nvSpPr>
          <p:cNvPr id="61449" name="Text Box 83"/>
          <p:cNvSpPr txBox="1">
            <a:spLocks noChangeArrowheads="1"/>
          </p:cNvSpPr>
          <p:nvPr/>
        </p:nvSpPr>
        <p:spPr bwMode="auto">
          <a:xfrm>
            <a:off x="6891338" y="1657350"/>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+1</a:t>
            </a:r>
          </a:p>
        </p:txBody>
      </p:sp>
      <p:sp>
        <p:nvSpPr>
          <p:cNvPr id="61450" name="Text Box 84"/>
          <p:cNvSpPr txBox="1">
            <a:spLocks noChangeArrowheads="1"/>
          </p:cNvSpPr>
          <p:nvPr/>
        </p:nvSpPr>
        <p:spPr bwMode="auto">
          <a:xfrm>
            <a:off x="3343275" y="2190750"/>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X</a:t>
            </a:r>
          </a:p>
        </p:txBody>
      </p:sp>
      <p:sp>
        <p:nvSpPr>
          <p:cNvPr id="61451" name="Text Box 85"/>
          <p:cNvSpPr txBox="1">
            <a:spLocks noChangeArrowheads="1"/>
          </p:cNvSpPr>
          <p:nvPr/>
        </p:nvSpPr>
        <p:spPr bwMode="auto">
          <a:xfrm>
            <a:off x="6910388" y="2147888"/>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0</a:t>
            </a:r>
          </a:p>
        </p:txBody>
      </p:sp>
      <p:sp>
        <p:nvSpPr>
          <p:cNvPr id="61452" name="Text Box 86"/>
          <p:cNvSpPr txBox="1">
            <a:spLocks noChangeArrowheads="1"/>
          </p:cNvSpPr>
          <p:nvPr/>
        </p:nvSpPr>
        <p:spPr bwMode="auto">
          <a:xfrm>
            <a:off x="6900863" y="2471738"/>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+2</a:t>
            </a:r>
          </a:p>
        </p:txBody>
      </p:sp>
      <p:sp>
        <p:nvSpPr>
          <p:cNvPr id="61453" name="Text Box 87"/>
          <p:cNvSpPr txBox="1">
            <a:spLocks noChangeArrowheads="1"/>
          </p:cNvSpPr>
          <p:nvPr/>
        </p:nvSpPr>
        <p:spPr bwMode="auto">
          <a:xfrm>
            <a:off x="6910388" y="2786063"/>
            <a:ext cx="8382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+3</a:t>
            </a:r>
          </a:p>
        </p:txBody>
      </p:sp>
      <p:sp>
        <p:nvSpPr>
          <p:cNvPr id="61454" name="Text Box 88"/>
          <p:cNvSpPr txBox="1">
            <a:spLocks noChangeArrowheads="1"/>
          </p:cNvSpPr>
          <p:nvPr/>
        </p:nvSpPr>
        <p:spPr bwMode="auto">
          <a:xfrm>
            <a:off x="5943600" y="3090863"/>
            <a:ext cx="1828800" cy="304800"/>
          </a:xfrm>
          <a:prstGeom prst="rect">
            <a:avLst/>
          </a:prstGeom>
          <a:noFill/>
          <a:ln w="9525">
            <a:noFill/>
            <a:miter lim="800000"/>
            <a:headEnd/>
            <a:tailEnd/>
          </a:ln>
        </p:spPr>
        <p:txBody>
          <a:bodyPr>
            <a:spAutoFit/>
          </a:bodyPr>
          <a:lstStyle/>
          <a:p>
            <a:pPr algn="ctr">
              <a:spcBef>
                <a:spcPct val="50000"/>
              </a:spcBef>
            </a:pPr>
            <a:r>
              <a:rPr lang="en-CA" sz="1400" b="1" dirty="0">
                <a:solidFill>
                  <a:srgbClr val="E4391C"/>
                </a:solidFill>
                <a:latin typeface="Arial" charset="0"/>
              </a:rPr>
              <a:t>16.6</a:t>
            </a:r>
          </a:p>
        </p:txBody>
      </p:sp>
      <p:sp>
        <p:nvSpPr>
          <p:cNvPr id="61455" name="Oval 89"/>
          <p:cNvSpPr>
            <a:spLocks noChangeArrowheads="1"/>
          </p:cNvSpPr>
          <p:nvPr/>
        </p:nvSpPr>
        <p:spPr bwMode="auto">
          <a:xfrm>
            <a:off x="5105400" y="3733800"/>
            <a:ext cx="228600" cy="304800"/>
          </a:xfrm>
          <a:prstGeom prst="ellipse">
            <a:avLst/>
          </a:prstGeom>
          <a:noFill/>
          <a:ln w="25400">
            <a:solidFill>
              <a:srgbClr val="D53419"/>
            </a:solidFill>
            <a:round/>
            <a:headEnd/>
            <a:tailEnd/>
          </a:ln>
        </p:spPr>
        <p:txBody>
          <a:bodyPr wrap="none" anchor="ctr"/>
          <a:lstStyle/>
          <a:p>
            <a:pPr algn="ctr"/>
            <a:endParaRPr lang="en-US" dirty="0">
              <a:solidFill>
                <a:srgbClr val="D53419"/>
              </a:solidFill>
            </a:endParaRPr>
          </a:p>
        </p:txBody>
      </p:sp>
      <p:pic>
        <p:nvPicPr>
          <p:cNvPr id="88"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90"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63</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Text Box 4"/>
          <p:cNvSpPr txBox="1">
            <a:spLocks noChangeArrowheads="1"/>
          </p:cNvSpPr>
          <p:nvPr/>
        </p:nvSpPr>
        <p:spPr bwMode="auto">
          <a:xfrm>
            <a:off x="76200" y="304800"/>
            <a:ext cx="9067800" cy="800100"/>
          </a:xfrm>
          <a:prstGeom prst="rect">
            <a:avLst/>
          </a:prstGeom>
          <a:noFill/>
          <a:ln w="9525">
            <a:noFill/>
            <a:miter lim="800000"/>
            <a:headEnd/>
            <a:tailEnd/>
          </a:ln>
          <a:effectLst/>
        </p:spPr>
        <p:txBody>
          <a:bodyPr>
            <a:spAutoFit/>
          </a:bodyPr>
          <a:lstStyle/>
          <a:p>
            <a:pPr marL="342900" indent="-342900" algn="ctr">
              <a:spcBef>
                <a:spcPct val="50000"/>
              </a:spcBef>
              <a:defRPr/>
            </a:pPr>
            <a:r>
              <a:rPr lang="en-CA" sz="3200" b="1" dirty="0">
                <a:solidFill>
                  <a:schemeClr val="hlink"/>
                </a:solidFill>
                <a:effectLst>
                  <a:outerShdw blurRad="38100" dist="38100" dir="2700000" algn="tl">
                    <a:srgbClr val="000000"/>
                  </a:outerShdw>
                </a:effectLst>
                <a:latin typeface="Times New Roman" pitchFamily="18" charset="0"/>
              </a:rPr>
              <a:t>    </a:t>
            </a:r>
            <a:r>
              <a:rPr lang="en-US" sz="3200" b="1" dirty="0">
                <a:solidFill>
                  <a:schemeClr val="hlink"/>
                </a:solidFill>
                <a:effectLst>
                  <a:outerShdw blurRad="38100" dist="38100" dir="2700000" algn="tl">
                    <a:srgbClr val="000000"/>
                  </a:outerShdw>
                </a:effectLst>
                <a:latin typeface="Times New Roman" pitchFamily="18" charset="0"/>
              </a:rPr>
              <a:t>Determining the EE rating for the landform</a:t>
            </a:r>
            <a:endParaRPr lang="en-CA" sz="3200" b="1" dirty="0">
              <a:solidFill>
                <a:schemeClr val="hlink"/>
              </a:solidFill>
              <a:effectLst>
                <a:outerShdw blurRad="38100" dist="38100" dir="2700000" algn="tl">
                  <a:srgbClr val="000000"/>
                </a:outerShdw>
              </a:effectLst>
              <a:latin typeface="Times New Roman" pitchFamily="18" charset="0"/>
            </a:endParaRPr>
          </a:p>
        </p:txBody>
      </p:sp>
      <p:pic>
        <p:nvPicPr>
          <p:cNvPr id="62467" name="Picture 5" descr="Evaluation Form"/>
          <p:cNvPicPr>
            <a:picLocks noChangeAspect="1" noChangeArrowheads="1"/>
          </p:cNvPicPr>
          <p:nvPr/>
        </p:nvPicPr>
        <p:blipFill>
          <a:blip r:embed="rId2" cstate="print">
            <a:lum contrast="6000"/>
          </a:blip>
          <a:srcRect l="59558" t="56586" r="5104" b="19150"/>
          <a:stretch>
            <a:fillRect/>
          </a:stretch>
        </p:blipFill>
        <p:spPr bwMode="auto">
          <a:xfrm>
            <a:off x="533400" y="1235440"/>
            <a:ext cx="4495800" cy="4114800"/>
          </a:xfrm>
          <a:prstGeom prst="rect">
            <a:avLst/>
          </a:prstGeom>
          <a:noFill/>
          <a:ln w="9525">
            <a:solidFill>
              <a:schemeClr val="tx1"/>
            </a:solidFill>
            <a:miter lim="800000"/>
            <a:headEnd/>
            <a:tailEnd/>
          </a:ln>
        </p:spPr>
      </p:pic>
      <p:sp>
        <p:nvSpPr>
          <p:cNvPr id="62468" name="Rectangle 6"/>
          <p:cNvSpPr>
            <a:spLocks noChangeArrowheads="1"/>
          </p:cNvSpPr>
          <p:nvPr/>
        </p:nvSpPr>
        <p:spPr bwMode="auto">
          <a:xfrm>
            <a:off x="533400" y="1219200"/>
            <a:ext cx="4495800" cy="4114800"/>
          </a:xfrm>
          <a:prstGeom prst="rect">
            <a:avLst/>
          </a:prstGeom>
          <a:noFill/>
          <a:ln w="38100">
            <a:solidFill>
              <a:srgbClr val="D53419"/>
            </a:solidFill>
            <a:miter lim="800000"/>
            <a:headEnd/>
            <a:tailEnd/>
          </a:ln>
        </p:spPr>
        <p:txBody>
          <a:bodyPr wrap="none" anchor="ctr"/>
          <a:lstStyle/>
          <a:p>
            <a:endParaRPr lang="en-US" dirty="0"/>
          </a:p>
        </p:txBody>
      </p:sp>
      <p:sp>
        <p:nvSpPr>
          <p:cNvPr id="62469" name="Rectangle 7"/>
          <p:cNvSpPr>
            <a:spLocks noChangeArrowheads="1"/>
          </p:cNvSpPr>
          <p:nvPr/>
        </p:nvSpPr>
        <p:spPr bwMode="auto">
          <a:xfrm>
            <a:off x="5181600" y="1133505"/>
            <a:ext cx="3352800" cy="4524315"/>
          </a:xfrm>
          <a:prstGeom prst="rect">
            <a:avLst/>
          </a:prstGeom>
          <a:noFill/>
          <a:ln w="9525">
            <a:noFill/>
            <a:miter lim="800000"/>
            <a:headEnd/>
            <a:tailEnd/>
          </a:ln>
        </p:spPr>
        <p:txBody>
          <a:bodyPr anchor="ctr">
            <a:spAutoFit/>
          </a:bodyPr>
          <a:lstStyle/>
          <a:p>
            <a:r>
              <a:rPr lang="en-US" b="1" dirty="0">
                <a:solidFill>
                  <a:srgbClr val="FFFFFF"/>
                </a:solidFill>
                <a:latin typeface="Arial" charset="0"/>
              </a:rPr>
              <a:t>Step 8: </a:t>
            </a:r>
          </a:p>
          <a:p>
            <a:r>
              <a:rPr lang="en-US" b="1" dirty="0">
                <a:solidFill>
                  <a:srgbClr val="FFFFFF"/>
                </a:solidFill>
                <a:latin typeface="Arial" charset="0"/>
              </a:rPr>
              <a:t>Compare the Basic VQC determined using the definitions, with the adjusted VQC derived using percent alteration measurements and rate the opening by marking the appropriate box </a:t>
            </a:r>
            <a:r>
              <a:rPr lang="en-US" b="1" dirty="0" smtClean="0">
                <a:solidFill>
                  <a:srgbClr val="FFFFFF"/>
                </a:solidFill>
                <a:latin typeface="Arial" charset="0"/>
              </a:rPr>
              <a:t>(Sect. </a:t>
            </a:r>
            <a:r>
              <a:rPr lang="en-US" b="1" dirty="0">
                <a:solidFill>
                  <a:srgbClr val="FFFFFF"/>
                </a:solidFill>
                <a:latin typeface="Arial" charset="0"/>
              </a:rPr>
              <a:t>2.3.5 of the EE </a:t>
            </a:r>
            <a:r>
              <a:rPr lang="en-US" b="1" dirty="0" smtClean="0">
                <a:solidFill>
                  <a:srgbClr val="FFFFFF"/>
                </a:solidFill>
                <a:latin typeface="Arial" charset="0"/>
              </a:rPr>
              <a:t>form or Sect. 5.5.1 of the C&amp;E form).</a:t>
            </a:r>
            <a:endParaRPr lang="en-US" b="1" dirty="0">
              <a:solidFill>
                <a:srgbClr val="FFFFFF"/>
              </a:solidFill>
              <a:latin typeface="Arial" charset="0"/>
            </a:endParaRPr>
          </a:p>
          <a:p>
            <a:endParaRPr lang="en-US" b="1" dirty="0">
              <a:solidFill>
                <a:srgbClr val="FFFFFF"/>
              </a:solidFill>
              <a:latin typeface="Arial" charset="0"/>
            </a:endParaRPr>
          </a:p>
          <a:p>
            <a:r>
              <a:rPr lang="en-US" b="1" dirty="0">
                <a:solidFill>
                  <a:srgbClr val="FFFFFF"/>
                </a:solidFill>
                <a:latin typeface="Arial" charset="0"/>
              </a:rPr>
              <a:t>The two evaluation methods will usually result in similar ratings, although they may lie on either side of a class boundary.</a:t>
            </a:r>
          </a:p>
        </p:txBody>
      </p:sp>
      <p:sp>
        <p:nvSpPr>
          <p:cNvPr id="62472" name="Text Box 83"/>
          <p:cNvSpPr txBox="1">
            <a:spLocks noChangeArrowheads="1"/>
          </p:cNvSpPr>
          <p:nvPr/>
        </p:nvSpPr>
        <p:spPr bwMode="auto">
          <a:xfrm>
            <a:off x="413658" y="3614056"/>
            <a:ext cx="838200" cy="400110"/>
          </a:xfrm>
          <a:prstGeom prst="rect">
            <a:avLst/>
          </a:prstGeom>
          <a:noFill/>
          <a:ln w="9525">
            <a:noFill/>
            <a:miter lim="800000"/>
            <a:headEnd/>
            <a:tailEnd/>
          </a:ln>
        </p:spPr>
        <p:txBody>
          <a:bodyPr wrap="square">
            <a:spAutoFit/>
          </a:bodyPr>
          <a:lstStyle/>
          <a:p>
            <a:pPr algn="ctr">
              <a:spcBef>
                <a:spcPct val="50000"/>
              </a:spcBef>
            </a:pPr>
            <a:r>
              <a:rPr lang="en-CA" sz="2000" b="1" dirty="0">
                <a:solidFill>
                  <a:srgbClr val="E4391C"/>
                </a:solidFill>
                <a:latin typeface="Arial" charset="0"/>
              </a:rPr>
              <a:t>x</a:t>
            </a:r>
          </a:p>
        </p:txBody>
      </p:sp>
      <p:pic>
        <p:nvPicPr>
          <p:cNvPr id="81"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3"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64</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57200" y="348448"/>
            <a:ext cx="8229600" cy="533400"/>
          </a:xfrm>
        </p:spPr>
        <p:txBody>
          <a:bodyPr/>
          <a:lstStyle/>
          <a:p>
            <a:pPr eaLnBrk="1" hangingPunct="1">
              <a:defRPr/>
            </a:pPr>
            <a:r>
              <a:rPr lang="en-US" sz="3200" b="1" dirty="0" smtClean="0">
                <a:solidFill>
                  <a:schemeClr val="hlink"/>
                </a:solidFill>
                <a:latin typeface="Times New Roman" pitchFamily="18" charset="0"/>
              </a:rPr>
              <a:t>Procedures for Partial Cuts</a:t>
            </a:r>
            <a:endParaRPr lang="en-CA" sz="3200" b="1" dirty="0" smtClean="0">
              <a:solidFill>
                <a:schemeClr val="hlink"/>
              </a:solidFill>
              <a:latin typeface="Times New Roman" pitchFamily="18" charset="0"/>
            </a:endParaRPr>
          </a:p>
        </p:txBody>
      </p:sp>
      <p:sp>
        <p:nvSpPr>
          <p:cNvPr id="63491" name="Rectangle 4"/>
          <p:cNvSpPr>
            <a:spLocks noChangeArrowheads="1"/>
          </p:cNvSpPr>
          <p:nvPr/>
        </p:nvSpPr>
        <p:spPr bwMode="auto">
          <a:xfrm>
            <a:off x="838200" y="881848"/>
            <a:ext cx="7696200" cy="3416320"/>
          </a:xfrm>
          <a:prstGeom prst="rect">
            <a:avLst/>
          </a:prstGeom>
          <a:noFill/>
          <a:ln w="9525">
            <a:noFill/>
            <a:miter lim="800000"/>
            <a:headEnd/>
            <a:tailEnd/>
          </a:ln>
        </p:spPr>
        <p:txBody>
          <a:bodyPr anchor="ctr">
            <a:spAutoFit/>
          </a:bodyPr>
          <a:lstStyle/>
          <a:p>
            <a:r>
              <a:rPr lang="en-US" b="1" dirty="0">
                <a:solidFill>
                  <a:srgbClr val="FFFFFF"/>
                </a:solidFill>
                <a:latin typeface="Arial" charset="0"/>
              </a:rPr>
              <a:t>Partial cuts are assessed for their Basic VQC in section 2.2.3 using the written definitions.</a:t>
            </a:r>
          </a:p>
          <a:p>
            <a:endParaRPr lang="en-US" b="1" dirty="0">
              <a:solidFill>
                <a:srgbClr val="FFFFFF"/>
              </a:solidFill>
              <a:latin typeface="Arial" charset="0"/>
            </a:endParaRPr>
          </a:p>
          <a:p>
            <a:r>
              <a:rPr lang="en-US" b="1" dirty="0">
                <a:solidFill>
                  <a:srgbClr val="FFFFFF"/>
                </a:solidFill>
                <a:latin typeface="Arial" charset="0"/>
              </a:rPr>
              <a:t>The Adjusted VQC is determined using a two-step “visual equivalent to clear cut” procedure. First you determine </a:t>
            </a:r>
            <a:r>
              <a:rPr lang="en-US" b="1" dirty="0" smtClean="0">
                <a:solidFill>
                  <a:srgbClr val="FFFFFF"/>
                </a:solidFill>
                <a:latin typeface="Arial" charset="0"/>
              </a:rPr>
              <a:t>the percent </a:t>
            </a:r>
            <a:r>
              <a:rPr lang="en-US" b="1" dirty="0">
                <a:solidFill>
                  <a:srgbClr val="FFFFFF"/>
                </a:solidFill>
                <a:latin typeface="Arial" charset="0"/>
              </a:rPr>
              <a:t>volume </a:t>
            </a:r>
            <a:r>
              <a:rPr lang="en-US" b="1" dirty="0" smtClean="0">
                <a:solidFill>
                  <a:srgbClr val="FFFFFF"/>
                </a:solidFill>
                <a:latin typeface="Arial" charset="0"/>
              </a:rPr>
              <a:t>removed by </a:t>
            </a:r>
            <a:r>
              <a:rPr lang="en-US" b="1" dirty="0">
                <a:solidFill>
                  <a:srgbClr val="FFFFFF"/>
                </a:solidFill>
                <a:latin typeface="Arial" charset="0"/>
              </a:rPr>
              <a:t>consulting </a:t>
            </a:r>
            <a:r>
              <a:rPr lang="en-US" b="1" dirty="0" smtClean="0">
                <a:solidFill>
                  <a:srgbClr val="FFFFFF"/>
                </a:solidFill>
                <a:latin typeface="Arial" charset="0"/>
              </a:rPr>
              <a:t>Cutting Permit leave tree specs </a:t>
            </a:r>
            <a:r>
              <a:rPr lang="en-US" b="1" dirty="0">
                <a:solidFill>
                  <a:srgbClr val="FFFFFF"/>
                </a:solidFill>
                <a:latin typeface="Arial" charset="0"/>
              </a:rPr>
              <a:t>or </a:t>
            </a:r>
            <a:r>
              <a:rPr lang="en-US" b="1" dirty="0" smtClean="0">
                <a:solidFill>
                  <a:srgbClr val="FFFFFF"/>
                </a:solidFill>
                <a:latin typeface="Arial" charset="0"/>
              </a:rPr>
              <a:t>by conducting an </a:t>
            </a:r>
            <a:r>
              <a:rPr lang="en-US" b="1" dirty="0" smtClean="0">
                <a:latin typeface="Arial" charset="0"/>
              </a:rPr>
              <a:t>ocular assessment using the photo samples in Appendix 3 of the manual.  With this number and the mean height of residual trees,</a:t>
            </a:r>
            <a:r>
              <a:rPr lang="en-US" b="1" dirty="0" smtClean="0">
                <a:solidFill>
                  <a:srgbClr val="FF0000"/>
                </a:solidFill>
                <a:latin typeface="Arial" charset="0"/>
              </a:rPr>
              <a:t> </a:t>
            </a:r>
            <a:r>
              <a:rPr lang="en-US" b="1" dirty="0" smtClean="0">
                <a:solidFill>
                  <a:srgbClr val="FFFFFF"/>
                </a:solidFill>
                <a:latin typeface="Arial" charset="0"/>
              </a:rPr>
              <a:t>go </a:t>
            </a:r>
            <a:r>
              <a:rPr lang="en-US" b="1" dirty="0">
                <a:solidFill>
                  <a:srgbClr val="FFFFFF"/>
                </a:solidFill>
                <a:latin typeface="Arial" charset="0"/>
              </a:rPr>
              <a:t>to the </a:t>
            </a:r>
            <a:r>
              <a:rPr lang="en-US" b="1" dirty="0" smtClean="0">
                <a:solidFill>
                  <a:srgbClr val="FFFFFF"/>
                </a:solidFill>
                <a:latin typeface="Arial" charset="0"/>
              </a:rPr>
              <a:t>Table 4 and </a:t>
            </a:r>
            <a:r>
              <a:rPr lang="en-US" b="1" dirty="0">
                <a:solidFill>
                  <a:srgbClr val="FFFFFF"/>
                </a:solidFill>
                <a:latin typeface="Arial" charset="0"/>
              </a:rPr>
              <a:t>determine the “visual equivalent to clear-cut” alteration </a:t>
            </a:r>
            <a:r>
              <a:rPr lang="en-US" b="1" dirty="0" smtClean="0">
                <a:solidFill>
                  <a:srgbClr val="FFFFFF"/>
                </a:solidFill>
                <a:latin typeface="Arial" charset="0"/>
              </a:rPr>
              <a:t>number. Plug this number </a:t>
            </a:r>
            <a:r>
              <a:rPr lang="en-US" b="1" dirty="0">
                <a:solidFill>
                  <a:srgbClr val="FFFFFF"/>
                </a:solidFill>
                <a:latin typeface="Arial" charset="0"/>
              </a:rPr>
              <a:t>into section </a:t>
            </a:r>
            <a:r>
              <a:rPr lang="en-US" b="1" dirty="0" smtClean="0">
                <a:solidFill>
                  <a:srgbClr val="FFFFFF"/>
                </a:solidFill>
                <a:latin typeface="Arial" charset="0"/>
              </a:rPr>
              <a:t>2.3.4 of the EE form (Sect. 5.4.4 of C&amp;E form).</a:t>
            </a:r>
            <a:endParaRPr lang="en-US" b="1" dirty="0">
              <a:solidFill>
                <a:srgbClr val="FFFFFF"/>
              </a:solidFill>
              <a:latin typeface="Arial" charset="0"/>
            </a:endParaRPr>
          </a:p>
          <a:p>
            <a:endParaRPr lang="en-US" dirty="0">
              <a:solidFill>
                <a:schemeClr val="tx2"/>
              </a:solidFill>
              <a:latin typeface="Arial" charset="0"/>
            </a:endParaRPr>
          </a:p>
        </p:txBody>
      </p:sp>
      <p:pic>
        <p:nvPicPr>
          <p:cNvPr id="63494" name="Picture 1840"/>
          <p:cNvPicPr>
            <a:picLocks noChangeAspect="1" noChangeArrowheads="1"/>
          </p:cNvPicPr>
          <p:nvPr/>
        </p:nvPicPr>
        <p:blipFill>
          <a:blip r:embed="rId2" cstate="print"/>
          <a:srcRect/>
          <a:stretch>
            <a:fillRect/>
          </a:stretch>
        </p:blipFill>
        <p:spPr bwMode="auto">
          <a:xfrm>
            <a:off x="914400" y="4093257"/>
            <a:ext cx="7315200" cy="2081213"/>
          </a:xfrm>
          <a:prstGeom prst="rect">
            <a:avLst/>
          </a:prstGeom>
          <a:noFill/>
          <a:ln w="9525">
            <a:noFill/>
            <a:miter lim="800000"/>
            <a:headEnd/>
            <a:tailEnd/>
          </a:ln>
        </p:spPr>
      </p:pic>
      <p:sp>
        <p:nvSpPr>
          <p:cNvPr id="79" name="TextBox 78"/>
          <p:cNvSpPr txBox="1"/>
          <p:nvPr/>
        </p:nvSpPr>
        <p:spPr>
          <a:xfrm>
            <a:off x="1153886" y="6185356"/>
            <a:ext cx="6304868" cy="369332"/>
          </a:xfrm>
          <a:prstGeom prst="rect">
            <a:avLst/>
          </a:prstGeom>
          <a:noFill/>
        </p:spPr>
        <p:txBody>
          <a:bodyPr wrap="none" rtlCol="0">
            <a:spAutoFit/>
          </a:bodyPr>
          <a:lstStyle/>
          <a:p>
            <a:r>
              <a:rPr lang="en-CA" dirty="0" smtClean="0">
                <a:solidFill>
                  <a:srgbClr val="FFFFFF"/>
                </a:solidFill>
              </a:rPr>
              <a:t>Note: Table derived from 1997 Partial Cutting Study.</a:t>
            </a:r>
            <a:endParaRPr lang="en-CA" dirty="0">
              <a:solidFill>
                <a:srgbClr val="FFFFFF"/>
              </a:solidFill>
            </a:endParaRPr>
          </a:p>
        </p:txBody>
      </p:sp>
      <p:pic>
        <p:nvPicPr>
          <p:cNvPr id="80"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2"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65</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4"/>
          <p:cNvSpPr>
            <a:spLocks noGrp="1" noChangeArrowheads="1"/>
          </p:cNvSpPr>
          <p:nvPr>
            <p:ph type="title"/>
          </p:nvPr>
        </p:nvSpPr>
        <p:spPr>
          <a:xfrm>
            <a:off x="457200" y="1676400"/>
            <a:ext cx="8229600" cy="1444625"/>
          </a:xfrm>
        </p:spPr>
        <p:txBody>
          <a:bodyPr/>
          <a:lstStyle/>
          <a:p>
            <a:pPr eaLnBrk="1" hangingPunct="1">
              <a:defRPr/>
            </a:pPr>
            <a:r>
              <a:rPr lang="en-US" b="1" dirty="0" smtClean="0">
                <a:solidFill>
                  <a:schemeClr val="hlink"/>
                </a:solidFill>
                <a:latin typeface="Times New Roman" pitchFamily="18" charset="0"/>
              </a:rPr>
              <a:t>Applying </a:t>
            </a:r>
            <a:br>
              <a:rPr lang="en-US" b="1" dirty="0" smtClean="0">
                <a:solidFill>
                  <a:schemeClr val="hlink"/>
                </a:solidFill>
                <a:latin typeface="Times New Roman" pitchFamily="18" charset="0"/>
              </a:rPr>
            </a:br>
            <a:r>
              <a:rPr lang="en-US" b="1" dirty="0" smtClean="0">
                <a:solidFill>
                  <a:schemeClr val="hlink"/>
                </a:solidFill>
                <a:latin typeface="Times New Roman" pitchFamily="18" charset="0"/>
              </a:rPr>
              <a:t>What we have learned</a:t>
            </a:r>
            <a:endParaRPr lang="en-CA" b="1" dirty="0" smtClean="0">
              <a:solidFill>
                <a:schemeClr val="hlink"/>
              </a:solidFill>
              <a:latin typeface="Times New Roman" pitchFamily="18" charset="0"/>
            </a:endParaRPr>
          </a:p>
        </p:txBody>
      </p:sp>
      <p:pic>
        <p:nvPicPr>
          <p:cNvPr id="77"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79"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66</a:t>
            </a:r>
            <a:endParaRPr lang="en-GB" sz="1400" dirty="0">
              <a:solidFill>
                <a:srgbClr val="FFFFFF"/>
              </a:solidFill>
              <a:latin typeface="Monotype Sorts" pitchFamily="2" charset="2"/>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830263" y="511175"/>
            <a:ext cx="8064500" cy="296863"/>
          </a:xfrm>
          <a:prstGeom prst="rect">
            <a:avLst/>
          </a:prstGeom>
          <a:noFill/>
          <a:ln w="9525">
            <a:noFill/>
            <a:miter lim="800000"/>
            <a:headEnd/>
            <a:tailEnd/>
          </a:ln>
        </p:spPr>
        <p:txBody>
          <a:bodyPr>
            <a:spAutoFit/>
          </a:bodyPr>
          <a:lstStyle/>
          <a:p>
            <a:pPr>
              <a:spcBef>
                <a:spcPct val="50000"/>
              </a:spcBef>
            </a:pPr>
            <a:r>
              <a:rPr lang="en-GB" sz="2000" b="1" dirty="0">
                <a:solidFill>
                  <a:schemeClr val="tx2"/>
                </a:solidFill>
                <a:latin typeface="Arial" charset="0"/>
              </a:rPr>
              <a:t>Step 1: Assess Basic Definition (Field)</a:t>
            </a:r>
            <a:r>
              <a:rPr lang="en-CA" sz="2000" b="1" dirty="0">
                <a:solidFill>
                  <a:schemeClr val="tx2"/>
                </a:solidFill>
                <a:latin typeface="Arial" charset="0"/>
              </a:rPr>
              <a:t>  </a:t>
            </a:r>
          </a:p>
        </p:txBody>
      </p:sp>
      <p:sp>
        <p:nvSpPr>
          <p:cNvPr id="65539" name="Text Box 3"/>
          <p:cNvSpPr txBox="1">
            <a:spLocks noChangeArrowheads="1"/>
          </p:cNvSpPr>
          <p:nvPr/>
        </p:nvSpPr>
        <p:spPr bwMode="auto">
          <a:xfrm>
            <a:off x="842963" y="1101725"/>
            <a:ext cx="3311525" cy="1477963"/>
          </a:xfrm>
          <a:prstGeom prst="rect">
            <a:avLst/>
          </a:prstGeom>
          <a:noFill/>
          <a:ln w="9525">
            <a:noFill/>
            <a:miter lim="800000"/>
            <a:headEnd/>
            <a:tailEnd/>
          </a:ln>
        </p:spPr>
        <p:txBody>
          <a:bodyPr>
            <a:spAutoFit/>
          </a:bodyPr>
          <a:lstStyle/>
          <a:p>
            <a:pPr>
              <a:spcBef>
                <a:spcPct val="50000"/>
              </a:spcBef>
            </a:pPr>
            <a:r>
              <a:rPr lang="en-GB" sz="2000" dirty="0">
                <a:solidFill>
                  <a:srgbClr val="FFFFFF"/>
                </a:solidFill>
                <a:latin typeface="Arial" charset="0"/>
              </a:rPr>
              <a:t>Alterations meet which Basic VQC definition? </a:t>
            </a:r>
          </a:p>
          <a:p>
            <a:pPr>
              <a:spcBef>
                <a:spcPct val="50000"/>
              </a:spcBef>
            </a:pPr>
            <a:r>
              <a:rPr lang="en-GB" sz="2000" dirty="0">
                <a:solidFill>
                  <a:srgbClr val="FFFFFF"/>
                </a:solidFill>
                <a:latin typeface="Arial" charset="0"/>
              </a:rPr>
              <a:t>Circle where in the range for that VQC:</a:t>
            </a:r>
            <a:endParaRPr lang="en-CA" sz="2000" dirty="0">
              <a:solidFill>
                <a:srgbClr val="FFFFFF"/>
              </a:solidFill>
              <a:latin typeface="Arial" charset="0"/>
            </a:endParaRPr>
          </a:p>
        </p:txBody>
      </p:sp>
      <p:sp>
        <p:nvSpPr>
          <p:cNvPr id="65540" name="Text Box 4"/>
          <p:cNvSpPr txBox="1">
            <a:spLocks noChangeArrowheads="1"/>
          </p:cNvSpPr>
          <p:nvPr/>
        </p:nvSpPr>
        <p:spPr bwMode="auto">
          <a:xfrm>
            <a:off x="827088" y="3213100"/>
            <a:ext cx="7921625" cy="1555750"/>
          </a:xfrm>
          <a:prstGeom prst="rect">
            <a:avLst/>
          </a:prstGeom>
          <a:noFill/>
          <a:ln w="9525">
            <a:noFill/>
            <a:miter lim="800000"/>
            <a:headEnd/>
            <a:tailEnd/>
          </a:ln>
        </p:spPr>
        <p:txBody>
          <a:bodyPr>
            <a:spAutoFit/>
          </a:bodyPr>
          <a:lstStyle/>
          <a:p>
            <a:r>
              <a:rPr lang="en-GB" sz="2000" b="1" dirty="0">
                <a:solidFill>
                  <a:schemeClr val="tx2"/>
                </a:solidFill>
                <a:latin typeface="Arial" charset="0"/>
              </a:rPr>
              <a:t>Basic VQC</a:t>
            </a:r>
            <a:r>
              <a:rPr lang="en-GB" sz="2000" dirty="0">
                <a:solidFill>
                  <a:schemeClr val="tx2"/>
                </a:solidFill>
                <a:latin typeface="Arial" charset="0"/>
              </a:rPr>
              <a:t>:   </a:t>
            </a:r>
          </a:p>
          <a:p>
            <a:r>
              <a:rPr lang="en-GB" sz="2000" dirty="0">
                <a:solidFill>
                  <a:schemeClr val="tx2"/>
                </a:solidFill>
                <a:latin typeface="Arial" charset="0"/>
              </a:rPr>
              <a:t>    </a:t>
            </a:r>
          </a:p>
          <a:p>
            <a:r>
              <a:rPr lang="en-GB" sz="2000" dirty="0">
                <a:solidFill>
                  <a:schemeClr val="tx2"/>
                </a:solidFill>
                <a:latin typeface="Arial" charset="0"/>
              </a:rPr>
              <a:t>P    R                 PR                           M                               MM</a:t>
            </a:r>
          </a:p>
          <a:p>
            <a:endParaRPr lang="en-GB" sz="1000" dirty="0">
              <a:solidFill>
                <a:schemeClr val="tx2"/>
              </a:solidFill>
              <a:latin typeface="Arial" charset="0"/>
            </a:endParaRPr>
          </a:p>
          <a:p>
            <a:r>
              <a:rPr lang="en-GB" sz="2000" dirty="0">
                <a:solidFill>
                  <a:schemeClr val="tx2"/>
                </a:solidFill>
                <a:latin typeface="Arial" charset="0"/>
              </a:rPr>
              <a:t>|----|----|------------|------------|------------|-------------|-------------|-------------I</a:t>
            </a:r>
            <a:endParaRPr lang="en-CA" sz="2000" dirty="0">
              <a:solidFill>
                <a:schemeClr val="tx2"/>
              </a:solidFill>
              <a:latin typeface="Arial" charset="0"/>
            </a:endParaRPr>
          </a:p>
        </p:txBody>
      </p:sp>
      <p:pic>
        <p:nvPicPr>
          <p:cNvPr id="65542" name="Picture 79" descr="Slide 07"/>
          <p:cNvPicPr>
            <a:picLocks noChangeAspect="1" noChangeArrowheads="1"/>
          </p:cNvPicPr>
          <p:nvPr/>
        </p:nvPicPr>
        <p:blipFill>
          <a:blip r:embed="rId2" cstate="print">
            <a:lum bright="6000"/>
          </a:blip>
          <a:srcRect/>
          <a:stretch>
            <a:fillRect/>
          </a:stretch>
        </p:blipFill>
        <p:spPr bwMode="auto">
          <a:xfrm>
            <a:off x="4500563" y="1098550"/>
            <a:ext cx="4103687" cy="2711450"/>
          </a:xfrm>
          <a:prstGeom prst="rect">
            <a:avLst/>
          </a:prstGeom>
          <a:noFill/>
          <a:ln w="9525">
            <a:solidFill>
              <a:schemeClr val="tx1"/>
            </a:solidFill>
            <a:miter lim="800000"/>
            <a:headEnd/>
            <a:tailEnd/>
          </a:ln>
        </p:spPr>
      </p:pic>
      <p:sp>
        <p:nvSpPr>
          <p:cNvPr id="65543" name="Oval 80"/>
          <p:cNvSpPr>
            <a:spLocks noChangeArrowheads="1"/>
          </p:cNvSpPr>
          <p:nvPr/>
        </p:nvSpPr>
        <p:spPr bwMode="auto">
          <a:xfrm>
            <a:off x="6573838" y="4249738"/>
            <a:ext cx="360362" cy="504825"/>
          </a:xfrm>
          <a:prstGeom prst="ellipse">
            <a:avLst/>
          </a:prstGeom>
          <a:noFill/>
          <a:ln w="38100">
            <a:solidFill>
              <a:srgbClr val="FF0000"/>
            </a:solidFill>
            <a:round/>
            <a:headEnd/>
            <a:tailEnd/>
          </a:ln>
        </p:spPr>
        <p:txBody>
          <a:bodyPr wrap="none" anchor="ctr"/>
          <a:lstStyle/>
          <a:p>
            <a:endParaRPr lang="en-US" dirty="0"/>
          </a:p>
        </p:txBody>
      </p:sp>
      <p:sp>
        <p:nvSpPr>
          <p:cNvPr id="65544" name="Text Box 81"/>
          <p:cNvSpPr txBox="1">
            <a:spLocks noChangeArrowheads="1"/>
          </p:cNvSpPr>
          <p:nvPr/>
        </p:nvSpPr>
        <p:spPr bwMode="auto">
          <a:xfrm>
            <a:off x="611188" y="5589588"/>
            <a:ext cx="6985000" cy="252412"/>
          </a:xfrm>
          <a:prstGeom prst="rect">
            <a:avLst/>
          </a:prstGeom>
          <a:noFill/>
          <a:ln w="9525">
            <a:noFill/>
            <a:miter lim="800000"/>
            <a:headEnd/>
            <a:tailEnd/>
          </a:ln>
        </p:spPr>
        <p:txBody>
          <a:bodyPr>
            <a:spAutoFit/>
          </a:bodyPr>
          <a:lstStyle/>
          <a:p>
            <a:pPr>
              <a:spcBef>
                <a:spcPct val="50000"/>
              </a:spcBef>
            </a:pPr>
            <a:endParaRPr lang="en-US" sz="1600" dirty="0">
              <a:latin typeface="Monotype Sorts" pitchFamily="2" charset="2"/>
            </a:endParaRPr>
          </a:p>
        </p:txBody>
      </p:sp>
      <p:sp>
        <p:nvSpPr>
          <p:cNvPr id="65545" name="Text Box 82"/>
          <p:cNvSpPr txBox="1">
            <a:spLocks noChangeArrowheads="1"/>
          </p:cNvSpPr>
          <p:nvPr/>
        </p:nvSpPr>
        <p:spPr bwMode="auto">
          <a:xfrm>
            <a:off x="1058863" y="4799013"/>
            <a:ext cx="7704137" cy="615950"/>
          </a:xfrm>
          <a:prstGeom prst="rect">
            <a:avLst/>
          </a:prstGeom>
          <a:noFill/>
          <a:ln w="9525">
            <a:noFill/>
            <a:miter lim="800000"/>
            <a:headEnd/>
            <a:tailEnd/>
          </a:ln>
        </p:spPr>
        <p:txBody>
          <a:bodyPr>
            <a:spAutoFit/>
          </a:bodyPr>
          <a:lstStyle/>
          <a:p>
            <a:pPr marL="371475" indent="-371475">
              <a:spcBef>
                <a:spcPct val="50000"/>
              </a:spcBef>
            </a:pPr>
            <a:r>
              <a:rPr lang="en-CA" sz="1600" b="1" dirty="0">
                <a:solidFill>
                  <a:srgbClr val="FFFFFF"/>
                </a:solidFill>
                <a:latin typeface="Arial" charset="0"/>
              </a:rPr>
              <a:t>	easy to see, and is (A) large in scale and natural in its appearance, or (B) small to medium in scale but with some angular characteristics</a:t>
            </a:r>
            <a:r>
              <a:rPr lang="en-CA" b="1" dirty="0">
                <a:solidFill>
                  <a:srgbClr val="FFFFFF"/>
                </a:solidFill>
                <a:latin typeface="Arial" charset="0"/>
              </a:rPr>
              <a:t>;</a:t>
            </a:r>
          </a:p>
        </p:txBody>
      </p:sp>
      <p:sp>
        <p:nvSpPr>
          <p:cNvPr id="65547" name="Rectangle 95"/>
          <p:cNvSpPr>
            <a:spLocks noChangeArrowheads="1"/>
          </p:cNvSpPr>
          <p:nvPr/>
        </p:nvSpPr>
        <p:spPr bwMode="auto">
          <a:xfrm>
            <a:off x="1408113" y="5486400"/>
            <a:ext cx="7812087" cy="584200"/>
          </a:xfrm>
          <a:prstGeom prst="rect">
            <a:avLst/>
          </a:prstGeom>
          <a:noFill/>
          <a:ln w="9525">
            <a:noFill/>
            <a:miter lim="800000"/>
            <a:headEnd/>
            <a:tailEnd/>
          </a:ln>
        </p:spPr>
        <p:txBody>
          <a:bodyPr>
            <a:spAutoFit/>
          </a:bodyPr>
          <a:lstStyle/>
          <a:p>
            <a:pPr marL="371475" indent="-371475"/>
            <a:r>
              <a:rPr lang="en-CA" sz="1600" b="1" dirty="0">
                <a:solidFill>
                  <a:srgbClr val="FFFFFF"/>
                </a:solidFill>
                <a:latin typeface="Arial" charset="0"/>
              </a:rPr>
              <a:t>very easy to see, and (ii) is (A) very large in scale, </a:t>
            </a:r>
          </a:p>
          <a:p>
            <a:pPr marL="371475" indent="-371475"/>
            <a:r>
              <a:rPr lang="en-CA" sz="1600" b="1" dirty="0">
                <a:solidFill>
                  <a:schemeClr val="hlink"/>
                </a:solidFill>
                <a:latin typeface="Arial" charset="0"/>
              </a:rPr>
              <a:t>(B) rectilinear and  geometric in shape</a:t>
            </a:r>
            <a:r>
              <a:rPr lang="en-CA" sz="1600" b="1" dirty="0">
                <a:solidFill>
                  <a:schemeClr val="tx2"/>
                </a:solidFill>
                <a:latin typeface="Arial" charset="0"/>
              </a:rPr>
              <a:t>, </a:t>
            </a:r>
            <a:r>
              <a:rPr lang="en-CA" sz="1600" b="1" dirty="0">
                <a:solidFill>
                  <a:srgbClr val="FFFFFF"/>
                </a:solidFill>
                <a:latin typeface="Arial" charset="0"/>
              </a:rPr>
              <a:t>or (C) both</a:t>
            </a:r>
          </a:p>
        </p:txBody>
      </p:sp>
      <p:sp>
        <p:nvSpPr>
          <p:cNvPr id="65548" name="Text Box 97"/>
          <p:cNvSpPr txBox="1">
            <a:spLocks noChangeArrowheads="1"/>
          </p:cNvSpPr>
          <p:nvPr/>
        </p:nvSpPr>
        <p:spPr bwMode="auto">
          <a:xfrm>
            <a:off x="792163" y="4857750"/>
            <a:ext cx="704850" cy="461963"/>
          </a:xfrm>
          <a:prstGeom prst="rect">
            <a:avLst/>
          </a:prstGeom>
          <a:noFill/>
          <a:ln w="9525">
            <a:noFill/>
            <a:miter lim="800000"/>
            <a:headEnd/>
            <a:tailEnd/>
          </a:ln>
        </p:spPr>
        <p:txBody>
          <a:bodyPr wrap="none">
            <a:spAutoFit/>
          </a:bodyPr>
          <a:lstStyle/>
          <a:p>
            <a:r>
              <a:rPr lang="en-CA" sz="2400" b="1" dirty="0">
                <a:solidFill>
                  <a:srgbClr val="FFFFFF"/>
                </a:solidFill>
                <a:latin typeface="Arial" charset="0"/>
              </a:rPr>
              <a:t>M =</a:t>
            </a:r>
          </a:p>
        </p:txBody>
      </p:sp>
      <p:sp>
        <p:nvSpPr>
          <p:cNvPr id="65549" name="Text Box 98"/>
          <p:cNvSpPr txBox="1">
            <a:spLocks noChangeArrowheads="1"/>
          </p:cNvSpPr>
          <p:nvPr/>
        </p:nvSpPr>
        <p:spPr bwMode="auto">
          <a:xfrm>
            <a:off x="533400" y="5562600"/>
            <a:ext cx="962025" cy="461963"/>
          </a:xfrm>
          <a:prstGeom prst="rect">
            <a:avLst/>
          </a:prstGeom>
          <a:noFill/>
          <a:ln w="9525">
            <a:noFill/>
            <a:miter lim="800000"/>
            <a:headEnd/>
            <a:tailEnd/>
          </a:ln>
        </p:spPr>
        <p:txBody>
          <a:bodyPr wrap="none">
            <a:spAutoFit/>
          </a:bodyPr>
          <a:lstStyle/>
          <a:p>
            <a:r>
              <a:rPr lang="en-CA" sz="2400" b="1" dirty="0">
                <a:solidFill>
                  <a:srgbClr val="FFFFFF"/>
                </a:solidFill>
                <a:latin typeface="Arial" charset="0"/>
              </a:rPr>
              <a:t>MM =</a:t>
            </a:r>
          </a:p>
        </p:txBody>
      </p:sp>
      <p:pic>
        <p:nvPicPr>
          <p:cNvPr id="86"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8"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67</a:t>
            </a:r>
            <a:endParaRPr lang="en-GB" sz="1400" dirty="0">
              <a:solidFill>
                <a:srgbClr val="FFFFFF"/>
              </a:solidFill>
              <a:latin typeface="Monotype Sorts" pitchFamily="2" charset="2"/>
            </a:endParaRP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76"/>
          <p:cNvPicPr>
            <a:picLocks noChangeAspect="1" noChangeArrowheads="1"/>
          </p:cNvPicPr>
          <p:nvPr/>
        </p:nvPicPr>
        <p:blipFill>
          <a:blip r:embed="rId2" cstate="print"/>
          <a:srcRect l="-443" r="1550"/>
          <a:stretch>
            <a:fillRect/>
          </a:stretch>
        </p:blipFill>
        <p:spPr bwMode="auto">
          <a:xfrm>
            <a:off x="173038" y="1917700"/>
            <a:ext cx="4441825" cy="4751388"/>
          </a:xfrm>
          <a:prstGeom prst="rect">
            <a:avLst/>
          </a:prstGeom>
          <a:noFill/>
          <a:ln w="25400">
            <a:noFill/>
            <a:miter lim="800000"/>
            <a:headEnd/>
            <a:tailEnd/>
          </a:ln>
        </p:spPr>
      </p:pic>
      <p:sp>
        <p:nvSpPr>
          <p:cNvPr id="66564" name="Rectangle 77"/>
          <p:cNvSpPr>
            <a:spLocks noChangeArrowheads="1"/>
          </p:cNvSpPr>
          <p:nvPr/>
        </p:nvSpPr>
        <p:spPr bwMode="auto">
          <a:xfrm>
            <a:off x="3892550" y="2560638"/>
            <a:ext cx="425450" cy="252412"/>
          </a:xfrm>
          <a:prstGeom prst="rect">
            <a:avLst/>
          </a:prstGeom>
          <a:noFill/>
          <a:ln w="9525">
            <a:noFill/>
            <a:miter lim="800000"/>
            <a:headEnd/>
            <a:tailEnd/>
          </a:ln>
        </p:spPr>
        <p:txBody>
          <a:bodyPr wrap="none">
            <a:spAutoFit/>
          </a:bodyPr>
          <a:lstStyle/>
          <a:p>
            <a:r>
              <a:rPr lang="en-CA" sz="1600" b="1" dirty="0">
                <a:solidFill>
                  <a:srgbClr val="FF0000"/>
                </a:solidFill>
                <a:latin typeface="Arial" charset="0"/>
              </a:rPr>
              <a:t>X</a:t>
            </a:r>
          </a:p>
        </p:txBody>
      </p:sp>
      <p:sp>
        <p:nvSpPr>
          <p:cNvPr id="66565" name="Text Box 78"/>
          <p:cNvSpPr txBox="1">
            <a:spLocks noChangeArrowheads="1"/>
          </p:cNvSpPr>
          <p:nvPr/>
        </p:nvSpPr>
        <p:spPr bwMode="auto">
          <a:xfrm>
            <a:off x="3822700" y="3516313"/>
            <a:ext cx="722313" cy="252412"/>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7.3</a:t>
            </a:r>
          </a:p>
        </p:txBody>
      </p:sp>
      <p:grpSp>
        <p:nvGrpSpPr>
          <p:cNvPr id="66566" name="Group 79"/>
          <p:cNvGrpSpPr>
            <a:grpSpLocks/>
          </p:cNvGrpSpPr>
          <p:nvPr/>
        </p:nvGrpSpPr>
        <p:grpSpPr bwMode="auto">
          <a:xfrm>
            <a:off x="769938" y="2228850"/>
            <a:ext cx="4089400" cy="4181475"/>
            <a:chOff x="485" y="1404"/>
            <a:chExt cx="2576" cy="2634"/>
          </a:xfrm>
        </p:grpSpPr>
        <p:sp>
          <p:nvSpPr>
            <p:cNvPr id="66578" name="Rectangle 80"/>
            <p:cNvSpPr>
              <a:spLocks noChangeArrowheads="1"/>
            </p:cNvSpPr>
            <p:nvPr/>
          </p:nvSpPr>
          <p:spPr bwMode="auto">
            <a:xfrm>
              <a:off x="2452" y="1404"/>
              <a:ext cx="268" cy="159"/>
            </a:xfrm>
            <a:prstGeom prst="rect">
              <a:avLst/>
            </a:prstGeom>
            <a:noFill/>
            <a:ln w="9525">
              <a:noFill/>
              <a:miter lim="800000"/>
              <a:headEnd/>
              <a:tailEnd/>
            </a:ln>
          </p:spPr>
          <p:txBody>
            <a:bodyPr wrap="none">
              <a:spAutoFit/>
            </a:bodyPr>
            <a:lstStyle/>
            <a:p>
              <a:r>
                <a:rPr lang="en-CA" sz="1600" b="1" dirty="0">
                  <a:solidFill>
                    <a:srgbClr val="FF0000"/>
                  </a:solidFill>
                  <a:latin typeface="Arial" charset="0"/>
                </a:rPr>
                <a:t>X</a:t>
              </a:r>
            </a:p>
          </p:txBody>
        </p:sp>
        <p:sp>
          <p:nvSpPr>
            <p:cNvPr id="66579" name="Rectangle 81"/>
            <p:cNvSpPr>
              <a:spLocks noChangeArrowheads="1"/>
            </p:cNvSpPr>
            <p:nvPr/>
          </p:nvSpPr>
          <p:spPr bwMode="auto">
            <a:xfrm>
              <a:off x="2452" y="1507"/>
              <a:ext cx="268" cy="159"/>
            </a:xfrm>
            <a:prstGeom prst="rect">
              <a:avLst/>
            </a:prstGeom>
            <a:noFill/>
            <a:ln w="9525">
              <a:noFill/>
              <a:miter lim="800000"/>
              <a:headEnd/>
              <a:tailEnd/>
            </a:ln>
          </p:spPr>
          <p:txBody>
            <a:bodyPr wrap="none">
              <a:spAutoFit/>
            </a:bodyPr>
            <a:lstStyle/>
            <a:p>
              <a:r>
                <a:rPr lang="en-CA" sz="1600" b="1" dirty="0">
                  <a:solidFill>
                    <a:srgbClr val="FF0000"/>
                  </a:solidFill>
                  <a:latin typeface="Arial" charset="0"/>
                </a:rPr>
                <a:t>X</a:t>
              </a:r>
            </a:p>
          </p:txBody>
        </p:sp>
        <p:sp>
          <p:nvSpPr>
            <p:cNvPr id="66580" name="Rectangle 82"/>
            <p:cNvSpPr>
              <a:spLocks noChangeArrowheads="1"/>
            </p:cNvSpPr>
            <p:nvPr/>
          </p:nvSpPr>
          <p:spPr bwMode="auto">
            <a:xfrm>
              <a:off x="2452" y="1830"/>
              <a:ext cx="268" cy="159"/>
            </a:xfrm>
            <a:prstGeom prst="rect">
              <a:avLst/>
            </a:prstGeom>
            <a:noFill/>
            <a:ln w="9525">
              <a:noFill/>
              <a:miter lim="800000"/>
              <a:headEnd/>
              <a:tailEnd/>
            </a:ln>
          </p:spPr>
          <p:txBody>
            <a:bodyPr wrap="none">
              <a:spAutoFit/>
            </a:bodyPr>
            <a:lstStyle/>
            <a:p>
              <a:r>
                <a:rPr lang="en-CA" sz="1600" b="1" dirty="0">
                  <a:solidFill>
                    <a:srgbClr val="FF0000"/>
                  </a:solidFill>
                  <a:latin typeface="Arial" charset="0"/>
                </a:rPr>
                <a:t>X</a:t>
              </a:r>
            </a:p>
          </p:txBody>
        </p:sp>
        <p:sp>
          <p:nvSpPr>
            <p:cNvPr id="66581" name="Rectangle 83"/>
            <p:cNvSpPr>
              <a:spLocks noChangeArrowheads="1"/>
            </p:cNvSpPr>
            <p:nvPr/>
          </p:nvSpPr>
          <p:spPr bwMode="auto">
            <a:xfrm>
              <a:off x="2452" y="1715"/>
              <a:ext cx="268" cy="159"/>
            </a:xfrm>
            <a:prstGeom prst="rect">
              <a:avLst/>
            </a:prstGeom>
            <a:noFill/>
            <a:ln w="9525">
              <a:noFill/>
              <a:miter lim="800000"/>
              <a:headEnd/>
              <a:tailEnd/>
            </a:ln>
          </p:spPr>
          <p:txBody>
            <a:bodyPr wrap="none">
              <a:spAutoFit/>
            </a:bodyPr>
            <a:lstStyle/>
            <a:p>
              <a:r>
                <a:rPr lang="en-CA" sz="1600" b="1" dirty="0">
                  <a:solidFill>
                    <a:srgbClr val="FF0000"/>
                  </a:solidFill>
                  <a:latin typeface="Arial" charset="0"/>
                </a:rPr>
                <a:t>X</a:t>
              </a:r>
            </a:p>
          </p:txBody>
        </p:sp>
        <p:sp>
          <p:nvSpPr>
            <p:cNvPr id="66582" name="Text Box 84"/>
            <p:cNvSpPr txBox="1">
              <a:spLocks noChangeArrowheads="1"/>
            </p:cNvSpPr>
            <p:nvPr/>
          </p:nvSpPr>
          <p:spPr bwMode="auto">
            <a:xfrm>
              <a:off x="2460" y="2325"/>
              <a:ext cx="590"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0</a:t>
              </a:r>
            </a:p>
          </p:txBody>
        </p:sp>
        <p:sp>
          <p:nvSpPr>
            <p:cNvPr id="66583" name="Text Box 85"/>
            <p:cNvSpPr txBox="1">
              <a:spLocks noChangeArrowheads="1"/>
            </p:cNvSpPr>
            <p:nvPr/>
          </p:nvSpPr>
          <p:spPr bwMode="auto">
            <a:xfrm>
              <a:off x="868" y="2428"/>
              <a:ext cx="453"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7.3</a:t>
              </a:r>
            </a:p>
          </p:txBody>
        </p:sp>
        <p:sp>
          <p:nvSpPr>
            <p:cNvPr id="66584" name="Text Box 86"/>
            <p:cNvSpPr txBox="1">
              <a:spLocks noChangeArrowheads="1"/>
            </p:cNvSpPr>
            <p:nvPr/>
          </p:nvSpPr>
          <p:spPr bwMode="auto">
            <a:xfrm>
              <a:off x="2436" y="2443"/>
              <a:ext cx="589"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M</a:t>
              </a:r>
            </a:p>
          </p:txBody>
        </p:sp>
        <p:sp>
          <p:nvSpPr>
            <p:cNvPr id="66585" name="Text Box 87"/>
            <p:cNvSpPr txBox="1">
              <a:spLocks noChangeArrowheads="1"/>
            </p:cNvSpPr>
            <p:nvPr/>
          </p:nvSpPr>
          <p:spPr bwMode="auto">
            <a:xfrm>
              <a:off x="2472" y="3082"/>
              <a:ext cx="589"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0</a:t>
              </a:r>
            </a:p>
          </p:txBody>
        </p:sp>
        <p:sp>
          <p:nvSpPr>
            <p:cNvPr id="66586" name="Text Box 88"/>
            <p:cNvSpPr txBox="1">
              <a:spLocks noChangeArrowheads="1"/>
            </p:cNvSpPr>
            <p:nvPr/>
          </p:nvSpPr>
          <p:spPr bwMode="auto">
            <a:xfrm>
              <a:off x="2390" y="1933"/>
              <a:ext cx="590"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+ 5</a:t>
              </a:r>
            </a:p>
          </p:txBody>
        </p:sp>
        <p:sp>
          <p:nvSpPr>
            <p:cNvPr id="66587" name="Text Box 89"/>
            <p:cNvSpPr txBox="1">
              <a:spLocks noChangeArrowheads="1"/>
            </p:cNvSpPr>
            <p:nvPr/>
          </p:nvSpPr>
          <p:spPr bwMode="auto">
            <a:xfrm>
              <a:off x="2400" y="3227"/>
              <a:ext cx="590"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+ 5</a:t>
              </a:r>
            </a:p>
          </p:txBody>
        </p:sp>
        <p:sp>
          <p:nvSpPr>
            <p:cNvPr id="66588" name="Rectangle 90"/>
            <p:cNvSpPr>
              <a:spLocks noChangeArrowheads="1"/>
            </p:cNvSpPr>
            <p:nvPr/>
          </p:nvSpPr>
          <p:spPr bwMode="auto">
            <a:xfrm>
              <a:off x="485" y="2868"/>
              <a:ext cx="268" cy="159"/>
            </a:xfrm>
            <a:prstGeom prst="rect">
              <a:avLst/>
            </a:prstGeom>
            <a:noFill/>
            <a:ln w="9525">
              <a:noFill/>
              <a:miter lim="800000"/>
              <a:headEnd/>
              <a:tailEnd/>
            </a:ln>
          </p:spPr>
          <p:txBody>
            <a:bodyPr wrap="none">
              <a:spAutoFit/>
            </a:bodyPr>
            <a:lstStyle/>
            <a:p>
              <a:r>
                <a:rPr lang="en-CA" sz="1600" b="1" dirty="0">
                  <a:solidFill>
                    <a:srgbClr val="FF0000"/>
                  </a:solidFill>
                  <a:latin typeface="Arial" charset="0"/>
                </a:rPr>
                <a:t>X</a:t>
              </a:r>
            </a:p>
          </p:txBody>
        </p:sp>
        <p:sp>
          <p:nvSpPr>
            <p:cNvPr id="66589" name="Rectangle 91"/>
            <p:cNvSpPr>
              <a:spLocks noChangeArrowheads="1"/>
            </p:cNvSpPr>
            <p:nvPr/>
          </p:nvSpPr>
          <p:spPr bwMode="auto">
            <a:xfrm>
              <a:off x="1102" y="3109"/>
              <a:ext cx="268" cy="159"/>
            </a:xfrm>
            <a:prstGeom prst="rect">
              <a:avLst/>
            </a:prstGeom>
            <a:noFill/>
            <a:ln w="9525">
              <a:noFill/>
              <a:miter lim="800000"/>
              <a:headEnd/>
              <a:tailEnd/>
            </a:ln>
          </p:spPr>
          <p:txBody>
            <a:bodyPr wrap="none">
              <a:spAutoFit/>
            </a:bodyPr>
            <a:lstStyle/>
            <a:p>
              <a:r>
                <a:rPr lang="en-CA" sz="1600" b="1" dirty="0">
                  <a:solidFill>
                    <a:srgbClr val="FF0000"/>
                  </a:solidFill>
                  <a:latin typeface="Arial" charset="0"/>
                </a:rPr>
                <a:t>X</a:t>
              </a:r>
            </a:p>
          </p:txBody>
        </p:sp>
        <p:sp>
          <p:nvSpPr>
            <p:cNvPr id="66590" name="Text Box 92"/>
            <p:cNvSpPr txBox="1">
              <a:spLocks noChangeArrowheads="1"/>
            </p:cNvSpPr>
            <p:nvPr/>
          </p:nvSpPr>
          <p:spPr bwMode="auto">
            <a:xfrm>
              <a:off x="2454" y="2849"/>
              <a:ext cx="590"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+1</a:t>
              </a:r>
            </a:p>
          </p:txBody>
        </p:sp>
        <p:sp>
          <p:nvSpPr>
            <p:cNvPr id="66591" name="Text Box 93"/>
            <p:cNvSpPr txBox="1">
              <a:spLocks noChangeArrowheads="1"/>
            </p:cNvSpPr>
            <p:nvPr/>
          </p:nvSpPr>
          <p:spPr bwMode="auto">
            <a:xfrm>
              <a:off x="2400" y="3373"/>
              <a:ext cx="589"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+ 6</a:t>
              </a:r>
            </a:p>
          </p:txBody>
        </p:sp>
        <p:sp>
          <p:nvSpPr>
            <p:cNvPr id="66592" name="Text Box 94"/>
            <p:cNvSpPr txBox="1">
              <a:spLocks noChangeArrowheads="1"/>
            </p:cNvSpPr>
            <p:nvPr/>
          </p:nvSpPr>
          <p:spPr bwMode="auto">
            <a:xfrm>
              <a:off x="2409" y="3536"/>
              <a:ext cx="591"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13.4</a:t>
              </a:r>
            </a:p>
          </p:txBody>
        </p:sp>
        <p:sp>
          <p:nvSpPr>
            <p:cNvPr id="66593" name="Oval 95"/>
            <p:cNvSpPr>
              <a:spLocks noChangeArrowheads="1"/>
            </p:cNvSpPr>
            <p:nvPr/>
          </p:nvSpPr>
          <p:spPr bwMode="auto">
            <a:xfrm>
              <a:off x="1619" y="3811"/>
              <a:ext cx="136" cy="227"/>
            </a:xfrm>
            <a:prstGeom prst="ellipse">
              <a:avLst/>
            </a:prstGeom>
            <a:noFill/>
            <a:ln w="38100">
              <a:solidFill>
                <a:srgbClr val="FF0000"/>
              </a:solidFill>
              <a:round/>
              <a:headEnd/>
              <a:tailEnd/>
            </a:ln>
          </p:spPr>
          <p:txBody>
            <a:bodyPr wrap="none" anchor="ctr"/>
            <a:lstStyle/>
            <a:p>
              <a:endParaRPr lang="en-US" dirty="0"/>
            </a:p>
          </p:txBody>
        </p:sp>
      </p:grpSp>
      <p:sp>
        <p:nvSpPr>
          <p:cNvPr id="66567" name="Text Box 96"/>
          <p:cNvSpPr txBox="1">
            <a:spLocks noChangeArrowheads="1"/>
          </p:cNvSpPr>
          <p:nvPr/>
        </p:nvSpPr>
        <p:spPr bwMode="auto">
          <a:xfrm>
            <a:off x="830263" y="511175"/>
            <a:ext cx="8064500" cy="639763"/>
          </a:xfrm>
          <a:prstGeom prst="rect">
            <a:avLst/>
          </a:prstGeom>
          <a:noFill/>
          <a:ln w="9525">
            <a:noFill/>
            <a:miter lim="800000"/>
            <a:headEnd/>
            <a:tailEnd/>
          </a:ln>
        </p:spPr>
        <p:txBody>
          <a:bodyPr>
            <a:spAutoFit/>
          </a:bodyPr>
          <a:lstStyle/>
          <a:p>
            <a:pPr>
              <a:spcBef>
                <a:spcPct val="50000"/>
              </a:spcBef>
            </a:pPr>
            <a:r>
              <a:rPr lang="en-GB" sz="2000" b="1" dirty="0">
                <a:solidFill>
                  <a:schemeClr val="tx2"/>
                </a:solidFill>
                <a:latin typeface="Arial" charset="0"/>
              </a:rPr>
              <a:t>Step 2: Numerical &amp; </a:t>
            </a:r>
          </a:p>
          <a:p>
            <a:pPr>
              <a:spcBef>
                <a:spcPct val="50000"/>
              </a:spcBef>
            </a:pPr>
            <a:r>
              <a:rPr lang="en-GB" sz="2000" b="1" dirty="0">
                <a:solidFill>
                  <a:schemeClr val="tx2"/>
                </a:solidFill>
                <a:latin typeface="Arial" charset="0"/>
              </a:rPr>
              <a:t>Design Assessments</a:t>
            </a:r>
            <a:r>
              <a:rPr lang="en-CA" sz="2000" b="1" dirty="0">
                <a:solidFill>
                  <a:schemeClr val="tx2"/>
                </a:solidFill>
                <a:latin typeface="Arial" charset="0"/>
              </a:rPr>
              <a:t>  </a:t>
            </a:r>
          </a:p>
        </p:txBody>
      </p:sp>
      <p:sp>
        <p:nvSpPr>
          <p:cNvPr id="66568" name="Text Box 98"/>
          <p:cNvSpPr txBox="1">
            <a:spLocks noChangeArrowheads="1"/>
          </p:cNvSpPr>
          <p:nvPr/>
        </p:nvSpPr>
        <p:spPr bwMode="auto">
          <a:xfrm>
            <a:off x="7956550" y="1412875"/>
            <a:ext cx="1008063" cy="252413"/>
          </a:xfrm>
          <a:prstGeom prst="rect">
            <a:avLst/>
          </a:prstGeom>
          <a:noFill/>
          <a:ln w="9525">
            <a:noFill/>
            <a:miter lim="800000"/>
            <a:headEnd/>
            <a:tailEnd/>
          </a:ln>
        </p:spPr>
        <p:txBody>
          <a:bodyPr>
            <a:spAutoFit/>
          </a:bodyPr>
          <a:lstStyle/>
          <a:p>
            <a:pPr>
              <a:spcBef>
                <a:spcPct val="50000"/>
              </a:spcBef>
            </a:pPr>
            <a:r>
              <a:rPr lang="en-CA" sz="1600" b="1" dirty="0">
                <a:latin typeface="Arial" charset="0"/>
              </a:rPr>
              <a:t>7.3%</a:t>
            </a:r>
          </a:p>
        </p:txBody>
      </p:sp>
      <p:pic>
        <p:nvPicPr>
          <p:cNvPr id="66570" name="Picture 100" descr="Slide 07"/>
          <p:cNvPicPr>
            <a:picLocks noChangeAspect="1" noChangeArrowheads="1"/>
          </p:cNvPicPr>
          <p:nvPr/>
        </p:nvPicPr>
        <p:blipFill>
          <a:blip r:embed="rId3" cstate="print">
            <a:lum bright="6000"/>
          </a:blip>
          <a:srcRect/>
          <a:stretch>
            <a:fillRect/>
          </a:stretch>
        </p:blipFill>
        <p:spPr bwMode="auto">
          <a:xfrm>
            <a:off x="4364038" y="514350"/>
            <a:ext cx="4537075" cy="2995613"/>
          </a:xfrm>
          <a:prstGeom prst="rect">
            <a:avLst/>
          </a:prstGeom>
          <a:noFill/>
          <a:ln w="9525">
            <a:solidFill>
              <a:schemeClr val="tx1"/>
            </a:solidFill>
            <a:miter lim="800000"/>
            <a:headEnd/>
            <a:tailEnd/>
          </a:ln>
        </p:spPr>
      </p:pic>
      <p:sp>
        <p:nvSpPr>
          <p:cNvPr id="66571" name="Freeform 104"/>
          <p:cNvSpPr>
            <a:spLocks/>
          </p:cNvSpPr>
          <p:nvPr/>
        </p:nvSpPr>
        <p:spPr bwMode="auto">
          <a:xfrm>
            <a:off x="4343400" y="939800"/>
            <a:ext cx="4508500" cy="2146300"/>
          </a:xfrm>
          <a:custGeom>
            <a:avLst/>
            <a:gdLst>
              <a:gd name="T0" fmla="*/ 2147483647 w 2840"/>
              <a:gd name="T1" fmla="*/ 2147483647 h 1352"/>
              <a:gd name="T2" fmla="*/ 2147483647 w 2840"/>
              <a:gd name="T3" fmla="*/ 2147483647 h 1352"/>
              <a:gd name="T4" fmla="*/ 2147483647 w 2840"/>
              <a:gd name="T5" fmla="*/ 2147483647 h 1352"/>
              <a:gd name="T6" fmla="*/ 2147483647 w 2840"/>
              <a:gd name="T7" fmla="*/ 2147483647 h 1352"/>
              <a:gd name="T8" fmla="*/ 2147483647 w 2840"/>
              <a:gd name="T9" fmla="*/ 2147483647 h 1352"/>
              <a:gd name="T10" fmla="*/ 2147483647 w 2840"/>
              <a:gd name="T11" fmla="*/ 2147483647 h 1352"/>
              <a:gd name="T12" fmla="*/ 2147483647 w 2840"/>
              <a:gd name="T13" fmla="*/ 2147483647 h 1352"/>
              <a:gd name="T14" fmla="*/ 2147483647 w 2840"/>
              <a:gd name="T15" fmla="*/ 2147483647 h 1352"/>
              <a:gd name="T16" fmla="*/ 2147483647 w 2840"/>
              <a:gd name="T17" fmla="*/ 2147483647 h 1352"/>
              <a:gd name="T18" fmla="*/ 2147483647 w 2840"/>
              <a:gd name="T19" fmla="*/ 2147483647 h 1352"/>
              <a:gd name="T20" fmla="*/ 2147483647 w 2840"/>
              <a:gd name="T21" fmla="*/ 2147483647 h 1352"/>
              <a:gd name="T22" fmla="*/ 2147483647 w 2840"/>
              <a:gd name="T23" fmla="*/ 2147483647 h 1352"/>
              <a:gd name="T24" fmla="*/ 2147483647 w 2840"/>
              <a:gd name="T25" fmla="*/ 2147483647 h 1352"/>
              <a:gd name="T26" fmla="*/ 2147483647 w 2840"/>
              <a:gd name="T27" fmla="*/ 2147483647 h 1352"/>
              <a:gd name="T28" fmla="*/ 2147483647 w 2840"/>
              <a:gd name="T29" fmla="*/ 2147483647 h 1352"/>
              <a:gd name="T30" fmla="*/ 2147483647 w 2840"/>
              <a:gd name="T31" fmla="*/ 2147483647 h 1352"/>
              <a:gd name="T32" fmla="*/ 2147483647 w 2840"/>
              <a:gd name="T33" fmla="*/ 2147483647 h 1352"/>
              <a:gd name="T34" fmla="*/ 2147483647 w 2840"/>
              <a:gd name="T35" fmla="*/ 2147483647 h 1352"/>
              <a:gd name="T36" fmla="*/ 2147483647 w 2840"/>
              <a:gd name="T37" fmla="*/ 2147483647 h 1352"/>
              <a:gd name="T38" fmla="*/ 2147483647 w 2840"/>
              <a:gd name="T39" fmla="*/ 2147483647 h 1352"/>
              <a:gd name="T40" fmla="*/ 2147483647 w 2840"/>
              <a:gd name="T41" fmla="*/ 2147483647 h 1352"/>
              <a:gd name="T42" fmla="*/ 2147483647 w 2840"/>
              <a:gd name="T43" fmla="*/ 2147483647 h 1352"/>
              <a:gd name="T44" fmla="*/ 2147483647 w 2840"/>
              <a:gd name="T45" fmla="*/ 2147483647 h 135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40"/>
              <a:gd name="T70" fmla="*/ 0 h 1352"/>
              <a:gd name="T71" fmla="*/ 2840 w 2840"/>
              <a:gd name="T72" fmla="*/ 1352 h 135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40" h="1352">
                <a:moveTo>
                  <a:pt x="88" y="1024"/>
                </a:moveTo>
                <a:cubicBezTo>
                  <a:pt x="128" y="960"/>
                  <a:pt x="224" y="952"/>
                  <a:pt x="280" y="928"/>
                </a:cubicBezTo>
                <a:cubicBezTo>
                  <a:pt x="336" y="904"/>
                  <a:pt x="384" y="888"/>
                  <a:pt x="424" y="880"/>
                </a:cubicBezTo>
                <a:cubicBezTo>
                  <a:pt x="464" y="872"/>
                  <a:pt x="472" y="904"/>
                  <a:pt x="520" y="880"/>
                </a:cubicBezTo>
                <a:cubicBezTo>
                  <a:pt x="568" y="856"/>
                  <a:pt x="648" y="776"/>
                  <a:pt x="712" y="736"/>
                </a:cubicBezTo>
                <a:cubicBezTo>
                  <a:pt x="776" y="696"/>
                  <a:pt x="824" y="680"/>
                  <a:pt x="904" y="640"/>
                </a:cubicBezTo>
                <a:cubicBezTo>
                  <a:pt x="984" y="600"/>
                  <a:pt x="1104" y="544"/>
                  <a:pt x="1192" y="496"/>
                </a:cubicBezTo>
                <a:cubicBezTo>
                  <a:pt x="1280" y="448"/>
                  <a:pt x="1344" y="392"/>
                  <a:pt x="1432" y="352"/>
                </a:cubicBezTo>
                <a:cubicBezTo>
                  <a:pt x="1520" y="312"/>
                  <a:pt x="1640" y="288"/>
                  <a:pt x="1720" y="256"/>
                </a:cubicBezTo>
                <a:cubicBezTo>
                  <a:pt x="1800" y="224"/>
                  <a:pt x="1864" y="184"/>
                  <a:pt x="1912" y="160"/>
                </a:cubicBezTo>
                <a:cubicBezTo>
                  <a:pt x="1960" y="136"/>
                  <a:pt x="1960" y="120"/>
                  <a:pt x="2008" y="112"/>
                </a:cubicBezTo>
                <a:cubicBezTo>
                  <a:pt x="2056" y="104"/>
                  <a:pt x="2128" y="120"/>
                  <a:pt x="2200" y="112"/>
                </a:cubicBezTo>
                <a:cubicBezTo>
                  <a:pt x="2272" y="104"/>
                  <a:pt x="2352" y="72"/>
                  <a:pt x="2440" y="64"/>
                </a:cubicBezTo>
                <a:cubicBezTo>
                  <a:pt x="2528" y="56"/>
                  <a:pt x="2672" y="64"/>
                  <a:pt x="2728" y="64"/>
                </a:cubicBezTo>
                <a:cubicBezTo>
                  <a:pt x="2784" y="64"/>
                  <a:pt x="2840" y="0"/>
                  <a:pt x="2776" y="64"/>
                </a:cubicBezTo>
                <a:cubicBezTo>
                  <a:pt x="2712" y="128"/>
                  <a:pt x="2472" y="344"/>
                  <a:pt x="2344" y="448"/>
                </a:cubicBezTo>
                <a:cubicBezTo>
                  <a:pt x="2216" y="552"/>
                  <a:pt x="2136" y="592"/>
                  <a:pt x="2008" y="688"/>
                </a:cubicBezTo>
                <a:cubicBezTo>
                  <a:pt x="1880" y="784"/>
                  <a:pt x="1728" y="944"/>
                  <a:pt x="1576" y="1024"/>
                </a:cubicBezTo>
                <a:cubicBezTo>
                  <a:pt x="1424" y="1104"/>
                  <a:pt x="1240" y="1136"/>
                  <a:pt x="1096" y="1168"/>
                </a:cubicBezTo>
                <a:cubicBezTo>
                  <a:pt x="952" y="1200"/>
                  <a:pt x="840" y="1200"/>
                  <a:pt x="712" y="1216"/>
                </a:cubicBezTo>
                <a:cubicBezTo>
                  <a:pt x="584" y="1232"/>
                  <a:pt x="440" y="1248"/>
                  <a:pt x="328" y="1264"/>
                </a:cubicBezTo>
                <a:cubicBezTo>
                  <a:pt x="216" y="1280"/>
                  <a:pt x="80" y="1352"/>
                  <a:pt x="40" y="1312"/>
                </a:cubicBezTo>
                <a:cubicBezTo>
                  <a:pt x="0" y="1272"/>
                  <a:pt x="48" y="1088"/>
                  <a:pt x="88" y="1024"/>
                </a:cubicBezTo>
                <a:close/>
              </a:path>
            </a:pathLst>
          </a:custGeom>
          <a:noFill/>
          <a:ln w="25400">
            <a:solidFill>
              <a:schemeClr val="tx1"/>
            </a:solidFill>
            <a:round/>
            <a:headEnd/>
            <a:tailEnd/>
          </a:ln>
        </p:spPr>
        <p:txBody>
          <a:bodyPr/>
          <a:lstStyle/>
          <a:p>
            <a:endParaRPr lang="en-CA" dirty="0"/>
          </a:p>
        </p:txBody>
      </p:sp>
      <p:sp>
        <p:nvSpPr>
          <p:cNvPr id="66572" name="Text Box 106"/>
          <p:cNvSpPr txBox="1">
            <a:spLocks noChangeArrowheads="1"/>
          </p:cNvSpPr>
          <p:nvPr/>
        </p:nvSpPr>
        <p:spPr bwMode="auto">
          <a:xfrm>
            <a:off x="6521450" y="2025650"/>
            <a:ext cx="533400" cy="342900"/>
          </a:xfrm>
          <a:prstGeom prst="rect">
            <a:avLst/>
          </a:prstGeom>
          <a:noFill/>
          <a:ln w="9525">
            <a:noFill/>
            <a:miter lim="800000"/>
            <a:headEnd/>
            <a:tailEnd/>
          </a:ln>
        </p:spPr>
        <p:txBody>
          <a:bodyPr>
            <a:spAutoFit/>
          </a:bodyPr>
          <a:lstStyle/>
          <a:p>
            <a:pPr>
              <a:spcBef>
                <a:spcPct val="50000"/>
              </a:spcBef>
            </a:pPr>
            <a:r>
              <a:rPr lang="en-CA" sz="1200" b="1" dirty="0">
                <a:solidFill>
                  <a:srgbClr val="EEE91B"/>
                </a:solidFill>
                <a:latin typeface="Arial" charset="0"/>
              </a:rPr>
              <a:t>7.3%</a:t>
            </a:r>
          </a:p>
        </p:txBody>
      </p:sp>
      <p:sp>
        <p:nvSpPr>
          <p:cNvPr id="66573" name="Line 111"/>
          <p:cNvSpPr>
            <a:spLocks noChangeShapeType="1"/>
          </p:cNvSpPr>
          <p:nvPr/>
        </p:nvSpPr>
        <p:spPr bwMode="auto">
          <a:xfrm flipV="1">
            <a:off x="6019800" y="1981200"/>
            <a:ext cx="609600" cy="457200"/>
          </a:xfrm>
          <a:prstGeom prst="line">
            <a:avLst/>
          </a:prstGeom>
          <a:noFill/>
          <a:ln w="19050">
            <a:solidFill>
              <a:srgbClr val="EEE91B"/>
            </a:solidFill>
            <a:round/>
            <a:headEnd/>
            <a:tailEnd/>
          </a:ln>
        </p:spPr>
        <p:txBody>
          <a:bodyPr/>
          <a:lstStyle/>
          <a:p>
            <a:endParaRPr lang="en-CA" dirty="0"/>
          </a:p>
        </p:txBody>
      </p:sp>
      <p:sp>
        <p:nvSpPr>
          <p:cNvPr id="66574" name="Line 112"/>
          <p:cNvSpPr>
            <a:spLocks noChangeShapeType="1"/>
          </p:cNvSpPr>
          <p:nvPr/>
        </p:nvSpPr>
        <p:spPr bwMode="auto">
          <a:xfrm flipV="1">
            <a:off x="6629400" y="1905000"/>
            <a:ext cx="762000" cy="76200"/>
          </a:xfrm>
          <a:prstGeom prst="line">
            <a:avLst/>
          </a:prstGeom>
          <a:noFill/>
          <a:ln w="19050">
            <a:solidFill>
              <a:srgbClr val="EEE91B"/>
            </a:solidFill>
            <a:round/>
            <a:headEnd/>
            <a:tailEnd/>
          </a:ln>
        </p:spPr>
        <p:txBody>
          <a:bodyPr/>
          <a:lstStyle/>
          <a:p>
            <a:endParaRPr lang="en-CA" dirty="0"/>
          </a:p>
        </p:txBody>
      </p:sp>
      <p:sp>
        <p:nvSpPr>
          <p:cNvPr id="66575" name="Freeform 113"/>
          <p:cNvSpPr>
            <a:spLocks/>
          </p:cNvSpPr>
          <p:nvPr/>
        </p:nvSpPr>
        <p:spPr bwMode="auto">
          <a:xfrm>
            <a:off x="6019800" y="2362200"/>
            <a:ext cx="838200" cy="76200"/>
          </a:xfrm>
          <a:custGeom>
            <a:avLst/>
            <a:gdLst>
              <a:gd name="T0" fmla="*/ 0 w 528"/>
              <a:gd name="T1" fmla="*/ 2147483647 h 48"/>
              <a:gd name="T2" fmla="*/ 2147483647 w 528"/>
              <a:gd name="T3" fmla="*/ 0 h 48"/>
              <a:gd name="T4" fmla="*/ 0 60000 65536"/>
              <a:gd name="T5" fmla="*/ 0 60000 65536"/>
              <a:gd name="T6" fmla="*/ 0 w 528"/>
              <a:gd name="T7" fmla="*/ 0 h 48"/>
              <a:gd name="T8" fmla="*/ 528 w 528"/>
              <a:gd name="T9" fmla="*/ 48 h 48"/>
            </a:gdLst>
            <a:ahLst/>
            <a:cxnLst>
              <a:cxn ang="T4">
                <a:pos x="T0" y="T1"/>
              </a:cxn>
              <a:cxn ang="T5">
                <a:pos x="T2" y="T3"/>
              </a:cxn>
            </a:cxnLst>
            <a:rect l="T6" t="T7" r="T8" b="T9"/>
            <a:pathLst>
              <a:path w="528" h="48">
                <a:moveTo>
                  <a:pt x="0" y="48"/>
                </a:moveTo>
                <a:cubicBezTo>
                  <a:pt x="220" y="28"/>
                  <a:pt x="440" y="8"/>
                  <a:pt x="528" y="0"/>
                </a:cubicBezTo>
              </a:path>
            </a:pathLst>
          </a:custGeom>
          <a:noFill/>
          <a:ln w="19050">
            <a:solidFill>
              <a:srgbClr val="EEE91B"/>
            </a:solidFill>
            <a:round/>
            <a:headEnd/>
            <a:tailEnd/>
          </a:ln>
        </p:spPr>
        <p:txBody>
          <a:bodyPr/>
          <a:lstStyle/>
          <a:p>
            <a:endParaRPr lang="en-CA" dirty="0"/>
          </a:p>
        </p:txBody>
      </p:sp>
      <p:sp>
        <p:nvSpPr>
          <p:cNvPr id="66576" name="Freeform 115"/>
          <p:cNvSpPr>
            <a:spLocks/>
          </p:cNvSpPr>
          <p:nvPr/>
        </p:nvSpPr>
        <p:spPr bwMode="auto">
          <a:xfrm>
            <a:off x="6858000" y="1905000"/>
            <a:ext cx="558800" cy="457200"/>
          </a:xfrm>
          <a:custGeom>
            <a:avLst/>
            <a:gdLst>
              <a:gd name="T0" fmla="*/ 0 w 352"/>
              <a:gd name="T1" fmla="*/ 2147483647 h 288"/>
              <a:gd name="T2" fmla="*/ 2147483647 w 352"/>
              <a:gd name="T3" fmla="*/ 2147483647 h 288"/>
              <a:gd name="T4" fmla="*/ 2147483647 w 352"/>
              <a:gd name="T5" fmla="*/ 2147483647 h 288"/>
              <a:gd name="T6" fmla="*/ 2147483647 w 352"/>
              <a:gd name="T7" fmla="*/ 2147483647 h 288"/>
              <a:gd name="T8" fmla="*/ 2147483647 w 352"/>
              <a:gd name="T9" fmla="*/ 2147483647 h 288"/>
              <a:gd name="T10" fmla="*/ 2147483647 w 352"/>
              <a:gd name="T11" fmla="*/ 0 h 288"/>
              <a:gd name="T12" fmla="*/ 0 60000 65536"/>
              <a:gd name="T13" fmla="*/ 0 60000 65536"/>
              <a:gd name="T14" fmla="*/ 0 60000 65536"/>
              <a:gd name="T15" fmla="*/ 0 60000 65536"/>
              <a:gd name="T16" fmla="*/ 0 60000 65536"/>
              <a:gd name="T17" fmla="*/ 0 60000 65536"/>
              <a:gd name="T18" fmla="*/ 0 w 352"/>
              <a:gd name="T19" fmla="*/ 0 h 288"/>
              <a:gd name="T20" fmla="*/ 352 w 352"/>
              <a:gd name="T21" fmla="*/ 288 h 288"/>
            </a:gdLst>
            <a:ahLst/>
            <a:cxnLst>
              <a:cxn ang="T12">
                <a:pos x="T0" y="T1"/>
              </a:cxn>
              <a:cxn ang="T13">
                <a:pos x="T2" y="T3"/>
              </a:cxn>
              <a:cxn ang="T14">
                <a:pos x="T4" y="T5"/>
              </a:cxn>
              <a:cxn ang="T15">
                <a:pos x="T6" y="T7"/>
              </a:cxn>
              <a:cxn ang="T16">
                <a:pos x="T8" y="T9"/>
              </a:cxn>
              <a:cxn ang="T17">
                <a:pos x="T10" y="T11"/>
              </a:cxn>
            </a:cxnLst>
            <a:rect l="T18" t="T19" r="T20" b="T21"/>
            <a:pathLst>
              <a:path w="352" h="288">
                <a:moveTo>
                  <a:pt x="0" y="288"/>
                </a:moveTo>
                <a:cubicBezTo>
                  <a:pt x="32" y="272"/>
                  <a:pt x="64" y="256"/>
                  <a:pt x="96" y="240"/>
                </a:cubicBezTo>
                <a:cubicBezTo>
                  <a:pt x="128" y="224"/>
                  <a:pt x="168" y="208"/>
                  <a:pt x="192" y="192"/>
                </a:cubicBezTo>
                <a:cubicBezTo>
                  <a:pt x="216" y="176"/>
                  <a:pt x="216" y="168"/>
                  <a:pt x="240" y="144"/>
                </a:cubicBezTo>
                <a:cubicBezTo>
                  <a:pt x="264" y="120"/>
                  <a:pt x="320" y="72"/>
                  <a:pt x="336" y="48"/>
                </a:cubicBezTo>
                <a:cubicBezTo>
                  <a:pt x="352" y="24"/>
                  <a:pt x="336" y="8"/>
                  <a:pt x="336" y="0"/>
                </a:cubicBezTo>
              </a:path>
            </a:pathLst>
          </a:custGeom>
          <a:noFill/>
          <a:ln w="19050">
            <a:solidFill>
              <a:srgbClr val="EEE91B"/>
            </a:solidFill>
            <a:round/>
            <a:headEnd/>
            <a:tailEnd/>
          </a:ln>
        </p:spPr>
        <p:txBody>
          <a:bodyPr/>
          <a:lstStyle/>
          <a:p>
            <a:endParaRPr lang="en-CA" dirty="0"/>
          </a:p>
        </p:txBody>
      </p:sp>
      <p:sp>
        <p:nvSpPr>
          <p:cNvPr id="66577" name="Text Box 116"/>
          <p:cNvSpPr txBox="1">
            <a:spLocks noChangeArrowheads="1"/>
          </p:cNvSpPr>
          <p:nvPr/>
        </p:nvSpPr>
        <p:spPr bwMode="auto">
          <a:xfrm>
            <a:off x="4876800" y="4038600"/>
            <a:ext cx="3962400" cy="1190625"/>
          </a:xfrm>
          <a:prstGeom prst="rect">
            <a:avLst/>
          </a:prstGeom>
          <a:noFill/>
          <a:ln w="9525">
            <a:noFill/>
            <a:miter lim="800000"/>
            <a:headEnd/>
            <a:tailEnd/>
          </a:ln>
        </p:spPr>
        <p:txBody>
          <a:bodyPr>
            <a:spAutoFit/>
          </a:bodyPr>
          <a:lstStyle/>
          <a:p>
            <a:pPr>
              <a:spcBef>
                <a:spcPct val="50000"/>
              </a:spcBef>
            </a:pPr>
            <a:r>
              <a:rPr lang="en-CA" b="1" dirty="0">
                <a:solidFill>
                  <a:srgbClr val="FFFFFF"/>
                </a:solidFill>
              </a:rPr>
              <a:t>The penalties for poor design almost doubles the % alteration for this opening moving it towards MM.</a:t>
            </a:r>
          </a:p>
        </p:txBody>
      </p:sp>
      <p:pic>
        <p:nvPicPr>
          <p:cNvPr id="106" name="Picture 5" descr="BCID_BPOE_V_RGB_rev"/>
          <p:cNvPicPr>
            <a:picLocks noChangeAspect="1" noChangeArrowheads="1"/>
          </p:cNvPicPr>
          <p:nvPr/>
        </p:nvPicPr>
        <p:blipFill>
          <a:blip r:embed="rId4"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108"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68</a:t>
            </a:r>
            <a:endParaRPr lang="en-GB" sz="1400" dirty="0">
              <a:solidFill>
                <a:srgbClr val="FFFFFF"/>
              </a:solidFill>
              <a:latin typeface="Monotype Sorts" pitchFamily="2" charset="2"/>
            </a:endParaRP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7" name="Picture 75" descr="Slide 07"/>
          <p:cNvPicPr>
            <a:picLocks noChangeAspect="1" noChangeArrowheads="1"/>
          </p:cNvPicPr>
          <p:nvPr/>
        </p:nvPicPr>
        <p:blipFill>
          <a:blip r:embed="rId2" cstate="print">
            <a:lum bright="6000"/>
          </a:blip>
          <a:srcRect/>
          <a:stretch>
            <a:fillRect/>
          </a:stretch>
        </p:blipFill>
        <p:spPr bwMode="auto">
          <a:xfrm>
            <a:off x="4211638" y="361950"/>
            <a:ext cx="4537075" cy="2995613"/>
          </a:xfrm>
          <a:prstGeom prst="rect">
            <a:avLst/>
          </a:prstGeom>
          <a:noFill/>
          <a:ln w="9525">
            <a:solidFill>
              <a:schemeClr val="tx1"/>
            </a:solidFill>
            <a:miter lim="800000"/>
            <a:headEnd/>
            <a:tailEnd/>
          </a:ln>
        </p:spPr>
      </p:pic>
      <p:pic>
        <p:nvPicPr>
          <p:cNvPr id="67588" name="Picture 76"/>
          <p:cNvPicPr>
            <a:picLocks noChangeAspect="1" noChangeArrowheads="1"/>
          </p:cNvPicPr>
          <p:nvPr/>
        </p:nvPicPr>
        <p:blipFill>
          <a:blip r:embed="rId3" cstate="print"/>
          <a:srcRect l="1338" r="2007" b="1485"/>
          <a:stretch>
            <a:fillRect/>
          </a:stretch>
        </p:blipFill>
        <p:spPr bwMode="auto">
          <a:xfrm>
            <a:off x="323850" y="2497138"/>
            <a:ext cx="4464050" cy="4100512"/>
          </a:xfrm>
          <a:prstGeom prst="rect">
            <a:avLst/>
          </a:prstGeom>
          <a:noFill/>
          <a:ln w="25400">
            <a:solidFill>
              <a:srgbClr val="000000"/>
            </a:solidFill>
            <a:miter lim="800000"/>
            <a:headEnd/>
            <a:tailEnd/>
          </a:ln>
        </p:spPr>
      </p:pic>
      <p:sp>
        <p:nvSpPr>
          <p:cNvPr id="67589" name="Text Box 77"/>
          <p:cNvSpPr txBox="1">
            <a:spLocks noChangeArrowheads="1"/>
          </p:cNvSpPr>
          <p:nvPr/>
        </p:nvSpPr>
        <p:spPr bwMode="auto">
          <a:xfrm>
            <a:off x="395288" y="4343400"/>
            <a:ext cx="936625" cy="388938"/>
          </a:xfrm>
          <a:prstGeom prst="rect">
            <a:avLst/>
          </a:prstGeom>
          <a:noFill/>
          <a:ln w="9525">
            <a:noFill/>
            <a:miter lim="800000"/>
            <a:headEnd/>
            <a:tailEnd/>
          </a:ln>
        </p:spPr>
        <p:txBody>
          <a:bodyPr>
            <a:spAutoFit/>
          </a:bodyPr>
          <a:lstStyle/>
          <a:p>
            <a:pPr>
              <a:spcBef>
                <a:spcPct val="50000"/>
              </a:spcBef>
            </a:pPr>
            <a:r>
              <a:rPr lang="en-CA" sz="2800" b="1" dirty="0">
                <a:solidFill>
                  <a:srgbClr val="FF9933"/>
                </a:solidFill>
                <a:latin typeface="Arial" charset="0"/>
              </a:rPr>
              <a:t>x</a:t>
            </a:r>
          </a:p>
        </p:txBody>
      </p:sp>
      <p:sp>
        <p:nvSpPr>
          <p:cNvPr id="67590" name="Rectangle 78"/>
          <p:cNvSpPr>
            <a:spLocks noChangeArrowheads="1"/>
          </p:cNvSpPr>
          <p:nvPr/>
        </p:nvSpPr>
        <p:spPr bwMode="auto">
          <a:xfrm>
            <a:off x="323850" y="4419600"/>
            <a:ext cx="4464050" cy="533400"/>
          </a:xfrm>
          <a:prstGeom prst="rect">
            <a:avLst/>
          </a:prstGeom>
          <a:solidFill>
            <a:srgbClr val="FF9900">
              <a:alpha val="16862"/>
            </a:srgbClr>
          </a:solidFill>
          <a:ln w="38100">
            <a:solidFill>
              <a:srgbClr val="FF9900"/>
            </a:solidFill>
            <a:miter lim="800000"/>
            <a:headEnd/>
            <a:tailEnd/>
          </a:ln>
        </p:spPr>
        <p:txBody>
          <a:bodyPr wrap="none" anchor="ctr"/>
          <a:lstStyle/>
          <a:p>
            <a:endParaRPr lang="en-US" dirty="0"/>
          </a:p>
        </p:txBody>
      </p:sp>
      <p:sp>
        <p:nvSpPr>
          <p:cNvPr id="67591" name="Text Box 80"/>
          <p:cNvSpPr txBox="1">
            <a:spLocks noChangeArrowheads="1"/>
          </p:cNvSpPr>
          <p:nvPr/>
        </p:nvSpPr>
        <p:spPr bwMode="auto">
          <a:xfrm>
            <a:off x="296863" y="433388"/>
            <a:ext cx="3816350" cy="1938337"/>
          </a:xfrm>
          <a:prstGeom prst="rect">
            <a:avLst/>
          </a:prstGeom>
          <a:noFill/>
          <a:ln w="9525">
            <a:noFill/>
            <a:miter lim="800000"/>
            <a:headEnd/>
            <a:tailEnd/>
          </a:ln>
        </p:spPr>
        <p:txBody>
          <a:bodyPr>
            <a:spAutoFit/>
          </a:bodyPr>
          <a:lstStyle/>
          <a:p>
            <a:pPr>
              <a:spcBef>
                <a:spcPct val="50000"/>
              </a:spcBef>
            </a:pPr>
            <a:r>
              <a:rPr lang="en-CA" sz="2000" b="1" dirty="0">
                <a:solidFill>
                  <a:srgbClr val="FFFFFF"/>
                </a:solidFill>
                <a:latin typeface="Arial" charset="0"/>
              </a:rPr>
              <a:t>Determine Final EE Rating by comparing the VQO derived by ocular assessment with that derived through the numerical/ design assessment.</a:t>
            </a:r>
          </a:p>
        </p:txBody>
      </p:sp>
      <p:sp>
        <p:nvSpPr>
          <p:cNvPr id="67592" name="Text Box 81"/>
          <p:cNvSpPr txBox="1">
            <a:spLocks noChangeArrowheads="1"/>
          </p:cNvSpPr>
          <p:nvPr/>
        </p:nvSpPr>
        <p:spPr bwMode="auto">
          <a:xfrm>
            <a:off x="4919663" y="3476625"/>
            <a:ext cx="3743325" cy="617538"/>
          </a:xfrm>
          <a:prstGeom prst="rect">
            <a:avLst/>
          </a:prstGeom>
          <a:noFill/>
          <a:ln w="9525">
            <a:noFill/>
            <a:miter lim="800000"/>
            <a:headEnd/>
            <a:tailEnd/>
          </a:ln>
        </p:spPr>
        <p:txBody>
          <a:bodyPr>
            <a:spAutoFit/>
          </a:bodyPr>
          <a:lstStyle/>
          <a:p>
            <a:pPr algn="ctr">
              <a:spcBef>
                <a:spcPct val="50000"/>
              </a:spcBef>
            </a:pPr>
            <a:r>
              <a:rPr lang="en-CA" sz="2400" b="1" dirty="0">
                <a:solidFill>
                  <a:schemeClr val="tx2"/>
                </a:solidFill>
                <a:latin typeface="Arial" charset="0"/>
              </a:rPr>
              <a:t>Established VQO = M</a:t>
            </a:r>
          </a:p>
        </p:txBody>
      </p:sp>
      <p:pic>
        <p:nvPicPr>
          <p:cNvPr id="82" name="Picture 5" descr="BCID_BPOE_V_RGB_rev"/>
          <p:cNvPicPr>
            <a:picLocks noChangeAspect="1" noChangeArrowheads="1"/>
          </p:cNvPicPr>
          <p:nvPr/>
        </p:nvPicPr>
        <p:blipFill>
          <a:blip r:embed="rId4"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4"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69</a:t>
            </a:r>
            <a:endParaRPr lang="en-GB" sz="1400" dirty="0">
              <a:solidFill>
                <a:srgbClr val="FFFFFF"/>
              </a:solidFill>
              <a:latin typeface="Monotype Sorts" pitchFamily="2" charset="2"/>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610" name="Group 2"/>
          <p:cNvGrpSpPr>
            <a:grpSpLocks/>
          </p:cNvGrpSpPr>
          <p:nvPr/>
        </p:nvGrpSpPr>
        <p:grpSpPr bwMode="auto">
          <a:xfrm>
            <a:off x="8153400" y="5638800"/>
            <a:ext cx="660400" cy="820738"/>
            <a:chOff x="4920" y="3612"/>
            <a:chExt cx="529" cy="661"/>
          </a:xfrm>
        </p:grpSpPr>
        <p:sp>
          <p:nvSpPr>
            <p:cNvPr id="68616" name="Freeform 3"/>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68617" name="Freeform 4"/>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w="12700" cap="rnd" cmpd="sng">
              <a:noFill/>
              <a:prstDash val="solid"/>
              <a:round/>
              <a:headEnd type="none" w="med" len="med"/>
              <a:tailEnd type="none" w="med" len="med"/>
            </a:ln>
          </p:spPr>
          <p:txBody>
            <a:bodyPr/>
            <a:lstStyle/>
            <a:p>
              <a:endParaRPr lang="en-CA" dirty="0"/>
            </a:p>
          </p:txBody>
        </p:sp>
        <p:sp>
          <p:nvSpPr>
            <p:cNvPr id="68618" name="Freeform 5"/>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w="12700" cap="rnd" cmpd="sng">
              <a:noFill/>
              <a:prstDash val="solid"/>
              <a:round/>
              <a:headEnd type="none" w="med" len="med"/>
              <a:tailEnd type="none" w="med" len="med"/>
            </a:ln>
          </p:spPr>
          <p:txBody>
            <a:bodyPr/>
            <a:lstStyle/>
            <a:p>
              <a:endParaRPr lang="en-CA" dirty="0"/>
            </a:p>
          </p:txBody>
        </p:sp>
        <p:sp>
          <p:nvSpPr>
            <p:cNvPr id="68619" name="Freeform 6"/>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w="12700" cap="rnd" cmpd="sng">
              <a:noFill/>
              <a:prstDash val="solid"/>
              <a:round/>
              <a:headEnd type="none" w="med" len="med"/>
              <a:tailEnd type="none" w="med" len="med"/>
            </a:ln>
          </p:spPr>
          <p:txBody>
            <a:bodyPr/>
            <a:lstStyle/>
            <a:p>
              <a:endParaRPr lang="en-CA" dirty="0"/>
            </a:p>
          </p:txBody>
        </p:sp>
        <p:sp>
          <p:nvSpPr>
            <p:cNvPr id="68620" name="Freeform 7"/>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w="12700" cap="rnd" cmpd="sng">
              <a:noFill/>
              <a:prstDash val="solid"/>
              <a:round/>
              <a:headEnd type="none" w="med" len="med"/>
              <a:tailEnd type="none" w="med" len="med"/>
            </a:ln>
          </p:spPr>
          <p:txBody>
            <a:bodyPr/>
            <a:lstStyle/>
            <a:p>
              <a:endParaRPr lang="en-CA" dirty="0"/>
            </a:p>
          </p:txBody>
        </p:sp>
        <p:sp>
          <p:nvSpPr>
            <p:cNvPr id="68621" name="Freeform 8"/>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w="12700" cap="rnd" cmpd="sng">
              <a:noFill/>
              <a:prstDash val="solid"/>
              <a:round/>
              <a:headEnd type="none" w="med" len="med"/>
              <a:tailEnd type="none" w="med" len="med"/>
            </a:ln>
          </p:spPr>
          <p:txBody>
            <a:bodyPr/>
            <a:lstStyle/>
            <a:p>
              <a:endParaRPr lang="en-CA" dirty="0"/>
            </a:p>
          </p:txBody>
        </p:sp>
        <p:sp>
          <p:nvSpPr>
            <p:cNvPr id="68622" name="Freeform 9"/>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23" name="Freeform 10"/>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24" name="Freeform 11"/>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25" name="Freeform 12"/>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w="12700" cap="rnd" cmpd="sng">
              <a:noFill/>
              <a:prstDash val="solid"/>
              <a:round/>
              <a:headEnd type="none" w="med" len="med"/>
              <a:tailEnd type="none" w="med" len="med"/>
            </a:ln>
          </p:spPr>
          <p:txBody>
            <a:bodyPr/>
            <a:lstStyle/>
            <a:p>
              <a:endParaRPr lang="en-CA" dirty="0"/>
            </a:p>
          </p:txBody>
        </p:sp>
        <p:sp>
          <p:nvSpPr>
            <p:cNvPr id="68626" name="Freeform 13"/>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w="12700" cap="rnd" cmpd="sng">
              <a:noFill/>
              <a:prstDash val="solid"/>
              <a:round/>
              <a:headEnd type="none" w="med" len="med"/>
              <a:tailEnd type="none" w="med" len="med"/>
            </a:ln>
          </p:spPr>
          <p:txBody>
            <a:bodyPr/>
            <a:lstStyle/>
            <a:p>
              <a:endParaRPr lang="en-CA" dirty="0"/>
            </a:p>
          </p:txBody>
        </p:sp>
        <p:sp>
          <p:nvSpPr>
            <p:cNvPr id="68627" name="Freeform 14"/>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w="12700" cap="rnd" cmpd="sng">
              <a:noFill/>
              <a:prstDash val="solid"/>
              <a:round/>
              <a:headEnd type="none" w="med" len="med"/>
              <a:tailEnd type="none" w="med" len="med"/>
            </a:ln>
          </p:spPr>
          <p:txBody>
            <a:bodyPr/>
            <a:lstStyle/>
            <a:p>
              <a:endParaRPr lang="en-CA" dirty="0"/>
            </a:p>
          </p:txBody>
        </p:sp>
        <p:sp>
          <p:nvSpPr>
            <p:cNvPr id="68628" name="Freeform 15"/>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w="12700" cap="rnd" cmpd="sng">
              <a:noFill/>
              <a:prstDash val="solid"/>
              <a:round/>
              <a:headEnd type="none" w="med" len="med"/>
              <a:tailEnd type="none" w="med" len="med"/>
            </a:ln>
          </p:spPr>
          <p:txBody>
            <a:bodyPr/>
            <a:lstStyle/>
            <a:p>
              <a:endParaRPr lang="en-CA" dirty="0"/>
            </a:p>
          </p:txBody>
        </p:sp>
        <p:sp>
          <p:nvSpPr>
            <p:cNvPr id="68629" name="Freeform 16"/>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cmpd="sng">
              <a:solidFill>
                <a:srgbClr val="80FFFF"/>
              </a:solidFill>
              <a:prstDash val="solid"/>
              <a:round/>
              <a:headEnd type="none" w="med" len="med"/>
              <a:tailEnd type="none" w="med" len="med"/>
            </a:ln>
          </p:spPr>
          <p:txBody>
            <a:bodyPr/>
            <a:lstStyle/>
            <a:p>
              <a:endParaRPr lang="en-CA" dirty="0"/>
            </a:p>
          </p:txBody>
        </p:sp>
        <p:sp>
          <p:nvSpPr>
            <p:cNvPr id="68630" name="Freeform 17"/>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31" name="Freeform 18"/>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32" name="Freeform 19"/>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w="12700" cap="rnd" cmpd="sng">
              <a:noFill/>
              <a:prstDash val="solid"/>
              <a:round/>
              <a:headEnd type="none" w="med" len="med"/>
              <a:tailEnd type="none" w="med" len="med"/>
            </a:ln>
          </p:spPr>
          <p:txBody>
            <a:bodyPr/>
            <a:lstStyle/>
            <a:p>
              <a:endParaRPr lang="en-CA" dirty="0"/>
            </a:p>
          </p:txBody>
        </p:sp>
        <p:sp>
          <p:nvSpPr>
            <p:cNvPr id="68633" name="Freeform 20"/>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w="12700" cap="rnd" cmpd="sng">
              <a:noFill/>
              <a:prstDash val="solid"/>
              <a:round/>
              <a:headEnd type="none" w="med" len="med"/>
              <a:tailEnd type="none" w="med" len="med"/>
            </a:ln>
          </p:spPr>
          <p:txBody>
            <a:bodyPr/>
            <a:lstStyle/>
            <a:p>
              <a:endParaRPr lang="en-CA" dirty="0"/>
            </a:p>
          </p:txBody>
        </p:sp>
        <p:sp>
          <p:nvSpPr>
            <p:cNvPr id="68634" name="Freeform 21"/>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35" name="Freeform 22"/>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36" name="Freeform 23"/>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68637" name="Freeform 24"/>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38" name="Freeform 25"/>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68639" name="Freeform 26"/>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40" name="Freeform 27"/>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41" name="Freeform 28"/>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42" name="Freeform 29"/>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43" name="Freeform 30"/>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44" name="Freeform 31"/>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45" name="Freeform 32"/>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68646" name="Freeform 33"/>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47" name="Freeform 34"/>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48" name="Freeform 35"/>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49" name="Freeform 36"/>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50" name="Freeform 37"/>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51" name="Freeform 38"/>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68652" name="Freeform 39"/>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53" name="Freeform 40"/>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54" name="Freeform 41"/>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55" name="Freeform 42"/>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56" name="Freeform 43"/>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57" name="Freeform 44"/>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58" name="Freeform 45"/>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68659" name="Freeform 46"/>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68660" name="Freeform 47"/>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61" name="Freeform 48"/>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62" name="Freeform 49"/>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68663" name="Freeform 50"/>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64" name="Freeform 51"/>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65" name="Freeform 52"/>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66" name="Freeform 53"/>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67" name="Freeform 54"/>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68668" name="Freeform 55"/>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68669" name="Freeform 56"/>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70" name="Freeform 57"/>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w="12700" cap="rnd" cmpd="sng">
              <a:noFill/>
              <a:prstDash val="solid"/>
              <a:round/>
              <a:headEnd type="none" w="med" len="med"/>
              <a:tailEnd type="none" w="med" len="med"/>
            </a:ln>
          </p:spPr>
          <p:txBody>
            <a:bodyPr/>
            <a:lstStyle/>
            <a:p>
              <a:endParaRPr lang="en-CA" dirty="0"/>
            </a:p>
          </p:txBody>
        </p:sp>
        <p:sp>
          <p:nvSpPr>
            <p:cNvPr id="68671" name="Freeform 58"/>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w="12700" cap="rnd" cmpd="sng">
              <a:noFill/>
              <a:prstDash val="solid"/>
              <a:round/>
              <a:headEnd type="none" w="med" len="med"/>
              <a:tailEnd type="none" w="med" len="med"/>
            </a:ln>
          </p:spPr>
          <p:txBody>
            <a:bodyPr/>
            <a:lstStyle/>
            <a:p>
              <a:endParaRPr lang="en-CA" dirty="0"/>
            </a:p>
          </p:txBody>
        </p:sp>
        <p:sp>
          <p:nvSpPr>
            <p:cNvPr id="68672" name="Freeform 59"/>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73" name="Freeform 60"/>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74" name="Freeform 61"/>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75" name="Freeform 62"/>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76" name="Freeform 63"/>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77" name="Freeform 64"/>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78" name="Freeform 65"/>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79" name="Freeform 66"/>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80" name="Freeform 67"/>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81" name="Freeform 68"/>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82" name="Freeform 69"/>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83" name="Freeform 70"/>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cmpd="sng">
              <a:solidFill>
                <a:srgbClr val="000000"/>
              </a:solidFill>
              <a:prstDash val="solid"/>
              <a:round/>
              <a:headEnd type="none" w="med" len="med"/>
              <a:tailEnd type="none" w="med" len="med"/>
            </a:ln>
          </p:spPr>
          <p:txBody>
            <a:bodyPr/>
            <a:lstStyle/>
            <a:p>
              <a:endParaRPr lang="en-CA" dirty="0"/>
            </a:p>
          </p:txBody>
        </p:sp>
        <p:sp>
          <p:nvSpPr>
            <p:cNvPr id="68684" name="Freeform 71"/>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cmpd="sng">
              <a:solidFill>
                <a:srgbClr val="FFFFFF"/>
              </a:solidFill>
              <a:prstDash val="solid"/>
              <a:round/>
              <a:headEnd type="none" w="med" len="med"/>
              <a:tailEnd type="none" w="med" len="med"/>
            </a:ln>
          </p:spPr>
          <p:txBody>
            <a:bodyPr/>
            <a:lstStyle/>
            <a:p>
              <a:endParaRPr lang="en-CA" dirty="0"/>
            </a:p>
          </p:txBody>
        </p:sp>
        <p:sp>
          <p:nvSpPr>
            <p:cNvPr id="68685" name="Freeform 72"/>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w="12700" cap="rnd" cmpd="sng">
              <a:noFill/>
              <a:prstDash val="solid"/>
              <a:round/>
              <a:headEnd type="none" w="med" len="med"/>
              <a:tailEnd type="none" w="med" len="med"/>
            </a:ln>
          </p:spPr>
          <p:txBody>
            <a:bodyPr/>
            <a:lstStyle/>
            <a:p>
              <a:endParaRPr lang="en-CA" dirty="0"/>
            </a:p>
          </p:txBody>
        </p:sp>
        <p:sp>
          <p:nvSpPr>
            <p:cNvPr id="68686" name="Freeform 73"/>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w="12700" cap="rnd" cmpd="sng">
              <a:noFill/>
              <a:prstDash val="solid"/>
              <a:round/>
              <a:headEnd type="none" w="med" len="med"/>
              <a:tailEnd type="none" w="med" len="med"/>
            </a:ln>
          </p:spPr>
          <p:txBody>
            <a:bodyPr/>
            <a:lstStyle/>
            <a:p>
              <a:endParaRPr lang="en-CA" dirty="0"/>
            </a:p>
          </p:txBody>
        </p:sp>
        <p:sp>
          <p:nvSpPr>
            <p:cNvPr id="68687" name="Freeform 74"/>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cmpd="sng">
              <a:solidFill>
                <a:srgbClr val="000000"/>
              </a:solidFill>
              <a:prstDash val="solid"/>
              <a:round/>
              <a:headEnd type="none" w="med" len="med"/>
              <a:tailEnd type="none" w="med" len="med"/>
            </a:ln>
          </p:spPr>
          <p:txBody>
            <a:bodyPr/>
            <a:lstStyle/>
            <a:p>
              <a:endParaRPr lang="en-CA" dirty="0"/>
            </a:p>
          </p:txBody>
        </p:sp>
      </p:grpSp>
      <p:sp>
        <p:nvSpPr>
          <p:cNvPr id="68611" name="Text Box 75"/>
          <p:cNvSpPr txBox="1">
            <a:spLocks noChangeArrowheads="1"/>
          </p:cNvSpPr>
          <p:nvPr/>
        </p:nvSpPr>
        <p:spPr bwMode="auto">
          <a:xfrm>
            <a:off x="8763000" y="6400800"/>
            <a:ext cx="381000" cy="298450"/>
          </a:xfrm>
          <a:prstGeom prst="rect">
            <a:avLst/>
          </a:prstGeom>
          <a:noFill/>
          <a:ln w="9525">
            <a:noFill/>
            <a:miter lim="800000"/>
            <a:headEnd/>
            <a:tailEnd/>
          </a:ln>
        </p:spPr>
        <p:txBody>
          <a:bodyPr>
            <a:spAutoFit/>
          </a:bodyPr>
          <a:lstStyle/>
          <a:p>
            <a:pPr>
              <a:spcBef>
                <a:spcPct val="50000"/>
              </a:spcBef>
            </a:pPr>
            <a:r>
              <a:rPr lang="en-GB" sz="2000" dirty="0">
                <a:latin typeface="Arial" charset="0"/>
              </a:rPr>
              <a:t>6</a:t>
            </a:r>
            <a:endParaRPr lang="en-GB" sz="2400" dirty="0">
              <a:latin typeface="Monotype Sorts" pitchFamily="2" charset="2"/>
            </a:endParaRPr>
          </a:p>
        </p:txBody>
      </p:sp>
      <p:pic>
        <p:nvPicPr>
          <p:cNvPr id="68612" name="Picture 76" descr="Lake Errock South VP Exercise"/>
          <p:cNvPicPr>
            <a:picLocks noChangeAspect="1" noChangeArrowheads="1"/>
          </p:cNvPicPr>
          <p:nvPr/>
        </p:nvPicPr>
        <p:blipFill>
          <a:blip r:embed="rId2" cstate="print"/>
          <a:srcRect l="24628" r="7220"/>
          <a:stretch>
            <a:fillRect/>
          </a:stretch>
        </p:blipFill>
        <p:spPr bwMode="auto">
          <a:xfrm>
            <a:off x="0" y="0"/>
            <a:ext cx="9180513" cy="6858000"/>
          </a:xfrm>
          <a:prstGeom prst="rect">
            <a:avLst/>
          </a:prstGeom>
          <a:noFill/>
          <a:ln w="9525">
            <a:noFill/>
            <a:miter lim="800000"/>
            <a:headEnd/>
            <a:tailEnd/>
          </a:ln>
        </p:spPr>
      </p:pic>
      <p:pic>
        <p:nvPicPr>
          <p:cNvPr id="68613" name="Picture 77" descr="Lake Errock South VP Exercise"/>
          <p:cNvPicPr>
            <a:picLocks noChangeAspect="1" noChangeArrowheads="1"/>
          </p:cNvPicPr>
          <p:nvPr/>
        </p:nvPicPr>
        <p:blipFill>
          <a:blip r:embed="rId2" cstate="print">
            <a:lum contrast="6000"/>
          </a:blip>
          <a:srcRect l="58839" r="23259" b="84712"/>
          <a:stretch>
            <a:fillRect/>
          </a:stretch>
        </p:blipFill>
        <p:spPr bwMode="auto">
          <a:xfrm>
            <a:off x="6985000" y="258763"/>
            <a:ext cx="1979613" cy="788987"/>
          </a:xfrm>
          <a:prstGeom prst="rect">
            <a:avLst/>
          </a:prstGeom>
          <a:noFill/>
          <a:ln w="9525">
            <a:noFill/>
            <a:miter lim="800000"/>
            <a:headEnd/>
            <a:tailEnd/>
          </a:ln>
        </p:spPr>
      </p:pic>
      <p:sp>
        <p:nvSpPr>
          <p:cNvPr id="141390" name="Text Box 78"/>
          <p:cNvSpPr txBox="1">
            <a:spLocks noChangeArrowheads="1"/>
          </p:cNvSpPr>
          <p:nvPr/>
        </p:nvSpPr>
        <p:spPr bwMode="auto">
          <a:xfrm>
            <a:off x="152400" y="242888"/>
            <a:ext cx="5791200" cy="519112"/>
          </a:xfrm>
          <a:prstGeom prst="rect">
            <a:avLst/>
          </a:prstGeom>
          <a:noFill/>
          <a:ln w="9525">
            <a:noFill/>
            <a:miter lim="800000"/>
            <a:headEnd/>
            <a:tailEnd/>
          </a:ln>
          <a:effectLst/>
        </p:spPr>
        <p:txBody>
          <a:bodyPr>
            <a:spAutoFit/>
          </a:bodyPr>
          <a:lstStyle/>
          <a:p>
            <a:pPr>
              <a:spcBef>
                <a:spcPct val="50000"/>
              </a:spcBef>
              <a:defRPr/>
            </a:pPr>
            <a:r>
              <a:rPr lang="en-CA" sz="2800" b="1" dirty="0">
                <a:solidFill>
                  <a:schemeClr val="hlink"/>
                </a:solidFill>
                <a:effectLst>
                  <a:outerShdw blurRad="38100" dist="38100" dir="2700000" algn="tl">
                    <a:srgbClr val="000000"/>
                  </a:outerShdw>
                </a:effectLst>
                <a:latin typeface="Times New Roman" pitchFamily="18" charset="0"/>
              </a:rPr>
              <a:t>Exercise #3 Lake Errock Evaluation</a:t>
            </a:r>
          </a:p>
        </p:txBody>
      </p:sp>
      <p:sp>
        <p:nvSpPr>
          <p:cNvPr id="81"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70</a:t>
            </a:r>
            <a:endParaRPr lang="en-GB" sz="1400" dirty="0">
              <a:solidFill>
                <a:srgbClr val="FFFFFF"/>
              </a:solidFill>
              <a:latin typeface="Monotype Sorts" pitchFamily="2" charset="2"/>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0" y="76200"/>
            <a:ext cx="9144000" cy="914400"/>
          </a:xfrm>
        </p:spPr>
        <p:txBody>
          <a:bodyPr/>
          <a:lstStyle/>
          <a:p>
            <a:pPr eaLnBrk="1" hangingPunct="1">
              <a:defRPr/>
            </a:pPr>
            <a:r>
              <a:rPr lang="en-GB" sz="4000" b="1" dirty="0" smtClean="0">
                <a:solidFill>
                  <a:schemeClr val="hlink"/>
                </a:solidFill>
                <a:latin typeface="Times New Roman" pitchFamily="18" charset="0"/>
              </a:rPr>
              <a:t> Exercise #3</a:t>
            </a:r>
            <a:endParaRPr lang="en-CA" sz="4000" b="1" dirty="0" smtClean="0">
              <a:solidFill>
                <a:schemeClr val="hlink"/>
              </a:solidFill>
              <a:latin typeface="Times New Roman" pitchFamily="18" charset="0"/>
            </a:endParaRPr>
          </a:p>
        </p:txBody>
      </p:sp>
      <p:sp>
        <p:nvSpPr>
          <p:cNvPr id="69635" name="Rectangle 3"/>
          <p:cNvSpPr>
            <a:spLocks noChangeArrowheads="1"/>
          </p:cNvSpPr>
          <p:nvPr/>
        </p:nvSpPr>
        <p:spPr bwMode="auto">
          <a:xfrm>
            <a:off x="827088" y="1366838"/>
            <a:ext cx="4392612" cy="2260600"/>
          </a:xfrm>
          <a:prstGeom prst="rect">
            <a:avLst/>
          </a:prstGeom>
          <a:noFill/>
          <a:ln w="9525">
            <a:noFill/>
            <a:miter lim="800000"/>
            <a:headEnd/>
            <a:tailEnd/>
          </a:ln>
        </p:spPr>
        <p:txBody>
          <a:bodyPr>
            <a:spAutoFit/>
          </a:bodyPr>
          <a:lstStyle/>
          <a:p>
            <a:pPr marL="342900" indent="-342900"/>
            <a:r>
              <a:rPr lang="en-GB" sz="2400" b="1" dirty="0">
                <a:latin typeface="Arial" charset="0"/>
              </a:rPr>
              <a:t>Step 1: Carry out ocular   </a:t>
            </a:r>
          </a:p>
          <a:p>
            <a:pPr marL="342900" indent="-342900"/>
            <a:r>
              <a:rPr lang="en-GB" sz="2400" b="1" dirty="0">
                <a:latin typeface="Arial" charset="0"/>
              </a:rPr>
              <a:t>             assessment.</a:t>
            </a:r>
          </a:p>
          <a:p>
            <a:pPr marL="342900" indent="-342900"/>
            <a:endParaRPr lang="en-GB" sz="2400" b="1" dirty="0">
              <a:latin typeface="Arial" charset="0"/>
            </a:endParaRPr>
          </a:p>
          <a:p>
            <a:pPr marL="342900" indent="-342900"/>
            <a:r>
              <a:rPr lang="en-GB" sz="2400" b="1" dirty="0">
                <a:latin typeface="Arial" charset="0"/>
              </a:rPr>
              <a:t>Plot your position on line </a:t>
            </a:r>
          </a:p>
          <a:p>
            <a:pPr marL="342900" indent="-342900"/>
            <a:r>
              <a:rPr lang="en-GB" sz="2400" b="1" dirty="0">
                <a:latin typeface="Arial" charset="0"/>
              </a:rPr>
              <a:t>using VQO definitions</a:t>
            </a:r>
            <a:endParaRPr lang="en-CA" sz="2000" dirty="0">
              <a:latin typeface="Arial" charset="0"/>
            </a:endParaRPr>
          </a:p>
        </p:txBody>
      </p:sp>
      <p:sp>
        <p:nvSpPr>
          <p:cNvPr id="69637" name="Text Box 78"/>
          <p:cNvSpPr txBox="1">
            <a:spLocks noChangeArrowheads="1"/>
          </p:cNvSpPr>
          <p:nvPr/>
        </p:nvSpPr>
        <p:spPr bwMode="auto">
          <a:xfrm>
            <a:off x="827088" y="3694113"/>
            <a:ext cx="7921625" cy="1555750"/>
          </a:xfrm>
          <a:prstGeom prst="rect">
            <a:avLst/>
          </a:prstGeom>
          <a:noFill/>
          <a:ln w="9525">
            <a:noFill/>
            <a:miter lim="800000"/>
            <a:headEnd/>
            <a:tailEnd/>
          </a:ln>
        </p:spPr>
        <p:txBody>
          <a:bodyPr>
            <a:spAutoFit/>
          </a:bodyPr>
          <a:lstStyle/>
          <a:p>
            <a:r>
              <a:rPr lang="en-GB" sz="2000" b="1" dirty="0">
                <a:latin typeface="Arial" charset="0"/>
              </a:rPr>
              <a:t>Basic VQC</a:t>
            </a:r>
            <a:r>
              <a:rPr lang="en-GB" sz="2000" dirty="0">
                <a:latin typeface="Arial" charset="0"/>
              </a:rPr>
              <a:t>:   </a:t>
            </a:r>
          </a:p>
          <a:p>
            <a:r>
              <a:rPr lang="en-GB" sz="2000" dirty="0">
                <a:latin typeface="Arial" charset="0"/>
              </a:rPr>
              <a:t>    </a:t>
            </a:r>
          </a:p>
          <a:p>
            <a:r>
              <a:rPr lang="en-GB" sz="2000" dirty="0">
                <a:latin typeface="Arial" charset="0"/>
              </a:rPr>
              <a:t>P    R                 PR                          M                             MM</a:t>
            </a:r>
          </a:p>
          <a:p>
            <a:endParaRPr lang="en-GB" sz="1000" dirty="0">
              <a:latin typeface="Arial" charset="0"/>
            </a:endParaRPr>
          </a:p>
          <a:p>
            <a:r>
              <a:rPr lang="en-GB" sz="2000" dirty="0">
                <a:latin typeface="Arial" charset="0"/>
              </a:rPr>
              <a:t>|----|----|------------|------------|------------|-------------|-------------|-------------I</a:t>
            </a:r>
            <a:endParaRPr lang="en-CA" sz="2000" dirty="0">
              <a:latin typeface="Arial" charset="0"/>
            </a:endParaRPr>
          </a:p>
        </p:txBody>
      </p:sp>
      <p:grpSp>
        <p:nvGrpSpPr>
          <p:cNvPr id="69638" name="Group 79"/>
          <p:cNvGrpSpPr>
            <a:grpSpLocks/>
          </p:cNvGrpSpPr>
          <p:nvPr/>
        </p:nvGrpSpPr>
        <p:grpSpPr bwMode="auto">
          <a:xfrm>
            <a:off x="4932363" y="1125538"/>
            <a:ext cx="3816350" cy="2860675"/>
            <a:chOff x="3107" y="709"/>
            <a:chExt cx="2403" cy="1802"/>
          </a:xfrm>
        </p:grpSpPr>
        <p:pic>
          <p:nvPicPr>
            <p:cNvPr id="69640" name="Picture 80" descr="Lake Errock South VP Exercise"/>
            <p:cNvPicPr>
              <a:picLocks noChangeAspect="1" noChangeArrowheads="1"/>
            </p:cNvPicPr>
            <p:nvPr/>
          </p:nvPicPr>
          <p:blipFill>
            <a:blip r:embed="rId2" cstate="print"/>
            <a:srcRect l="24632" r="7239"/>
            <a:stretch>
              <a:fillRect/>
            </a:stretch>
          </p:blipFill>
          <p:spPr bwMode="auto">
            <a:xfrm>
              <a:off x="3107" y="709"/>
              <a:ext cx="2403" cy="1802"/>
            </a:xfrm>
            <a:prstGeom prst="rect">
              <a:avLst/>
            </a:prstGeom>
            <a:noFill/>
            <a:ln w="9525">
              <a:solidFill>
                <a:schemeClr val="tx1"/>
              </a:solidFill>
              <a:miter lim="800000"/>
              <a:headEnd/>
              <a:tailEnd/>
            </a:ln>
          </p:spPr>
        </p:pic>
        <p:pic>
          <p:nvPicPr>
            <p:cNvPr id="69641" name="Picture 81" descr="Lake Errock South VP Exercise"/>
            <p:cNvPicPr>
              <a:picLocks noChangeAspect="1" noChangeArrowheads="1"/>
            </p:cNvPicPr>
            <p:nvPr/>
          </p:nvPicPr>
          <p:blipFill>
            <a:blip r:embed="rId3" cstate="print">
              <a:lum contrast="6000"/>
            </a:blip>
            <a:srcRect l="58839" r="23259" b="84712"/>
            <a:stretch>
              <a:fillRect/>
            </a:stretch>
          </p:blipFill>
          <p:spPr bwMode="auto">
            <a:xfrm>
              <a:off x="4921" y="754"/>
              <a:ext cx="544" cy="272"/>
            </a:xfrm>
            <a:prstGeom prst="rect">
              <a:avLst/>
            </a:prstGeom>
            <a:noFill/>
            <a:ln w="9525">
              <a:noFill/>
              <a:miter lim="800000"/>
              <a:headEnd/>
              <a:tailEnd/>
            </a:ln>
          </p:spPr>
        </p:pic>
      </p:grpSp>
      <p:pic>
        <p:nvPicPr>
          <p:cNvPr id="82" name="Picture 5" descr="BCID_BPOE_V_RGB_rev"/>
          <p:cNvPicPr>
            <a:picLocks noChangeAspect="1" noChangeArrowheads="1"/>
          </p:cNvPicPr>
          <p:nvPr/>
        </p:nvPicPr>
        <p:blipFill>
          <a:blip r:embed="rId4"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4"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71</a:t>
            </a:r>
            <a:endParaRPr lang="en-GB" sz="1400" dirty="0">
              <a:solidFill>
                <a:srgbClr val="FFFFFF"/>
              </a:solidFill>
              <a:latin typeface="Monotype Sorts" pitchFamily="2" charset="2"/>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76"/>
          <p:cNvSpPr>
            <a:spLocks noChangeArrowheads="1"/>
          </p:cNvSpPr>
          <p:nvPr/>
        </p:nvSpPr>
        <p:spPr bwMode="auto">
          <a:xfrm>
            <a:off x="1331913" y="1363663"/>
            <a:ext cx="6985000" cy="4657725"/>
          </a:xfrm>
          <a:prstGeom prst="rect">
            <a:avLst/>
          </a:prstGeom>
          <a:noFill/>
          <a:ln w="9525">
            <a:noFill/>
            <a:miter lim="800000"/>
            <a:headEnd/>
            <a:tailEnd/>
          </a:ln>
        </p:spPr>
        <p:txBody>
          <a:bodyPr>
            <a:spAutoFit/>
          </a:bodyPr>
          <a:lstStyle/>
          <a:p>
            <a:pPr marL="342900" indent="-342900"/>
            <a:r>
              <a:rPr lang="en-GB" sz="2400" b="1" dirty="0">
                <a:latin typeface="Arial" charset="0"/>
              </a:rPr>
              <a:t>Step 2: Analyse opening from a numerical &amp;  </a:t>
            </a:r>
          </a:p>
          <a:p>
            <a:pPr marL="342900" indent="-342900"/>
            <a:r>
              <a:rPr lang="en-GB" sz="2400" b="1" dirty="0">
                <a:latin typeface="Arial" charset="0"/>
              </a:rPr>
              <a:t>             design perspective and fill in the form   </a:t>
            </a:r>
          </a:p>
          <a:p>
            <a:pPr marL="342900" indent="-342900"/>
            <a:r>
              <a:rPr lang="en-GB" sz="2400" b="1" dirty="0">
                <a:latin typeface="Arial" charset="0"/>
              </a:rPr>
              <a:t>             accordingly.</a:t>
            </a:r>
          </a:p>
          <a:p>
            <a:pPr marL="342900" indent="-342900"/>
            <a:endParaRPr lang="en-GB" sz="2000" b="1" dirty="0">
              <a:latin typeface="Arial" charset="0"/>
            </a:endParaRPr>
          </a:p>
          <a:p>
            <a:pPr marL="342900" indent="-342900"/>
            <a:r>
              <a:rPr lang="en-GB" sz="2400" b="1" dirty="0">
                <a:latin typeface="Arial" charset="0"/>
              </a:rPr>
              <a:t>    2.2.4 Design Observations</a:t>
            </a:r>
            <a:r>
              <a:rPr lang="en-GB" sz="2400" dirty="0">
                <a:latin typeface="Monotype Sorts" pitchFamily="2" charset="2"/>
              </a:rPr>
              <a:t> </a:t>
            </a:r>
            <a:endParaRPr lang="en-GB" sz="2400" b="1" dirty="0">
              <a:latin typeface="Arial" charset="0"/>
            </a:endParaRPr>
          </a:p>
          <a:p>
            <a:pPr marL="342900" indent="-342900"/>
            <a:r>
              <a:rPr lang="en-GB" sz="2400" b="1" dirty="0">
                <a:latin typeface="Arial" charset="0"/>
              </a:rPr>
              <a:t>             Response to Lines of Force “</a:t>
            </a:r>
            <a:r>
              <a:rPr lang="en-GB" sz="2400" b="1" dirty="0">
                <a:solidFill>
                  <a:srgbClr val="F1E719"/>
                </a:solidFill>
                <a:latin typeface="Arial" charset="0"/>
              </a:rPr>
              <a:t>Poor</a:t>
            </a:r>
            <a:r>
              <a:rPr lang="en-GB" sz="2400" b="1" dirty="0">
                <a:latin typeface="Arial" charset="0"/>
              </a:rPr>
              <a:t>”.</a:t>
            </a:r>
          </a:p>
          <a:p>
            <a:pPr marL="342900" indent="-342900"/>
            <a:r>
              <a:rPr lang="en-GB" sz="2400" b="1" dirty="0">
                <a:latin typeface="Arial" charset="0"/>
              </a:rPr>
              <a:t>             Distance from the viewpoint </a:t>
            </a:r>
            <a:r>
              <a:rPr lang="en-GB" sz="2400" b="1" dirty="0">
                <a:solidFill>
                  <a:srgbClr val="EEE91B"/>
                </a:solidFill>
                <a:latin typeface="Arial" charset="0"/>
              </a:rPr>
              <a:t>2</a:t>
            </a:r>
            <a:r>
              <a:rPr lang="en-GB" sz="2400" b="1" dirty="0">
                <a:solidFill>
                  <a:srgbClr val="F1E719"/>
                </a:solidFill>
                <a:latin typeface="Arial" charset="0"/>
              </a:rPr>
              <a:t>.3 Km.</a:t>
            </a:r>
          </a:p>
          <a:p>
            <a:pPr marL="342900" indent="-342900"/>
            <a:endParaRPr lang="en-GB" sz="2400" b="1" dirty="0">
              <a:latin typeface="Arial" charset="0"/>
            </a:endParaRPr>
          </a:p>
          <a:p>
            <a:pPr marL="342900" indent="-342900"/>
            <a:r>
              <a:rPr lang="en-GB" sz="2400" b="1" dirty="0">
                <a:latin typeface="Arial" charset="0"/>
              </a:rPr>
              <a:t>    2.3.2 Assess Initial VQC </a:t>
            </a:r>
          </a:p>
          <a:p>
            <a:pPr marL="342900" indent="-342900"/>
            <a:r>
              <a:rPr lang="en-GB" sz="2400" b="1" dirty="0">
                <a:latin typeface="Arial" charset="0"/>
              </a:rPr>
              <a:t>             Initial % alteration </a:t>
            </a:r>
            <a:r>
              <a:rPr lang="en-GB" sz="2400" b="1" dirty="0">
                <a:solidFill>
                  <a:srgbClr val="EEE91B"/>
                </a:solidFill>
                <a:latin typeface="Arial" charset="0"/>
              </a:rPr>
              <a:t>8.7%</a:t>
            </a:r>
          </a:p>
          <a:p>
            <a:pPr marL="342900" indent="-342900"/>
            <a:endParaRPr lang="en-GB" sz="2400" b="1" dirty="0">
              <a:solidFill>
                <a:srgbClr val="EEE91B"/>
              </a:solidFill>
              <a:latin typeface="Arial" charset="0"/>
            </a:endParaRPr>
          </a:p>
          <a:p>
            <a:pPr marL="342900" indent="-342900"/>
            <a:endParaRPr lang="en-GB" sz="2000" b="1" dirty="0">
              <a:latin typeface="Arial" charset="0"/>
            </a:endParaRPr>
          </a:p>
          <a:p>
            <a:pPr marL="342900" indent="-342900"/>
            <a:endParaRPr lang="en-CA" sz="2000" b="1" dirty="0">
              <a:latin typeface="Arial" charset="0"/>
            </a:endParaRPr>
          </a:p>
        </p:txBody>
      </p:sp>
      <p:sp>
        <p:nvSpPr>
          <p:cNvPr id="118861" name="Rectangle 77"/>
          <p:cNvSpPr>
            <a:spLocks noGrp="1" noChangeArrowheads="1"/>
          </p:cNvSpPr>
          <p:nvPr>
            <p:ph type="title"/>
          </p:nvPr>
        </p:nvSpPr>
        <p:spPr/>
        <p:txBody>
          <a:bodyPr/>
          <a:lstStyle/>
          <a:p>
            <a:pPr eaLnBrk="1" hangingPunct="1">
              <a:defRPr/>
            </a:pPr>
            <a:r>
              <a:rPr lang="en-GB" sz="4000" dirty="0" smtClean="0">
                <a:solidFill>
                  <a:schemeClr val="hlink"/>
                </a:solidFill>
                <a:latin typeface="Times New Roman" pitchFamily="18" charset="0"/>
              </a:rPr>
              <a:t> </a:t>
            </a:r>
            <a:r>
              <a:rPr lang="en-GB" sz="4000" b="1" dirty="0" smtClean="0">
                <a:solidFill>
                  <a:schemeClr val="hlink"/>
                </a:solidFill>
                <a:latin typeface="Times New Roman" pitchFamily="18" charset="0"/>
              </a:rPr>
              <a:t>Exercise #3</a:t>
            </a:r>
            <a:endParaRPr lang="en-CA" sz="4000" b="1" dirty="0" smtClean="0">
              <a:solidFill>
                <a:schemeClr val="hlink"/>
              </a:solidFill>
              <a:latin typeface="Times New Roman" pitchFamily="18" charset="0"/>
            </a:endParaRPr>
          </a:p>
        </p:txBody>
      </p:sp>
      <p:pic>
        <p:nvPicPr>
          <p:cNvPr id="78"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0"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72</a:t>
            </a:r>
            <a:endParaRPr lang="en-GB" sz="1400" dirty="0">
              <a:solidFill>
                <a:srgbClr val="FFFFFF"/>
              </a:solidFill>
              <a:latin typeface="Monotype Sorts" pitchFamily="2" charset="2"/>
            </a:endParaRP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ext Box 76"/>
          <p:cNvSpPr txBox="1">
            <a:spLocks noChangeArrowheads="1"/>
          </p:cNvSpPr>
          <p:nvPr/>
        </p:nvSpPr>
        <p:spPr bwMode="auto">
          <a:xfrm>
            <a:off x="4214813" y="2889250"/>
            <a:ext cx="566737" cy="252413"/>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0</a:t>
            </a:r>
          </a:p>
        </p:txBody>
      </p:sp>
      <p:sp>
        <p:nvSpPr>
          <p:cNvPr id="71684" name="Text Box 77"/>
          <p:cNvSpPr txBox="1">
            <a:spLocks noChangeArrowheads="1"/>
          </p:cNvSpPr>
          <p:nvPr/>
        </p:nvSpPr>
        <p:spPr bwMode="auto">
          <a:xfrm>
            <a:off x="4932363" y="4976813"/>
            <a:ext cx="3746500" cy="527050"/>
          </a:xfrm>
          <a:prstGeom prst="rect">
            <a:avLst/>
          </a:prstGeom>
          <a:noFill/>
          <a:ln w="9525">
            <a:noFill/>
            <a:miter lim="800000"/>
            <a:headEnd/>
            <a:tailEnd/>
          </a:ln>
        </p:spPr>
        <p:txBody>
          <a:bodyPr>
            <a:spAutoFit/>
          </a:bodyPr>
          <a:lstStyle/>
          <a:p>
            <a:pPr algn="ctr">
              <a:spcBef>
                <a:spcPct val="50000"/>
              </a:spcBef>
            </a:pPr>
            <a:r>
              <a:rPr lang="en-CA" sz="2000" b="1" dirty="0">
                <a:solidFill>
                  <a:schemeClr val="tx2"/>
                </a:solidFill>
                <a:latin typeface="Arial" charset="0"/>
              </a:rPr>
              <a:t>8.7x [1+ (0.14 x 2)] =11.14%</a:t>
            </a:r>
          </a:p>
        </p:txBody>
      </p:sp>
      <p:sp>
        <p:nvSpPr>
          <p:cNvPr id="71685" name="Text Box 78"/>
          <p:cNvSpPr txBox="1">
            <a:spLocks noChangeArrowheads="1"/>
          </p:cNvSpPr>
          <p:nvPr/>
        </p:nvSpPr>
        <p:spPr bwMode="auto">
          <a:xfrm>
            <a:off x="3541713" y="4806950"/>
            <a:ext cx="1030287" cy="252413"/>
          </a:xfrm>
          <a:prstGeom prst="rect">
            <a:avLst/>
          </a:prstGeom>
          <a:noFill/>
          <a:ln w="9525">
            <a:noFill/>
            <a:miter lim="800000"/>
            <a:headEnd/>
            <a:tailEnd/>
          </a:ln>
        </p:spPr>
        <p:txBody>
          <a:bodyPr>
            <a:spAutoFit/>
          </a:bodyPr>
          <a:lstStyle/>
          <a:p>
            <a:pPr algn="ctr">
              <a:spcBef>
                <a:spcPct val="50000"/>
              </a:spcBef>
            </a:pPr>
            <a:r>
              <a:rPr lang="en-CA" sz="1600" b="1" dirty="0">
                <a:solidFill>
                  <a:srgbClr val="FF0000"/>
                </a:solidFill>
                <a:latin typeface="Arial" charset="0"/>
              </a:rPr>
              <a:t>11.1%</a:t>
            </a:r>
          </a:p>
        </p:txBody>
      </p:sp>
      <p:grpSp>
        <p:nvGrpSpPr>
          <p:cNvPr id="71686" name="Group 79"/>
          <p:cNvGrpSpPr>
            <a:grpSpLocks/>
          </p:cNvGrpSpPr>
          <p:nvPr/>
        </p:nvGrpSpPr>
        <p:grpSpPr bwMode="auto">
          <a:xfrm>
            <a:off x="417513" y="1125538"/>
            <a:ext cx="4441825" cy="4751387"/>
            <a:chOff x="263" y="709"/>
            <a:chExt cx="2798" cy="2993"/>
          </a:xfrm>
        </p:grpSpPr>
        <p:pic>
          <p:nvPicPr>
            <p:cNvPr id="71696" name="Picture 80"/>
            <p:cNvPicPr>
              <a:picLocks noChangeAspect="1" noChangeArrowheads="1"/>
            </p:cNvPicPr>
            <p:nvPr/>
          </p:nvPicPr>
          <p:blipFill>
            <a:blip r:embed="rId2" cstate="print"/>
            <a:srcRect l="-443" r="1550"/>
            <a:stretch>
              <a:fillRect/>
            </a:stretch>
          </p:blipFill>
          <p:spPr bwMode="auto">
            <a:xfrm>
              <a:off x="263" y="709"/>
              <a:ext cx="2798" cy="2993"/>
            </a:xfrm>
            <a:prstGeom prst="rect">
              <a:avLst/>
            </a:prstGeom>
            <a:noFill/>
            <a:ln w="25400">
              <a:noFill/>
              <a:miter lim="800000"/>
              <a:headEnd/>
              <a:tailEnd/>
            </a:ln>
          </p:spPr>
        </p:pic>
        <p:sp>
          <p:nvSpPr>
            <p:cNvPr id="71697" name="Text Box 81"/>
            <p:cNvSpPr txBox="1">
              <a:spLocks noChangeArrowheads="1"/>
            </p:cNvSpPr>
            <p:nvPr/>
          </p:nvSpPr>
          <p:spPr bwMode="auto">
            <a:xfrm>
              <a:off x="2608" y="902"/>
              <a:ext cx="272"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X</a:t>
              </a:r>
            </a:p>
          </p:txBody>
        </p:sp>
        <p:sp>
          <p:nvSpPr>
            <p:cNvPr id="71698" name="Text Box 82"/>
            <p:cNvSpPr txBox="1">
              <a:spLocks noChangeArrowheads="1"/>
            </p:cNvSpPr>
            <p:nvPr/>
          </p:nvSpPr>
          <p:spPr bwMode="auto">
            <a:xfrm>
              <a:off x="2097" y="1107"/>
              <a:ext cx="272"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X</a:t>
              </a:r>
            </a:p>
          </p:txBody>
        </p:sp>
        <p:sp>
          <p:nvSpPr>
            <p:cNvPr id="71699" name="Text Box 83"/>
            <p:cNvSpPr txBox="1">
              <a:spLocks noChangeArrowheads="1"/>
            </p:cNvSpPr>
            <p:nvPr/>
          </p:nvSpPr>
          <p:spPr bwMode="auto">
            <a:xfrm>
              <a:off x="2608" y="1011"/>
              <a:ext cx="272"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X</a:t>
              </a:r>
            </a:p>
          </p:txBody>
        </p:sp>
        <p:sp>
          <p:nvSpPr>
            <p:cNvPr id="71700" name="Text Box 84"/>
            <p:cNvSpPr txBox="1">
              <a:spLocks noChangeArrowheads="1"/>
            </p:cNvSpPr>
            <p:nvPr/>
          </p:nvSpPr>
          <p:spPr bwMode="auto">
            <a:xfrm>
              <a:off x="2103" y="1219"/>
              <a:ext cx="271"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X</a:t>
              </a:r>
            </a:p>
          </p:txBody>
        </p:sp>
        <p:sp>
          <p:nvSpPr>
            <p:cNvPr id="71701" name="Text Box 85"/>
            <p:cNvSpPr txBox="1">
              <a:spLocks noChangeArrowheads="1"/>
            </p:cNvSpPr>
            <p:nvPr/>
          </p:nvSpPr>
          <p:spPr bwMode="auto">
            <a:xfrm>
              <a:off x="2602" y="1304"/>
              <a:ext cx="272"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X</a:t>
              </a:r>
            </a:p>
          </p:txBody>
        </p:sp>
        <p:sp>
          <p:nvSpPr>
            <p:cNvPr id="71702" name="Text Box 86"/>
            <p:cNvSpPr txBox="1">
              <a:spLocks noChangeArrowheads="1"/>
            </p:cNvSpPr>
            <p:nvPr/>
          </p:nvSpPr>
          <p:spPr bwMode="auto">
            <a:xfrm>
              <a:off x="2557" y="1422"/>
              <a:ext cx="357"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+3</a:t>
              </a:r>
            </a:p>
          </p:txBody>
        </p:sp>
        <p:sp>
          <p:nvSpPr>
            <p:cNvPr id="71703" name="Text Box 87"/>
            <p:cNvSpPr txBox="1">
              <a:spLocks noChangeArrowheads="1"/>
            </p:cNvSpPr>
            <p:nvPr/>
          </p:nvSpPr>
          <p:spPr bwMode="auto">
            <a:xfrm>
              <a:off x="2608" y="1702"/>
              <a:ext cx="358" cy="274"/>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8.7</a:t>
              </a:r>
            </a:p>
          </p:txBody>
        </p:sp>
        <p:sp>
          <p:nvSpPr>
            <p:cNvPr id="71704" name="Text Box 88"/>
            <p:cNvSpPr txBox="1">
              <a:spLocks noChangeArrowheads="1"/>
            </p:cNvSpPr>
            <p:nvPr/>
          </p:nvSpPr>
          <p:spPr bwMode="auto">
            <a:xfrm>
              <a:off x="1065" y="1936"/>
              <a:ext cx="359" cy="274"/>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8.7</a:t>
              </a:r>
            </a:p>
          </p:txBody>
        </p:sp>
        <p:sp>
          <p:nvSpPr>
            <p:cNvPr id="71705" name="Text Box 89"/>
            <p:cNvSpPr txBox="1">
              <a:spLocks noChangeArrowheads="1"/>
            </p:cNvSpPr>
            <p:nvPr/>
          </p:nvSpPr>
          <p:spPr bwMode="auto">
            <a:xfrm>
              <a:off x="2640" y="1933"/>
              <a:ext cx="358"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M</a:t>
              </a:r>
            </a:p>
          </p:txBody>
        </p:sp>
        <p:sp>
          <p:nvSpPr>
            <p:cNvPr id="71706" name="Text Box 90"/>
            <p:cNvSpPr txBox="1">
              <a:spLocks noChangeArrowheads="1"/>
            </p:cNvSpPr>
            <p:nvPr/>
          </p:nvSpPr>
          <p:spPr bwMode="auto">
            <a:xfrm>
              <a:off x="2618" y="2356"/>
              <a:ext cx="359"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+1</a:t>
              </a:r>
            </a:p>
          </p:txBody>
        </p:sp>
        <p:sp>
          <p:nvSpPr>
            <p:cNvPr id="71707" name="Text Box 91"/>
            <p:cNvSpPr txBox="1">
              <a:spLocks noChangeArrowheads="1"/>
            </p:cNvSpPr>
            <p:nvPr/>
          </p:nvSpPr>
          <p:spPr bwMode="auto">
            <a:xfrm>
              <a:off x="2638" y="2601"/>
              <a:ext cx="359"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-2</a:t>
              </a:r>
            </a:p>
          </p:txBody>
        </p:sp>
        <p:sp>
          <p:nvSpPr>
            <p:cNvPr id="71708" name="Text Box 92"/>
            <p:cNvSpPr txBox="1">
              <a:spLocks noChangeArrowheads="1"/>
            </p:cNvSpPr>
            <p:nvPr/>
          </p:nvSpPr>
          <p:spPr bwMode="auto">
            <a:xfrm>
              <a:off x="2614" y="2752"/>
              <a:ext cx="359"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+3</a:t>
              </a:r>
            </a:p>
          </p:txBody>
        </p:sp>
        <p:sp>
          <p:nvSpPr>
            <p:cNvPr id="71709" name="Text Box 93"/>
            <p:cNvSpPr txBox="1">
              <a:spLocks noChangeArrowheads="1"/>
            </p:cNvSpPr>
            <p:nvPr/>
          </p:nvSpPr>
          <p:spPr bwMode="auto">
            <a:xfrm>
              <a:off x="2613" y="2885"/>
              <a:ext cx="357" cy="159"/>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+2</a:t>
              </a:r>
            </a:p>
          </p:txBody>
        </p:sp>
        <p:sp>
          <p:nvSpPr>
            <p:cNvPr id="71710" name="Oval 94"/>
            <p:cNvSpPr>
              <a:spLocks noChangeArrowheads="1"/>
            </p:cNvSpPr>
            <p:nvPr/>
          </p:nvSpPr>
          <p:spPr bwMode="auto">
            <a:xfrm>
              <a:off x="1583" y="3258"/>
              <a:ext cx="227" cy="318"/>
            </a:xfrm>
            <a:prstGeom prst="ellipse">
              <a:avLst/>
            </a:prstGeom>
            <a:noFill/>
            <a:ln w="38100">
              <a:solidFill>
                <a:srgbClr val="FF0000"/>
              </a:solidFill>
              <a:round/>
              <a:headEnd/>
              <a:tailEnd/>
            </a:ln>
          </p:spPr>
          <p:txBody>
            <a:bodyPr wrap="none" anchor="ctr"/>
            <a:lstStyle/>
            <a:p>
              <a:endParaRPr lang="en-US" dirty="0"/>
            </a:p>
          </p:txBody>
        </p:sp>
      </p:grpSp>
      <p:sp>
        <p:nvSpPr>
          <p:cNvPr id="71687" name="Text Box 95"/>
          <p:cNvSpPr txBox="1">
            <a:spLocks noChangeArrowheads="1"/>
          </p:cNvSpPr>
          <p:nvPr/>
        </p:nvSpPr>
        <p:spPr bwMode="auto">
          <a:xfrm>
            <a:off x="3492500" y="4797425"/>
            <a:ext cx="1079500" cy="252413"/>
          </a:xfrm>
          <a:prstGeom prst="rect">
            <a:avLst/>
          </a:prstGeom>
          <a:noFill/>
          <a:ln w="9525">
            <a:noFill/>
            <a:miter lim="800000"/>
            <a:headEnd/>
            <a:tailEnd/>
          </a:ln>
        </p:spPr>
        <p:txBody>
          <a:bodyPr>
            <a:spAutoFit/>
          </a:bodyPr>
          <a:lstStyle/>
          <a:p>
            <a:pPr algn="ctr">
              <a:spcBef>
                <a:spcPct val="50000"/>
              </a:spcBef>
            </a:pPr>
            <a:r>
              <a:rPr lang="en-CA" sz="1600" b="1" dirty="0">
                <a:solidFill>
                  <a:srgbClr val="FF0000"/>
                </a:solidFill>
                <a:latin typeface="Arial" charset="0"/>
              </a:rPr>
              <a:t>11.1</a:t>
            </a:r>
          </a:p>
        </p:txBody>
      </p:sp>
      <p:sp>
        <p:nvSpPr>
          <p:cNvPr id="71688" name="Text Box 96"/>
          <p:cNvSpPr txBox="1">
            <a:spLocks noChangeArrowheads="1"/>
          </p:cNvSpPr>
          <p:nvPr/>
        </p:nvSpPr>
        <p:spPr bwMode="auto">
          <a:xfrm>
            <a:off x="3822700" y="2867025"/>
            <a:ext cx="1079500" cy="252413"/>
          </a:xfrm>
          <a:prstGeom prst="rect">
            <a:avLst/>
          </a:prstGeom>
          <a:noFill/>
          <a:ln w="9525">
            <a:noFill/>
            <a:miter lim="800000"/>
            <a:headEnd/>
            <a:tailEnd/>
          </a:ln>
        </p:spPr>
        <p:txBody>
          <a:bodyPr>
            <a:spAutoFit/>
          </a:bodyPr>
          <a:lstStyle/>
          <a:p>
            <a:pPr algn="ctr">
              <a:spcBef>
                <a:spcPct val="50000"/>
              </a:spcBef>
            </a:pPr>
            <a:r>
              <a:rPr lang="en-CA" sz="1600" b="1" dirty="0">
                <a:solidFill>
                  <a:srgbClr val="FF0000"/>
                </a:solidFill>
                <a:latin typeface="Arial" charset="0"/>
              </a:rPr>
              <a:t>0</a:t>
            </a:r>
          </a:p>
        </p:txBody>
      </p:sp>
      <p:sp>
        <p:nvSpPr>
          <p:cNvPr id="119905" name="Rectangle 97"/>
          <p:cNvSpPr>
            <a:spLocks noGrp="1" noChangeArrowheads="1"/>
          </p:cNvSpPr>
          <p:nvPr>
            <p:ph type="title"/>
          </p:nvPr>
        </p:nvSpPr>
        <p:spPr>
          <a:xfrm>
            <a:off x="457200" y="76200"/>
            <a:ext cx="8229600" cy="1139825"/>
          </a:xfrm>
        </p:spPr>
        <p:txBody>
          <a:bodyPr/>
          <a:lstStyle/>
          <a:p>
            <a:pPr eaLnBrk="1" hangingPunct="1">
              <a:defRPr/>
            </a:pPr>
            <a:r>
              <a:rPr lang="en-GB" dirty="0" smtClean="0">
                <a:solidFill>
                  <a:schemeClr val="hlink"/>
                </a:solidFill>
                <a:latin typeface="Times New Roman" pitchFamily="18" charset="0"/>
              </a:rPr>
              <a:t> </a:t>
            </a:r>
            <a:r>
              <a:rPr lang="en-GB" b="1" dirty="0" smtClean="0">
                <a:solidFill>
                  <a:schemeClr val="hlink"/>
                </a:solidFill>
                <a:latin typeface="Times New Roman" pitchFamily="18" charset="0"/>
              </a:rPr>
              <a:t>Exercise #3 </a:t>
            </a:r>
            <a:endParaRPr lang="en-CA" b="1" dirty="0" smtClean="0">
              <a:solidFill>
                <a:schemeClr val="hlink"/>
              </a:solidFill>
              <a:latin typeface="Times New Roman" pitchFamily="18" charset="0"/>
            </a:endParaRPr>
          </a:p>
        </p:txBody>
      </p:sp>
      <p:sp>
        <p:nvSpPr>
          <p:cNvPr id="71690" name="Text Box 98"/>
          <p:cNvSpPr txBox="1">
            <a:spLocks noChangeArrowheads="1"/>
          </p:cNvSpPr>
          <p:nvPr/>
        </p:nvSpPr>
        <p:spPr bwMode="auto">
          <a:xfrm>
            <a:off x="1028700" y="3775075"/>
            <a:ext cx="360363" cy="252413"/>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X</a:t>
            </a:r>
          </a:p>
        </p:txBody>
      </p:sp>
      <p:sp>
        <p:nvSpPr>
          <p:cNvPr id="71691" name="Text Box 99"/>
          <p:cNvSpPr txBox="1">
            <a:spLocks noChangeArrowheads="1"/>
          </p:cNvSpPr>
          <p:nvPr/>
        </p:nvSpPr>
        <p:spPr bwMode="auto">
          <a:xfrm>
            <a:off x="582613" y="4149725"/>
            <a:ext cx="361950" cy="252413"/>
          </a:xfrm>
          <a:prstGeom prst="rect">
            <a:avLst/>
          </a:prstGeom>
          <a:noFill/>
          <a:ln w="9525">
            <a:noFill/>
            <a:miter lim="800000"/>
            <a:headEnd/>
            <a:tailEnd/>
          </a:ln>
        </p:spPr>
        <p:txBody>
          <a:bodyPr>
            <a:spAutoFit/>
          </a:bodyPr>
          <a:lstStyle/>
          <a:p>
            <a:pPr>
              <a:spcBef>
                <a:spcPct val="50000"/>
              </a:spcBef>
            </a:pPr>
            <a:r>
              <a:rPr lang="en-CA" sz="1600" b="1" dirty="0">
                <a:solidFill>
                  <a:srgbClr val="FF0000"/>
                </a:solidFill>
                <a:latin typeface="Arial" charset="0"/>
              </a:rPr>
              <a:t>X</a:t>
            </a:r>
          </a:p>
        </p:txBody>
      </p:sp>
      <p:grpSp>
        <p:nvGrpSpPr>
          <p:cNvPr id="71692" name="Group 100"/>
          <p:cNvGrpSpPr>
            <a:grpSpLocks/>
          </p:cNvGrpSpPr>
          <p:nvPr/>
        </p:nvGrpSpPr>
        <p:grpSpPr bwMode="auto">
          <a:xfrm>
            <a:off x="4932363" y="1125538"/>
            <a:ext cx="3816350" cy="2860675"/>
            <a:chOff x="3107" y="709"/>
            <a:chExt cx="2403" cy="1802"/>
          </a:xfrm>
        </p:grpSpPr>
        <p:pic>
          <p:nvPicPr>
            <p:cNvPr id="71694" name="Picture 101" descr="Lake Errock South VP Exercise"/>
            <p:cNvPicPr>
              <a:picLocks noChangeAspect="1" noChangeArrowheads="1"/>
            </p:cNvPicPr>
            <p:nvPr/>
          </p:nvPicPr>
          <p:blipFill>
            <a:blip r:embed="rId3" cstate="print"/>
            <a:srcRect l="24632" r="7239"/>
            <a:stretch>
              <a:fillRect/>
            </a:stretch>
          </p:blipFill>
          <p:spPr bwMode="auto">
            <a:xfrm>
              <a:off x="3107" y="709"/>
              <a:ext cx="2403" cy="1802"/>
            </a:xfrm>
            <a:prstGeom prst="rect">
              <a:avLst/>
            </a:prstGeom>
            <a:noFill/>
            <a:ln w="9525">
              <a:solidFill>
                <a:schemeClr val="tx1"/>
              </a:solidFill>
              <a:miter lim="800000"/>
              <a:headEnd/>
              <a:tailEnd/>
            </a:ln>
          </p:spPr>
        </p:pic>
        <p:pic>
          <p:nvPicPr>
            <p:cNvPr id="71695" name="Picture 102" descr="Lake Errock South VP Exercise"/>
            <p:cNvPicPr>
              <a:picLocks noChangeAspect="1" noChangeArrowheads="1"/>
            </p:cNvPicPr>
            <p:nvPr/>
          </p:nvPicPr>
          <p:blipFill>
            <a:blip r:embed="rId4" cstate="print">
              <a:lum contrast="6000"/>
            </a:blip>
            <a:srcRect l="58839" r="23259" b="84712"/>
            <a:stretch>
              <a:fillRect/>
            </a:stretch>
          </p:blipFill>
          <p:spPr bwMode="auto">
            <a:xfrm>
              <a:off x="4921" y="754"/>
              <a:ext cx="544" cy="272"/>
            </a:xfrm>
            <a:prstGeom prst="rect">
              <a:avLst/>
            </a:prstGeom>
            <a:noFill/>
            <a:ln w="9525">
              <a:noFill/>
              <a:miter lim="800000"/>
              <a:headEnd/>
              <a:tailEnd/>
            </a:ln>
          </p:spPr>
        </p:pic>
      </p:grpSp>
      <p:pic>
        <p:nvPicPr>
          <p:cNvPr id="103" name="Picture 5" descr="BCID_BPOE_V_RGB_rev"/>
          <p:cNvPicPr>
            <a:picLocks noChangeAspect="1" noChangeArrowheads="1"/>
          </p:cNvPicPr>
          <p:nvPr/>
        </p:nvPicPr>
        <p:blipFill>
          <a:blip r:embed="rId5"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105"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73</a:t>
            </a:r>
            <a:endParaRPr lang="en-GB" sz="1400" dirty="0">
              <a:solidFill>
                <a:srgbClr val="FFFFFF"/>
              </a:solidFill>
              <a:latin typeface="Monotype Sorts" pitchFamily="2" charset="2"/>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76"/>
          <p:cNvSpPr txBox="1">
            <a:spLocks noChangeArrowheads="1"/>
          </p:cNvSpPr>
          <p:nvPr/>
        </p:nvSpPr>
        <p:spPr bwMode="auto">
          <a:xfrm>
            <a:off x="539750" y="1125538"/>
            <a:ext cx="3744913" cy="615950"/>
          </a:xfrm>
          <a:prstGeom prst="rect">
            <a:avLst/>
          </a:prstGeom>
          <a:noFill/>
          <a:ln w="9525">
            <a:noFill/>
            <a:miter lim="800000"/>
            <a:headEnd/>
            <a:tailEnd/>
          </a:ln>
        </p:spPr>
        <p:txBody>
          <a:bodyPr>
            <a:spAutoFit/>
          </a:bodyPr>
          <a:lstStyle/>
          <a:p>
            <a:pPr algn="ctr">
              <a:spcBef>
                <a:spcPct val="50000"/>
              </a:spcBef>
            </a:pPr>
            <a:r>
              <a:rPr lang="en-CA" sz="2400" b="1" dirty="0">
                <a:latin typeface="Arial" charset="0"/>
              </a:rPr>
              <a:t>Established VQO PR</a:t>
            </a:r>
          </a:p>
        </p:txBody>
      </p:sp>
      <p:sp>
        <p:nvSpPr>
          <p:cNvPr id="120909" name="Rectangle 77"/>
          <p:cNvSpPr>
            <a:spLocks noGrp="1" noChangeArrowheads="1"/>
          </p:cNvSpPr>
          <p:nvPr>
            <p:ph type="title"/>
          </p:nvPr>
        </p:nvSpPr>
        <p:spPr>
          <a:xfrm>
            <a:off x="457200" y="76200"/>
            <a:ext cx="8229600" cy="1139825"/>
          </a:xfrm>
        </p:spPr>
        <p:txBody>
          <a:bodyPr/>
          <a:lstStyle/>
          <a:p>
            <a:pPr eaLnBrk="1" hangingPunct="1">
              <a:defRPr/>
            </a:pPr>
            <a:r>
              <a:rPr lang="en-GB" dirty="0" smtClean="0">
                <a:solidFill>
                  <a:schemeClr val="hlink"/>
                </a:solidFill>
                <a:latin typeface="Times New Roman" pitchFamily="18" charset="0"/>
              </a:rPr>
              <a:t> </a:t>
            </a:r>
            <a:r>
              <a:rPr lang="en-GB" b="1" dirty="0" smtClean="0">
                <a:solidFill>
                  <a:schemeClr val="hlink"/>
                </a:solidFill>
                <a:latin typeface="Times New Roman" pitchFamily="18" charset="0"/>
              </a:rPr>
              <a:t>Exercise #3</a:t>
            </a:r>
            <a:endParaRPr lang="en-CA" b="1" dirty="0" smtClean="0">
              <a:solidFill>
                <a:schemeClr val="hlink"/>
              </a:solidFill>
              <a:latin typeface="Times New Roman" pitchFamily="18" charset="0"/>
            </a:endParaRPr>
          </a:p>
        </p:txBody>
      </p:sp>
      <p:sp>
        <p:nvSpPr>
          <p:cNvPr id="72709" name="Text Box 78"/>
          <p:cNvSpPr txBox="1">
            <a:spLocks noChangeArrowheads="1"/>
          </p:cNvSpPr>
          <p:nvPr/>
        </p:nvSpPr>
        <p:spPr bwMode="auto">
          <a:xfrm>
            <a:off x="684213" y="2455863"/>
            <a:ext cx="361950" cy="298450"/>
          </a:xfrm>
          <a:prstGeom prst="rect">
            <a:avLst/>
          </a:prstGeom>
          <a:noFill/>
          <a:ln w="9525">
            <a:noFill/>
            <a:miter lim="800000"/>
            <a:headEnd/>
            <a:tailEnd/>
          </a:ln>
        </p:spPr>
        <p:txBody>
          <a:bodyPr>
            <a:spAutoFit/>
          </a:bodyPr>
          <a:lstStyle/>
          <a:p>
            <a:pPr>
              <a:spcBef>
                <a:spcPct val="50000"/>
              </a:spcBef>
            </a:pPr>
            <a:r>
              <a:rPr lang="en-CA" sz="2000" b="1" dirty="0">
                <a:solidFill>
                  <a:srgbClr val="FF0000"/>
                </a:solidFill>
                <a:latin typeface="Arial" charset="0"/>
              </a:rPr>
              <a:t>X</a:t>
            </a:r>
          </a:p>
        </p:txBody>
      </p:sp>
      <p:grpSp>
        <p:nvGrpSpPr>
          <p:cNvPr id="72710" name="Group 79"/>
          <p:cNvGrpSpPr>
            <a:grpSpLocks/>
          </p:cNvGrpSpPr>
          <p:nvPr/>
        </p:nvGrpSpPr>
        <p:grpSpPr bwMode="auto">
          <a:xfrm>
            <a:off x="468313" y="1916113"/>
            <a:ext cx="3854450" cy="3538537"/>
            <a:chOff x="3107" y="1020"/>
            <a:chExt cx="2427" cy="2229"/>
          </a:xfrm>
        </p:grpSpPr>
        <p:pic>
          <p:nvPicPr>
            <p:cNvPr id="72716" name="Picture 80"/>
            <p:cNvPicPr>
              <a:picLocks noChangeAspect="1" noChangeArrowheads="1"/>
            </p:cNvPicPr>
            <p:nvPr/>
          </p:nvPicPr>
          <p:blipFill>
            <a:blip r:embed="rId2" cstate="print"/>
            <a:srcRect l="1338" r="2007" b="1485"/>
            <a:stretch>
              <a:fillRect/>
            </a:stretch>
          </p:blipFill>
          <p:spPr bwMode="auto">
            <a:xfrm>
              <a:off x="3107" y="1020"/>
              <a:ext cx="2427" cy="2229"/>
            </a:xfrm>
            <a:prstGeom prst="rect">
              <a:avLst/>
            </a:prstGeom>
            <a:noFill/>
            <a:ln w="25400">
              <a:solidFill>
                <a:srgbClr val="000000"/>
              </a:solidFill>
              <a:miter lim="800000"/>
              <a:headEnd/>
              <a:tailEnd/>
            </a:ln>
          </p:spPr>
        </p:pic>
        <p:sp>
          <p:nvSpPr>
            <p:cNvPr id="72717" name="Rectangle 81"/>
            <p:cNvSpPr>
              <a:spLocks noChangeArrowheads="1"/>
            </p:cNvSpPr>
            <p:nvPr/>
          </p:nvSpPr>
          <p:spPr bwMode="auto">
            <a:xfrm>
              <a:off x="3116" y="1335"/>
              <a:ext cx="2404" cy="362"/>
            </a:xfrm>
            <a:prstGeom prst="rect">
              <a:avLst/>
            </a:prstGeom>
            <a:solidFill>
              <a:srgbClr val="FF0000">
                <a:alpha val="10980"/>
              </a:srgbClr>
            </a:solidFill>
            <a:ln w="12700">
              <a:solidFill>
                <a:srgbClr val="FF0000"/>
              </a:solidFill>
              <a:miter lim="800000"/>
              <a:headEnd/>
              <a:tailEnd/>
            </a:ln>
          </p:spPr>
          <p:txBody>
            <a:bodyPr wrap="none" anchor="ctr"/>
            <a:lstStyle/>
            <a:p>
              <a:endParaRPr lang="en-US" dirty="0"/>
            </a:p>
          </p:txBody>
        </p:sp>
      </p:grpSp>
      <p:sp>
        <p:nvSpPr>
          <p:cNvPr id="72711" name="Text Box 82"/>
          <p:cNvSpPr txBox="1">
            <a:spLocks noChangeArrowheads="1"/>
          </p:cNvSpPr>
          <p:nvPr/>
        </p:nvSpPr>
        <p:spPr bwMode="auto">
          <a:xfrm>
            <a:off x="525463" y="2363788"/>
            <a:ext cx="361950" cy="296862"/>
          </a:xfrm>
          <a:prstGeom prst="rect">
            <a:avLst/>
          </a:prstGeom>
          <a:noFill/>
          <a:ln w="9525">
            <a:noFill/>
            <a:miter lim="800000"/>
            <a:headEnd/>
            <a:tailEnd/>
          </a:ln>
        </p:spPr>
        <p:txBody>
          <a:bodyPr>
            <a:spAutoFit/>
          </a:bodyPr>
          <a:lstStyle/>
          <a:p>
            <a:pPr>
              <a:spcBef>
                <a:spcPct val="50000"/>
              </a:spcBef>
            </a:pPr>
            <a:r>
              <a:rPr lang="en-CA" sz="2000" b="1" dirty="0">
                <a:solidFill>
                  <a:srgbClr val="FF0000"/>
                </a:solidFill>
                <a:latin typeface="Arial" charset="0"/>
              </a:rPr>
              <a:t>X</a:t>
            </a:r>
          </a:p>
        </p:txBody>
      </p:sp>
      <p:grpSp>
        <p:nvGrpSpPr>
          <p:cNvPr id="72712" name="Group 83"/>
          <p:cNvGrpSpPr>
            <a:grpSpLocks/>
          </p:cNvGrpSpPr>
          <p:nvPr/>
        </p:nvGrpSpPr>
        <p:grpSpPr bwMode="auto">
          <a:xfrm>
            <a:off x="4500563" y="1916113"/>
            <a:ext cx="4248150" cy="2951162"/>
            <a:chOff x="3107" y="709"/>
            <a:chExt cx="2403" cy="1802"/>
          </a:xfrm>
        </p:grpSpPr>
        <p:pic>
          <p:nvPicPr>
            <p:cNvPr id="72714" name="Picture 84" descr="Lake Errock South VP Exercise"/>
            <p:cNvPicPr>
              <a:picLocks noChangeAspect="1" noChangeArrowheads="1"/>
            </p:cNvPicPr>
            <p:nvPr/>
          </p:nvPicPr>
          <p:blipFill>
            <a:blip r:embed="rId3" cstate="print"/>
            <a:srcRect l="24632" r="7239"/>
            <a:stretch>
              <a:fillRect/>
            </a:stretch>
          </p:blipFill>
          <p:spPr bwMode="auto">
            <a:xfrm>
              <a:off x="3107" y="709"/>
              <a:ext cx="2403" cy="1802"/>
            </a:xfrm>
            <a:prstGeom prst="rect">
              <a:avLst/>
            </a:prstGeom>
            <a:noFill/>
            <a:ln w="9525">
              <a:solidFill>
                <a:schemeClr val="tx1"/>
              </a:solidFill>
              <a:miter lim="800000"/>
              <a:headEnd/>
              <a:tailEnd/>
            </a:ln>
          </p:spPr>
        </p:pic>
        <p:pic>
          <p:nvPicPr>
            <p:cNvPr id="72715" name="Picture 85" descr="Lake Errock South VP Exercise"/>
            <p:cNvPicPr>
              <a:picLocks noChangeAspect="1" noChangeArrowheads="1"/>
            </p:cNvPicPr>
            <p:nvPr/>
          </p:nvPicPr>
          <p:blipFill>
            <a:blip r:embed="rId4" cstate="print">
              <a:lum contrast="6000"/>
            </a:blip>
            <a:srcRect l="58839" r="23259" b="84712"/>
            <a:stretch>
              <a:fillRect/>
            </a:stretch>
          </p:blipFill>
          <p:spPr bwMode="auto">
            <a:xfrm>
              <a:off x="4921" y="754"/>
              <a:ext cx="544" cy="272"/>
            </a:xfrm>
            <a:prstGeom prst="rect">
              <a:avLst/>
            </a:prstGeom>
            <a:noFill/>
            <a:ln w="9525">
              <a:noFill/>
              <a:miter lim="800000"/>
              <a:headEnd/>
              <a:tailEnd/>
            </a:ln>
          </p:spPr>
        </p:pic>
      </p:grpSp>
      <p:pic>
        <p:nvPicPr>
          <p:cNvPr id="86" name="Picture 5" descr="BCID_BPOE_V_RGB_rev"/>
          <p:cNvPicPr>
            <a:picLocks noChangeAspect="1" noChangeArrowheads="1"/>
          </p:cNvPicPr>
          <p:nvPr/>
        </p:nvPicPr>
        <p:blipFill>
          <a:blip r:embed="rId5"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8"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74</a:t>
            </a:r>
            <a:endParaRPr lang="en-GB" sz="1400" dirty="0">
              <a:solidFill>
                <a:srgbClr val="FFFFFF"/>
              </a:solidFill>
              <a:latin typeface="Monotype Sorts" pitchFamily="2" charset="2"/>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0" y="384175"/>
            <a:ext cx="9144000" cy="1139825"/>
          </a:xfrm>
        </p:spPr>
        <p:txBody>
          <a:bodyPr/>
          <a:lstStyle/>
          <a:p>
            <a:pPr eaLnBrk="1" hangingPunct="1">
              <a:defRPr/>
            </a:pPr>
            <a:r>
              <a:rPr lang="en-CA" sz="4000" b="1" dirty="0" smtClean="0">
                <a:solidFill>
                  <a:schemeClr val="hlink"/>
                </a:solidFill>
                <a:latin typeface="Times New Roman" pitchFamily="18" charset="0"/>
              </a:rPr>
              <a:t>Equipment Needs</a:t>
            </a:r>
          </a:p>
        </p:txBody>
      </p:sp>
      <p:sp>
        <p:nvSpPr>
          <p:cNvPr id="73731" name="Rectangle 3"/>
          <p:cNvSpPr>
            <a:spLocks noGrp="1" noChangeArrowheads="1"/>
          </p:cNvSpPr>
          <p:nvPr>
            <p:ph type="body" idx="1"/>
          </p:nvPr>
        </p:nvSpPr>
        <p:spPr>
          <a:xfrm>
            <a:off x="1447800" y="1752600"/>
            <a:ext cx="6172200" cy="3124200"/>
          </a:xfrm>
        </p:spPr>
        <p:txBody>
          <a:bodyPr/>
          <a:lstStyle/>
          <a:p>
            <a:pPr eaLnBrk="1" hangingPunct="1">
              <a:lnSpc>
                <a:spcPct val="80000"/>
              </a:lnSpc>
              <a:buClr>
                <a:schemeClr val="tx2"/>
              </a:buClr>
              <a:buSzPct val="120000"/>
              <a:buFontTx/>
              <a:buChar char="•"/>
            </a:pPr>
            <a:r>
              <a:rPr lang="en-CA" sz="2000" b="1" dirty="0" smtClean="0">
                <a:solidFill>
                  <a:srgbClr val="FFFFFF"/>
                </a:solidFill>
                <a:effectLst/>
                <a:latin typeface="Arial" charset="0"/>
              </a:rPr>
              <a:t>Hand compass</a:t>
            </a:r>
          </a:p>
          <a:p>
            <a:pPr eaLnBrk="1" hangingPunct="1">
              <a:lnSpc>
                <a:spcPct val="80000"/>
              </a:lnSpc>
              <a:buClr>
                <a:schemeClr val="tx2"/>
              </a:buClr>
              <a:buSzPct val="120000"/>
              <a:buFontTx/>
              <a:buChar char="•"/>
            </a:pPr>
            <a:r>
              <a:rPr lang="en-CA" sz="2000" b="1" dirty="0" smtClean="0">
                <a:solidFill>
                  <a:srgbClr val="FFFFFF"/>
                </a:solidFill>
                <a:effectLst/>
                <a:latin typeface="Arial" charset="0"/>
              </a:rPr>
              <a:t>Altimeter</a:t>
            </a:r>
          </a:p>
          <a:p>
            <a:pPr eaLnBrk="1" hangingPunct="1">
              <a:lnSpc>
                <a:spcPct val="80000"/>
              </a:lnSpc>
              <a:buClr>
                <a:schemeClr val="tx2"/>
              </a:buClr>
              <a:buSzPct val="120000"/>
              <a:buFontTx/>
              <a:buChar char="•"/>
            </a:pPr>
            <a:r>
              <a:rPr lang="en-CA" sz="2000" b="1" dirty="0" smtClean="0">
                <a:solidFill>
                  <a:srgbClr val="FFFFFF"/>
                </a:solidFill>
                <a:effectLst/>
                <a:latin typeface="Arial" charset="0"/>
              </a:rPr>
              <a:t>GPS Unit</a:t>
            </a:r>
          </a:p>
          <a:p>
            <a:pPr eaLnBrk="1" hangingPunct="1">
              <a:lnSpc>
                <a:spcPct val="80000"/>
              </a:lnSpc>
              <a:buClr>
                <a:schemeClr val="tx2"/>
              </a:buClr>
              <a:buSzPct val="120000"/>
              <a:buFontTx/>
              <a:buChar char="•"/>
            </a:pPr>
            <a:r>
              <a:rPr lang="en-CA" sz="2000" b="1" dirty="0" smtClean="0">
                <a:solidFill>
                  <a:srgbClr val="FFFFFF"/>
                </a:solidFill>
                <a:effectLst/>
                <a:latin typeface="Arial" charset="0"/>
              </a:rPr>
              <a:t>SLR digital Camera with 50mm lens</a:t>
            </a:r>
          </a:p>
          <a:p>
            <a:pPr eaLnBrk="1" hangingPunct="1">
              <a:lnSpc>
                <a:spcPct val="80000"/>
              </a:lnSpc>
              <a:buClr>
                <a:schemeClr val="tx2"/>
              </a:buClr>
              <a:buSzPct val="120000"/>
              <a:buFontTx/>
              <a:buNone/>
            </a:pPr>
            <a:r>
              <a:rPr lang="en-CA" sz="2000" b="1" dirty="0" smtClean="0">
                <a:solidFill>
                  <a:srgbClr val="FFFFFF"/>
                </a:solidFill>
                <a:effectLst/>
                <a:latin typeface="Arial" charset="0"/>
              </a:rPr>
              <a:t>	and /or zoom lens (e.g. 18-200 mm)</a:t>
            </a:r>
          </a:p>
          <a:p>
            <a:pPr eaLnBrk="1" hangingPunct="1">
              <a:lnSpc>
                <a:spcPct val="80000"/>
              </a:lnSpc>
              <a:buClr>
                <a:schemeClr val="tx2"/>
              </a:buClr>
              <a:buSzPct val="120000"/>
              <a:buFontTx/>
              <a:buChar char="•"/>
            </a:pPr>
            <a:r>
              <a:rPr lang="en-CA" sz="2000" b="1" dirty="0" smtClean="0">
                <a:solidFill>
                  <a:srgbClr val="FFFFFF"/>
                </a:solidFill>
                <a:effectLst/>
                <a:latin typeface="Arial" charset="0"/>
              </a:rPr>
              <a:t>Digital Planimeter </a:t>
            </a:r>
          </a:p>
          <a:p>
            <a:pPr eaLnBrk="1" hangingPunct="1">
              <a:lnSpc>
                <a:spcPct val="80000"/>
              </a:lnSpc>
              <a:buClr>
                <a:schemeClr val="tx2"/>
              </a:buClr>
              <a:buSzPct val="120000"/>
              <a:buFontTx/>
              <a:buChar char="•"/>
            </a:pPr>
            <a:r>
              <a:rPr lang="en-CA" sz="2000" b="1" dirty="0" smtClean="0">
                <a:solidFill>
                  <a:srgbClr val="FFFFFF"/>
                </a:solidFill>
                <a:effectLst/>
                <a:latin typeface="Arial" charset="0"/>
              </a:rPr>
              <a:t>High Visibility Vest</a:t>
            </a:r>
          </a:p>
          <a:p>
            <a:pPr eaLnBrk="1" hangingPunct="1">
              <a:lnSpc>
                <a:spcPct val="80000"/>
              </a:lnSpc>
              <a:buClr>
                <a:schemeClr val="tx2"/>
              </a:buClr>
              <a:buSzPct val="120000"/>
              <a:buFontTx/>
              <a:buChar char="•"/>
            </a:pPr>
            <a:r>
              <a:rPr lang="en-CA" sz="2000" b="1" dirty="0" smtClean="0">
                <a:solidFill>
                  <a:srgbClr val="FFFFFF"/>
                </a:solidFill>
                <a:effectLst/>
                <a:latin typeface="Arial" charset="0"/>
              </a:rPr>
              <a:t>Traffic Cones or portable amber flashing light.</a:t>
            </a:r>
          </a:p>
          <a:p>
            <a:pPr eaLnBrk="1" hangingPunct="1">
              <a:lnSpc>
                <a:spcPct val="80000"/>
              </a:lnSpc>
              <a:buClr>
                <a:schemeClr val="tx2"/>
              </a:buClr>
              <a:buSzPct val="120000"/>
              <a:buFontTx/>
              <a:buChar char="•"/>
            </a:pPr>
            <a:r>
              <a:rPr lang="en-CA" sz="2000" b="1" dirty="0" smtClean="0">
                <a:solidFill>
                  <a:srgbClr val="FFFFFF"/>
                </a:solidFill>
                <a:effectLst/>
                <a:latin typeface="Arial" charset="0"/>
              </a:rPr>
              <a:t>Clip Board</a:t>
            </a:r>
          </a:p>
        </p:txBody>
      </p:sp>
      <p:pic>
        <p:nvPicPr>
          <p:cNvPr id="78" name="Picture 5" descr="BCID_BPOE_V_RGB_rev"/>
          <p:cNvPicPr>
            <a:picLocks noChangeAspect="1" noChangeArrowheads="1"/>
          </p:cNvPicPr>
          <p:nvPr/>
        </p:nvPicPr>
        <p:blipFill>
          <a:blip r:embed="rId2"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
        <p:nvSpPr>
          <p:cNvPr id="80" name="Text Box 2"/>
          <p:cNvSpPr txBox="1">
            <a:spLocks noChangeArrowheads="1"/>
          </p:cNvSpPr>
          <p:nvPr/>
        </p:nvSpPr>
        <p:spPr bwMode="auto">
          <a:xfrm>
            <a:off x="8763000" y="6400800"/>
            <a:ext cx="381000" cy="307777"/>
          </a:xfrm>
          <a:prstGeom prst="rect">
            <a:avLst/>
          </a:prstGeom>
          <a:noFill/>
          <a:ln w="9525">
            <a:noFill/>
            <a:miter lim="800000"/>
            <a:headEnd/>
            <a:tailEnd/>
          </a:ln>
        </p:spPr>
        <p:txBody>
          <a:bodyPr>
            <a:spAutoFit/>
          </a:bodyPr>
          <a:lstStyle/>
          <a:p>
            <a:pPr>
              <a:spcBef>
                <a:spcPct val="50000"/>
              </a:spcBef>
            </a:pPr>
            <a:r>
              <a:rPr lang="en-GB" sz="1400" dirty="0" smtClean="0">
                <a:solidFill>
                  <a:srgbClr val="FFFFFF"/>
                </a:solidFill>
                <a:latin typeface="Arial" charset="0"/>
              </a:rPr>
              <a:t>75</a:t>
            </a:r>
            <a:endParaRPr lang="en-GB" sz="1400" dirty="0">
              <a:solidFill>
                <a:srgbClr val="FFFFFF"/>
              </a:solidFill>
              <a:latin typeface="Monotype Sorts" pitchFamily="2" charset="2"/>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pPr eaLnBrk="1" hangingPunct="1">
              <a:defRPr/>
            </a:pPr>
            <a:endParaRPr lang="en-US" dirty="0" smtClean="0"/>
          </a:p>
        </p:txBody>
      </p:sp>
      <p:sp>
        <p:nvSpPr>
          <p:cNvPr id="161795" name="Rectangle 3"/>
          <p:cNvSpPr>
            <a:spLocks noGrp="1" noChangeArrowheads="1"/>
          </p:cNvSpPr>
          <p:nvPr>
            <p:ph type="body" idx="1"/>
          </p:nvPr>
        </p:nvSpPr>
        <p:spPr/>
        <p:txBody>
          <a:bodyPr/>
          <a:lstStyle/>
          <a:p>
            <a:pPr eaLnBrk="1" hangingPunct="1">
              <a:defRPr/>
            </a:pPr>
            <a:endParaRPr lang="en-US" dirty="0" smtClean="0"/>
          </a:p>
        </p:txBody>
      </p:sp>
      <p:pic>
        <p:nvPicPr>
          <p:cNvPr id="74756" name="Picture 4" descr="DKL_08_Skimmerhorn Ridge"/>
          <p:cNvPicPr>
            <a:picLocks noChangeAspect="1" noChangeArrowheads="1"/>
          </p:cNvPicPr>
          <p:nvPr/>
        </p:nvPicPr>
        <p:blipFill>
          <a:blip r:embed="rId2" cstate="print"/>
          <a:srcRect l="7594" r="19551"/>
          <a:stretch>
            <a:fillRect/>
          </a:stretch>
        </p:blipFill>
        <p:spPr bwMode="auto">
          <a:xfrm>
            <a:off x="0" y="0"/>
            <a:ext cx="9144000" cy="6884988"/>
          </a:xfrm>
          <a:prstGeom prst="rect">
            <a:avLst/>
          </a:prstGeom>
          <a:noFill/>
          <a:ln w="9525">
            <a:noFill/>
            <a:miter lim="800000"/>
            <a:headEnd/>
            <a:tailEnd/>
          </a:ln>
        </p:spPr>
      </p:pic>
      <p:sp>
        <p:nvSpPr>
          <p:cNvPr id="161797" name="Text Box 5"/>
          <p:cNvSpPr txBox="1">
            <a:spLocks noChangeArrowheads="1"/>
          </p:cNvSpPr>
          <p:nvPr/>
        </p:nvSpPr>
        <p:spPr bwMode="auto">
          <a:xfrm>
            <a:off x="0" y="3027363"/>
            <a:ext cx="9144000" cy="762000"/>
          </a:xfrm>
          <a:prstGeom prst="rect">
            <a:avLst/>
          </a:prstGeom>
          <a:noFill/>
          <a:ln w="9525">
            <a:noFill/>
            <a:miter lim="800000"/>
            <a:headEnd/>
            <a:tailEnd/>
          </a:ln>
          <a:effectLst/>
        </p:spPr>
        <p:txBody>
          <a:bodyPr>
            <a:spAutoFit/>
          </a:bodyPr>
          <a:lstStyle/>
          <a:p>
            <a:pPr algn="ctr">
              <a:spcBef>
                <a:spcPct val="50000"/>
              </a:spcBef>
              <a:defRPr/>
            </a:pPr>
            <a:r>
              <a:rPr lang="en-CA" sz="4400" b="1" dirty="0">
                <a:solidFill>
                  <a:srgbClr val="FFCC00"/>
                </a:solidFill>
                <a:effectLst>
                  <a:outerShdw blurRad="38100" dist="38100" dir="2700000" algn="tl">
                    <a:srgbClr val="000000"/>
                  </a:outerShdw>
                </a:effectLst>
                <a:latin typeface="Times New Roman" pitchFamily="18" charset="0"/>
              </a:rPr>
              <a:t>Thank You</a:t>
            </a:r>
          </a:p>
        </p:txBody>
      </p:sp>
      <p:pic>
        <p:nvPicPr>
          <p:cNvPr id="79" name="Picture 5" descr="BCID_BPOE_V_RGB_rev"/>
          <p:cNvPicPr>
            <a:picLocks noChangeAspect="1" noChangeArrowheads="1"/>
          </p:cNvPicPr>
          <p:nvPr/>
        </p:nvPicPr>
        <p:blipFill>
          <a:blip r:embed="rId3" cstate="print">
            <a:lum bright="-10000" contrast="10000"/>
          </a:blip>
          <a:srcRect l="19841" t="13252" r="18835" b="24738"/>
          <a:stretch>
            <a:fillRect/>
          </a:stretch>
        </p:blipFill>
        <p:spPr bwMode="auto">
          <a:xfrm>
            <a:off x="8001000" y="5986463"/>
            <a:ext cx="860425" cy="7635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Cliff">
  <a:themeElements>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Cliff">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Cliff</Template>
  <TotalTime>7801</TotalTime>
  <Words>4002</Words>
  <Application>Microsoft Office PowerPoint</Application>
  <PresentationFormat>On-screen Show (4:3)</PresentationFormat>
  <Paragraphs>674</Paragraphs>
  <Slides>76</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76</vt:i4>
      </vt:variant>
    </vt:vector>
  </HeadingPairs>
  <TitlesOfParts>
    <vt:vector size="78" baseType="lpstr">
      <vt:lpstr>Cliff</vt:lpstr>
      <vt:lpstr>Clip</vt:lpstr>
      <vt:lpstr>PowerPoint Presentation</vt:lpstr>
      <vt:lpstr>PowerPoint Presentation</vt:lpstr>
      <vt:lpstr>FREP Evaluation vs. C&amp;E Inspection </vt:lpstr>
      <vt:lpstr>Visual Effectiveness Evaluation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Significant Public Viewpoint </vt:lpstr>
      <vt:lpstr>Choosing Viewpoints for Evaluations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block &amp; old block that is partially greened up.</vt:lpstr>
      <vt:lpstr>Shoreline Treatment</vt:lpstr>
      <vt:lpstr>PowerPoint Presentation</vt:lpstr>
      <vt:lpstr>PowerPoint Presentation</vt:lpstr>
      <vt:lpstr>PowerPoint Presentation</vt:lpstr>
      <vt:lpstr>More on % Alteration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Lines of Force Demo &amp; Exercise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Procedures for Partial Cuts</vt:lpstr>
      <vt:lpstr>Applying  What we have learned</vt:lpstr>
      <vt:lpstr>PowerPoint Presentation</vt:lpstr>
      <vt:lpstr>PowerPoint Presentation</vt:lpstr>
      <vt:lpstr>PowerPoint Presentation</vt:lpstr>
      <vt:lpstr>PowerPoint Presentation</vt:lpstr>
      <vt:lpstr> Exercise #3</vt:lpstr>
      <vt:lpstr> Exercise #3</vt:lpstr>
      <vt:lpstr> Exercise #3 </vt:lpstr>
      <vt:lpstr> Exercise #3</vt:lpstr>
      <vt:lpstr>Equipment Needs</vt:lpstr>
      <vt:lpstr>PowerPoint Presentation</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Effectiveness Evaluation Training</dc:title>
  <dc:creator>Jacques  Marc</dc:creator>
  <cp:lastModifiedBy>Davies, Lloyd F FLNR:EX</cp:lastModifiedBy>
  <cp:revision>230</cp:revision>
  <cp:lastPrinted>2015-04-21T14:28:35Z</cp:lastPrinted>
  <dcterms:created xsi:type="dcterms:W3CDTF">2007-05-09T17:52:44Z</dcterms:created>
  <dcterms:modified xsi:type="dcterms:W3CDTF">2016-03-16T04:48:46Z</dcterms:modified>
</cp:coreProperties>
</file>